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</p:sldMasterIdLst>
  <p:notesMasterIdLst>
    <p:notesMasterId r:id="rId42"/>
  </p:notesMasterIdLst>
  <p:handoutMasterIdLst>
    <p:handoutMasterId r:id="rId43"/>
  </p:handoutMasterIdLst>
  <p:sldIdLst>
    <p:sldId id="268" r:id="rId2"/>
    <p:sldId id="441" r:id="rId3"/>
    <p:sldId id="442" r:id="rId4"/>
    <p:sldId id="473" r:id="rId5"/>
    <p:sldId id="487" r:id="rId6"/>
    <p:sldId id="488" r:id="rId7"/>
    <p:sldId id="489" r:id="rId8"/>
    <p:sldId id="490" r:id="rId9"/>
    <p:sldId id="492" r:id="rId10"/>
    <p:sldId id="493" r:id="rId11"/>
    <p:sldId id="494" r:id="rId12"/>
    <p:sldId id="444" r:id="rId13"/>
    <p:sldId id="486" r:id="rId14"/>
    <p:sldId id="497" r:id="rId15"/>
    <p:sldId id="499" r:id="rId16"/>
    <p:sldId id="500" r:id="rId17"/>
    <p:sldId id="502" r:id="rId18"/>
    <p:sldId id="517" r:id="rId19"/>
    <p:sldId id="518" r:id="rId20"/>
    <p:sldId id="519" r:id="rId21"/>
    <p:sldId id="522" r:id="rId22"/>
    <p:sldId id="501" r:id="rId23"/>
    <p:sldId id="516" r:id="rId24"/>
    <p:sldId id="504" r:id="rId25"/>
    <p:sldId id="477" r:id="rId26"/>
    <p:sldId id="440" r:id="rId27"/>
    <p:sldId id="337" r:id="rId28"/>
    <p:sldId id="338" r:id="rId29"/>
    <p:sldId id="330" r:id="rId30"/>
    <p:sldId id="459" r:id="rId31"/>
    <p:sldId id="460" r:id="rId32"/>
    <p:sldId id="503" r:id="rId33"/>
    <p:sldId id="505" r:id="rId34"/>
    <p:sldId id="448" r:id="rId35"/>
    <p:sldId id="521" r:id="rId36"/>
    <p:sldId id="520" r:id="rId37"/>
    <p:sldId id="464" r:id="rId38"/>
    <p:sldId id="484" r:id="rId39"/>
    <p:sldId id="485" r:id="rId40"/>
    <p:sldId id="332" r:id="rId41"/>
  </p:sldIdLst>
  <p:sldSz cx="9144000" cy="6858000" type="screen4x3"/>
  <p:notesSz cx="6808788" cy="9940925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6"/>
    <a:srgbClr val="000066"/>
    <a:srgbClr val="0000B8"/>
    <a:srgbClr val="0000AC"/>
    <a:srgbClr val="000000"/>
    <a:srgbClr val="660066"/>
    <a:srgbClr val="FFFFCC"/>
    <a:srgbClr val="FFFF9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8151" autoAdjust="0"/>
  </p:normalViewPr>
  <p:slideViewPr>
    <p:cSldViewPr>
      <p:cViewPr>
        <p:scale>
          <a:sx n="81" d="100"/>
          <a:sy n="81" d="100"/>
        </p:scale>
        <p:origin x="-89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938" y="-90"/>
      </p:cViewPr>
      <p:guideLst>
        <p:guide orient="horz" pos="3127"/>
        <p:guide orient="horz" pos="3131"/>
        <p:guide pos="214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35038CDC-2F90-4414-9B1C-FC36A2CACD73}" type="datetimeFigureOut">
              <a:rPr lang="fr-FR" smtClean="0"/>
              <a:t>14/09/2021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0677564D-F1AF-4B3D-A55F-E41A80D32D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922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pPr>
              <a:defRPr/>
            </a:pPr>
            <a:fld id="{2B041F2E-F84A-482F-BC4F-B20063B1A873}" type="datetimeFigureOut">
              <a:rPr lang="en-US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en-US" noProof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ro-RO" noProof="0"/>
              <a:t>Faceți clic pentru a edita stilurile de text Coordonator</a:t>
            </a:r>
          </a:p>
          <a:p>
            <a:pPr lvl="1"/>
            <a:r>
              <a:rPr lang="ro-RO" noProof="0"/>
              <a:t>Al doilea nivel</a:t>
            </a:r>
          </a:p>
          <a:p>
            <a:pPr lvl="2"/>
            <a:r>
              <a:rPr lang="ro-RO" noProof="0"/>
              <a:t>Al treilea nivel</a:t>
            </a:r>
          </a:p>
          <a:p>
            <a:pPr lvl="3"/>
            <a:r>
              <a:rPr lang="ro-RO" noProof="0"/>
              <a:t>Al patrulea nivel</a:t>
            </a:r>
          </a:p>
          <a:p>
            <a:pPr lvl="4"/>
            <a:r>
              <a:rPr lang="ro-RO" noProof="0"/>
              <a:t>Al cincilea nivel</a:t>
            </a:r>
            <a:endParaRPr lang="en-US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pPr>
              <a:defRPr/>
            </a:pPr>
            <a:fld id="{72EE2C37-8CF7-4AB1-9FDC-CD3F818DB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96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CA4C28-093A-464E-86FA-D47A814BAB18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713BD-E49A-4E96-88FC-BC5E52AD9563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7F69-180B-4A49-9BA5-FE3D73F16692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98526-0F5E-4678-9D00-FE7606ED8558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B021D-04D1-47AB-9961-B01F4D46F1E5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43E88-0095-4F62-8014-5869FF6314E5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F6BB1-07B9-47B6-ADC3-F0F2788531D0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7DADE-3ACD-4D5B-9F12-902F9C21ADA8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F999A-E25A-4942-9C36-8BDF8C659B0E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30153-95ED-43DC-A864-4D611BD2DEFC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88988-71B2-4843-A019-17B06D6FD683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711725B-5ABF-4D4A-AA1D-D439461B2151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smr.ro/onm202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rograme.ise.ro/Actuale/Programeinvigoare.aspx" TargetMode="External"/><Relationship Id="rId2" Type="http://schemas.openxmlformats.org/officeDocument/2006/relationships/hyperlink" Target="http://programe.ise.ro/Portals/1/Curriculum/Pl_cadru-actuale/Gimnaziu/OMENCS%203590_5%20apr%202016_Plan-cadru%20de%20%C3%AEnvatamant%20pentru%20gimnaziu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ocnee.eu/manualeauxiliare/catalog-manuale.html" TargetMode="External"/><Relationship Id="rId2" Type="http://schemas.openxmlformats.org/officeDocument/2006/relationships/hyperlink" Target="https://rocnee.eu/manualeauxilia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nuale.edu.ro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cnee.eu/" TargetMode="External"/><Relationship Id="rId2" Type="http://schemas.openxmlformats.org/officeDocument/2006/relationships/hyperlink" Target="http://www.edu.r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cnee.eu/datedeschise/rapoarte246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ro/" TargetMode="External"/><Relationship Id="rId2" Type="http://schemas.openxmlformats.org/officeDocument/2006/relationships/hyperlink" Target="https://www.rocnee.eu/testeantrena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cnee.e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ro/" TargetMode="External"/><Relationship Id="rId2" Type="http://schemas.openxmlformats.org/officeDocument/2006/relationships/hyperlink" Target="https://www.rocnee.eu/testeantrena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cnee.e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cnee.eu/" TargetMode="External"/><Relationship Id="rId2" Type="http://schemas.openxmlformats.org/officeDocument/2006/relationships/hyperlink" Target="http://www.edu.ro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.ro/repere_metodologice_aplicare_curriculum_clasa_IX_an_scolar_2021_2022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acontinua.edu.ro/repere-metodologice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uale.edu.ro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educred.ro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tix.eu/call-for-sa-2021-2022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schoolnetacademy.eu/courses/course-v1:STEAM_IT+IntegrSTEM_Secondary+2021/about" TargetMode="External"/><Relationship Id="rId2" Type="http://schemas.openxmlformats.org/officeDocument/2006/relationships/hyperlink" Target="https://www.europeanschoolnetacademy.eu/courses/course-v1:STEAM_IT+IntegrSTEM_Primary+2021/abou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.ro/repere_metodologice_aplicare_curriculum_clasa_IX_an_scolar_2021_202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acontinua.edu.ro/repere-metodologic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67544" y="2432172"/>
            <a:ext cx="8208911" cy="213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o-RO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Consfătuirea </a:t>
            </a:r>
            <a:r>
              <a:rPr lang="ro-RO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judeţeană </a:t>
            </a:r>
            <a:r>
              <a:rPr lang="ro-RO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profesorilor</a:t>
            </a:r>
            <a:endParaRPr lang="ro-RO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o-RO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Matematică -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o-RO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o-RO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septembrie 202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6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539552" y="5805264"/>
            <a:ext cx="831743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o-RO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COSMA ADRIAN </a:t>
            </a:r>
            <a:r>
              <a:rPr lang="ro-RO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				</a:t>
            </a:r>
            <a:r>
              <a:rPr lang="ro-RO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          POPA CARMEN</a:t>
            </a:r>
            <a:endParaRPr lang="ro-RO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r>
              <a:rPr lang="ro-RO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cosma.adrian</a:t>
            </a:r>
            <a:r>
              <a:rPr lang="ro-RO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@</a:t>
            </a:r>
            <a:r>
              <a:rPr lang="ro-RO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e-isjbacau.ro</a:t>
            </a:r>
            <a:r>
              <a:rPr lang="ro-RO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				 </a:t>
            </a:r>
            <a:r>
              <a:rPr lang="ro-RO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popa.carmen</a:t>
            </a:r>
            <a:r>
              <a:rPr lang="ro-RO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@</a:t>
            </a:r>
            <a:r>
              <a:rPr lang="ro-RO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e-isjbacau.ro</a:t>
            </a:r>
            <a:r>
              <a:rPr lang="ro-RO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       </a:t>
            </a:r>
            <a:endParaRPr lang="ro-RO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endParaRPr lang="ro-RO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3F565BB-4A8C-42A3-A282-FBB5CE359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88641"/>
            <a:ext cx="89289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o-RO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Ministerul Educației</a:t>
            </a:r>
          </a:p>
          <a:p>
            <a:pPr algn="ctr">
              <a:defRPr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INSPECTORATUL </a:t>
            </a:r>
            <a:r>
              <a:rPr lang="ro-RO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ŞCOLAR JUDEŢEAN BACĂU</a:t>
            </a:r>
            <a:endParaRPr lang="en-GB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5658E-18D6-4C8C-82CC-A5F2310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" y="620688"/>
            <a:ext cx="8517632" cy="123722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o-RO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2.4. Elaborarea și implementarea de programe/proiecte/activități de abilitare curriculară la matematică, pe ani de studiu, cu accent pe: </a:t>
            </a:r>
            <a:r>
              <a:rPr lang="ro-RO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proiectare curriculară, evaluarea la clasă, evaluarea la examenele naționale și la competițiile școlare, </a:t>
            </a:r>
            <a:r>
              <a:rPr lang="ro-RO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 parteneriat cu centrele de formare județene (CCD)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9031-370C-40C4-8227-52D80884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" y="2060848"/>
            <a:ext cx="8618851" cy="4644618"/>
          </a:xfrm>
        </p:spPr>
        <p:txBody>
          <a:bodyPr>
            <a:noAutofit/>
          </a:bodyPr>
          <a:lstStyle/>
          <a:p>
            <a:pPr marL="342900" lvl="1" indent="-342900" algn="just">
              <a:spcBef>
                <a:spcPts val="0"/>
              </a:spcBef>
              <a:buClr>
                <a:schemeClr val="accent5"/>
              </a:buClr>
              <a:defRPr/>
            </a:pPr>
            <a:r>
              <a:rPr lang="en-US" alt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 – Curriculum relevant, </a:t>
            </a:r>
            <a:r>
              <a:rPr lang="en-US" altLang="ro-R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en-US" alt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deschisă</a:t>
            </a:r>
            <a:r>
              <a:rPr lang="en-US" alt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alt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toți</a:t>
            </a:r>
            <a:r>
              <a:rPr lang="en-US" alt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o-R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US" alt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alt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II, </a:t>
            </a:r>
            <a:r>
              <a:rPr lang="en-US" altLang="ro-R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en-US" alt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gimnazial</a:t>
            </a:r>
            <a:r>
              <a:rPr lang="en-US" alt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o-R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acreditat</a:t>
            </a:r>
            <a:r>
              <a:rPr lang="en-US" alt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alt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OMEN nr. 4737/09.08.2019</a:t>
            </a:r>
            <a:endParaRPr lang="ro-RO" alt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spcBef>
                <a:spcPts val="0"/>
              </a:spcBef>
              <a:buClr>
                <a:schemeClr val="accent5"/>
              </a:buClr>
              <a:defRPr/>
            </a:pP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Național de Activități Remediale pentru Elevi, cod SMIS 151628</a:t>
            </a:r>
          </a:p>
          <a:p>
            <a:pPr marL="342900" lvl="1" indent="-342900" algn="just">
              <a:spcBef>
                <a:spcPts val="0"/>
              </a:spcBef>
              <a:buClr>
                <a:schemeClr val="accent5"/>
              </a:buClr>
              <a:defRPr/>
            </a:pP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Profesionalizarea carierei didactice - PROF, cod SMIS 146587</a:t>
            </a:r>
          </a:p>
          <a:p>
            <a:pPr marL="342900" lvl="1" indent="-342900" algn="just">
              <a:spcBef>
                <a:spcPts val="0"/>
              </a:spcBef>
              <a:buClr>
                <a:schemeClr val="accent5"/>
              </a:buClr>
              <a:defRPr/>
            </a:pP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Programul de formare continuă în vederea constituirii Corpului de profesori evaluatori pentru examenele și concursurile naționale (CPEECN)</a:t>
            </a:r>
            <a:endParaRPr lang="ro-RO" sz="1000" dirty="0">
              <a:solidFill>
                <a:srgbClr val="0000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o-RO" sz="1800" dirty="0">
                <a:solidFill>
                  <a:srgbClr val="0000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o-RO" sz="1600" dirty="0">
                <a:solidFill>
                  <a:srgbClr val="0000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Au fost finalizate Seriile 1 și 2 (peste 10.000 de absolvenți, din care </a:t>
            </a:r>
            <a:r>
              <a:rPr lang="ro-RO" sz="1600" b="1" dirty="0">
                <a:solidFill>
                  <a:srgbClr val="0000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1820</a:t>
            </a:r>
            <a:r>
              <a:rPr lang="ro-RO" sz="1600" dirty="0">
                <a:solidFill>
                  <a:srgbClr val="0000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matematică). Au fost 98 de formatori voluntari la matematică care merită prețuiți și valorizați pe plan județean. Registrele absolvenților vor fi transmise către ME în vederea eliberării atestatelor.</a:t>
            </a:r>
            <a:endParaRPr lang="ro-RO" sz="1600" dirty="0">
              <a:solidFill>
                <a:srgbClr val="00009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o-RO" sz="1600" dirty="0">
                <a:solidFill>
                  <a:srgbClr val="0000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Au mai rămas de format 6268 de profesori înscriși și validați ca urmare a Apelului 2020, dintre care </a:t>
            </a:r>
            <a:r>
              <a:rPr lang="ro-RO" sz="1600" b="1" dirty="0">
                <a:solidFill>
                  <a:srgbClr val="0000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1156</a:t>
            </a:r>
            <a:r>
              <a:rPr lang="ro-RO" sz="1600" dirty="0">
                <a:solidFill>
                  <a:srgbClr val="0000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matematică.</a:t>
            </a:r>
            <a:endParaRPr lang="ro-RO" sz="1600" dirty="0">
              <a:solidFill>
                <a:srgbClr val="00009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o-RO" sz="1600" dirty="0">
                <a:solidFill>
                  <a:srgbClr val="0000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Calendarele propuse pentru Seria 3 (online sincron) sunt: 22 -24 octombrie; 29-31 octombrie, cu evaluarea finală pe 22 noiembrie (cu respectarea prevederilor OM 5138/2021) – se așteaptă aprobare.</a:t>
            </a:r>
            <a:endParaRPr lang="ro-RO" sz="1600" dirty="0">
              <a:solidFill>
                <a:srgbClr val="00009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o-RO" sz="1600" dirty="0">
                <a:solidFill>
                  <a:srgbClr val="0000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După aprobare, se va face din nou apel la colegii formatori voluntari, rugămintea este să îi susțineți.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o-RO" sz="1600" dirty="0">
                <a:solidFill>
                  <a:srgbClr val="0000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Un nou apel va fi lansat la finalizarea formării celor deja înscriși – am propus extinderea programului de formare în CCD.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 algn="just">
              <a:spcBef>
                <a:spcPts val="600"/>
              </a:spcBef>
              <a:buClr>
                <a:schemeClr val="accent5"/>
              </a:buClr>
              <a:buNone/>
              <a:defRPr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spcBef>
                <a:spcPts val="600"/>
              </a:spcBef>
              <a:buClr>
                <a:schemeClr val="accent5"/>
              </a:buClr>
              <a:buNone/>
              <a:defRPr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7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9031-370C-40C4-8227-52D80884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" y="404664"/>
            <a:ext cx="8517632" cy="63093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2.5. Propuneri privind organizarea și desfășurarea competițiilor și concursurilor școlare în anul școlar 2021 – 2022</a:t>
            </a:r>
          </a:p>
          <a:p>
            <a:pPr marL="0" indent="357188" algn="just">
              <a:buNone/>
            </a:pP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Etapele </a:t>
            </a:r>
            <a:r>
              <a:rPr lang="ro-RO" alt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naţionale</a:t>
            </a: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OLIMPIADELOR ŞCOLARE se vor organiza, de regulă, în perioada dedicată programului „</a:t>
            </a:r>
            <a:r>
              <a:rPr lang="ro-RO" altLang="ro-RO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Şcoala</a:t>
            </a:r>
            <a:r>
              <a:rPr lang="ro-RO" altLang="ro-RO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altfel</a:t>
            </a: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conform calendarului olimpiadelor </a:t>
            </a:r>
            <a:r>
              <a:rPr lang="ro-RO" alt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naţionale</a:t>
            </a: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şcolare</a:t>
            </a: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Se așteaptă avizarea și organizarea în funcție de situația pandemică</a:t>
            </a:r>
            <a:endParaRPr lang="ro-RO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2.6. Actualizarea programelor și a regulamentelor specifice pentru competițiile și concursurile școlare (la nivel gimnazial), în conformitate cu reforma curriculară</a:t>
            </a:r>
          </a:p>
          <a:p>
            <a:pPr marL="804863" lvl="1" indent="-357188">
              <a:lnSpc>
                <a:spcPct val="110000"/>
              </a:lnSpc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programe pentru OMN corelate cu programa școlară pentru gimnaziu în vigoare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https://ssmr.ro/onm2021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4863" lvl="1" indent="-357188">
              <a:lnSpc>
                <a:spcPct val="110000"/>
              </a:lnSpc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Societatea de Științe Matematice din România</a:t>
            </a:r>
          </a:p>
          <a:p>
            <a:pPr marL="0" indent="0" algn="just">
              <a:buNone/>
            </a:pPr>
            <a:endParaRPr lang="ro-RO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5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5658E-18D6-4C8C-82CC-A5F2310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03" y="548680"/>
            <a:ext cx="8877672" cy="119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o-RO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Cadrul normativ privind organizarea procesului de învățământ în anul școlar 2021 – 2022 – noutăți, puncte critice, măsuri și acțiuni generate de acesta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9031-370C-40C4-8227-52D80884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99" y="2204864"/>
            <a:ext cx="8784976" cy="36004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 nr. 3243/05.02.2021 privind </a:t>
            </a: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 anului școlar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– 2022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național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planurile-cadru și programele școlare în vigoare. Catalogul manualelor școlare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Cadrul normativ care reglementează </a:t>
            </a: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organizarea și desfășurarea 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examenului național de bacalaureat, a evaluării naționale pentru elevii clasei a VIII-a și a admiterii în învățământul profesional și liceal, </a:t>
            </a: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graficul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examenelor de certificare a calificărilor profesionale, în anul școlar 2021 – 2022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 regulamente, metodologii specifice etc.</a:t>
            </a:r>
          </a:p>
        </p:txBody>
      </p:sp>
    </p:spTree>
    <p:extLst>
      <p:ext uri="{BB962C8B-B14F-4D97-AF65-F5344CB8AC3E}">
        <p14:creationId xmlns:p14="http://schemas.microsoft.com/office/powerpoint/2010/main" val="313442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9031-370C-40C4-8227-52D80884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7534" y="332656"/>
            <a:ext cx="5748932" cy="4320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Structura anului școlar 2021 –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C938C8-1E74-47F0-B41D-F889B235C67E}"/>
              </a:ext>
            </a:extLst>
          </p:cNvPr>
          <p:cNvSpPr/>
          <p:nvPr/>
        </p:nvSpPr>
        <p:spPr>
          <a:xfrm>
            <a:off x="395536" y="980727"/>
            <a:ext cx="813690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Anul </a:t>
            </a:r>
            <a:r>
              <a:rPr lang="ro-RO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şcolar</a:t>
            </a:r>
            <a:r>
              <a:rPr 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2021 - 2022 începe la data de 1 septembrie 2021, se încheie la data de 31 august 2022 </a:t>
            </a:r>
            <a:r>
              <a:rPr lang="ro-RO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34 de săptămâni de cursuri.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1200"/>
              </a:spcAft>
              <a:buFont typeface="Wingdings 3" charset="2"/>
              <a:buNone/>
              <a:defRPr/>
            </a:pPr>
            <a:r>
              <a:rPr 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Cursurile anului </a:t>
            </a:r>
            <a:r>
              <a:rPr lang="ro-RO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şcolar</a:t>
            </a:r>
            <a:r>
              <a:rPr 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2021 - 2022 încep la data de 13 septembrie 2021. 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o-RO" sz="22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Excepţi</a:t>
            </a:r>
            <a:r>
              <a:rPr lang="en-US" sz="22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sz="2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pentru clasele a XII-a zi, a XIII-a seral și frecvență redusă, anul școlar are 32 de săptămâni de cursuri, care se încheie la data de 27 mai 2022; </a:t>
            </a:r>
          </a:p>
          <a:p>
            <a:pPr marL="263525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pentru clasa a VIII-a, anul </a:t>
            </a:r>
            <a:r>
              <a:rPr lang="ro-RO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şcolar</a:t>
            </a:r>
            <a:r>
              <a:rPr 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33 de săptămâni de cursuri, care se încheie la data de 3 iunie 2022; </a:t>
            </a:r>
          </a:p>
          <a:p>
            <a:pPr marL="263525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pentru clasele din </a:t>
            </a:r>
            <a:r>
              <a:rPr lang="ro-RO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învăţământul</a:t>
            </a:r>
            <a:r>
              <a:rPr 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liceal - filiera tehnologică, cu </a:t>
            </a:r>
            <a:r>
              <a:rPr lang="ro-RO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excepţia</a:t>
            </a:r>
            <a:r>
              <a:rPr 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claselor prevăzute la lit. a) </a:t>
            </a:r>
            <a:r>
              <a:rPr lang="ro-RO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clasele din </a:t>
            </a:r>
            <a:r>
              <a:rPr lang="ro-RO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învăţământul</a:t>
            </a:r>
            <a:r>
              <a:rPr 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profesional, anul </a:t>
            </a:r>
            <a:r>
              <a:rPr lang="ro-RO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şcolar</a:t>
            </a:r>
            <a:r>
              <a:rPr 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37 de săptămâni de cursuri, care se încheie la data de 1 iulie 2022. </a:t>
            </a:r>
          </a:p>
        </p:txBody>
      </p:sp>
    </p:spTree>
    <p:extLst>
      <p:ext uri="{BB962C8B-B14F-4D97-AF65-F5344CB8AC3E}">
        <p14:creationId xmlns:p14="http://schemas.microsoft.com/office/powerpoint/2010/main" val="2134770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9031-370C-40C4-8227-52D80884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538" y="188640"/>
            <a:ext cx="5748932" cy="4320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Structura anului școlar 2021 –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C938C8-1E74-47F0-B41D-F889B235C67E}"/>
              </a:ext>
            </a:extLst>
          </p:cNvPr>
          <p:cNvSpPr/>
          <p:nvPr/>
        </p:nvSpPr>
        <p:spPr>
          <a:xfrm>
            <a:off x="179512" y="836712"/>
            <a:ext cx="88569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Wingdings 3" panose="05040102010807070707" pitchFamily="18" charset="2"/>
              <a:buNone/>
            </a:pPr>
            <a:r>
              <a:rPr lang="ro-RO" altLang="ro-RO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Semestrul I </a:t>
            </a:r>
            <a:r>
              <a:rPr lang="ro-RO" alt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14 săptămâni de cursuri dispuse în perioada 13 septembrie 2021 - 22 decembrie 2021. </a:t>
            </a:r>
          </a:p>
          <a:p>
            <a:pPr indent="357188" algn="just">
              <a:buFont typeface="Wingdings 3" panose="05040102010807070707" pitchFamily="18" charset="2"/>
              <a:buNone/>
            </a:pPr>
            <a:r>
              <a:rPr lang="ro-RO" alt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ro-RO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Cursuri</a:t>
            </a:r>
            <a:r>
              <a:rPr lang="it-IT" alt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luni, 13 septembrie 2021 - miercuri, 22 decembrie 2021 </a:t>
            </a:r>
          </a:p>
          <a:p>
            <a:pPr indent="357188" algn="just">
              <a:buFont typeface="Wingdings 3" panose="05040102010807070707" pitchFamily="18" charset="2"/>
              <a:buNone/>
            </a:pPr>
            <a:r>
              <a:rPr lang="ro-RO" altLang="ro-RO" sz="2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perioada 25 - 31 octombrie 2021, elevii claselor din </a:t>
            </a:r>
            <a:r>
              <a:rPr lang="ro-RO" altLang="ro-RO" sz="2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învăţământul</a:t>
            </a:r>
            <a:r>
              <a:rPr lang="ro-RO" altLang="ro-RO" sz="2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primar </a:t>
            </a:r>
            <a:r>
              <a:rPr lang="ro-RO" altLang="ro-RO" sz="2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altLang="ro-RO" sz="2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copiii din grupele din </a:t>
            </a:r>
            <a:r>
              <a:rPr lang="ro-RO" altLang="ro-RO" sz="2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învăţământul</a:t>
            </a:r>
            <a:r>
              <a:rPr lang="ro-RO" altLang="ro-RO" sz="2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preşcolar</a:t>
            </a:r>
            <a:r>
              <a:rPr lang="ro-RO" altLang="ro-RO" sz="2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sunt în </a:t>
            </a:r>
            <a:r>
              <a:rPr lang="ro-RO" altLang="ro-RO" sz="2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vacanţă</a:t>
            </a:r>
            <a:r>
              <a:rPr lang="ro-RO" altLang="ro-RO" sz="2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357188" algn="just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None/>
            </a:pPr>
            <a:r>
              <a:rPr lang="ro-RO" alt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ro-RO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Vacanţa de iarnă </a:t>
            </a:r>
            <a:r>
              <a:rPr lang="pt-BR" alt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joi, 23 decembrie 2021 - duminică, 9 ianuarie 2022 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ro-RO" altLang="ro-RO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Semestrul al II-lea </a:t>
            </a:r>
            <a:r>
              <a:rPr lang="ro-RO" alt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20 de săptămâni de cursuri dispuse în perioada 10 ianuarie 2022 - 10 iunie 2022 </a:t>
            </a:r>
          </a:p>
          <a:p>
            <a:pPr indent="357188" algn="just">
              <a:buFont typeface="Wingdings 3" panose="05040102010807070707" pitchFamily="18" charset="2"/>
              <a:buNone/>
            </a:pPr>
            <a:r>
              <a:rPr lang="ro-RO" alt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ro-RO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Cursuri</a:t>
            </a:r>
            <a:r>
              <a:rPr lang="it-IT" alt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luni, 10 ianuarie 2022 - joi, 14 aprilie 2022 </a:t>
            </a:r>
          </a:p>
          <a:p>
            <a:pPr indent="357188" algn="just">
              <a:buFont typeface="Wingdings 3" panose="05040102010807070707" pitchFamily="18" charset="2"/>
              <a:buNone/>
            </a:pPr>
            <a:r>
              <a:rPr lang="ro-RO" altLang="ro-RO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Vacanţă</a:t>
            </a:r>
            <a:r>
              <a:rPr lang="ro-RO" altLang="ro-RO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primăvară </a:t>
            </a:r>
            <a:r>
              <a:rPr lang="ro-RO" alt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vineri, 15 aprilie 2022 - duminică, 1 mai 2022 </a:t>
            </a:r>
          </a:p>
          <a:p>
            <a:pPr indent="357188" algn="just">
              <a:buFont typeface="Wingdings 3" panose="05040102010807070707" pitchFamily="18" charset="2"/>
              <a:buNone/>
            </a:pPr>
            <a:r>
              <a:rPr lang="ro-RO" alt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ro-RO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Cursuri </a:t>
            </a:r>
            <a:r>
              <a:rPr lang="it-IT" alt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luni, 2 mai 2022 - vineri, 10 iunie 2022 </a:t>
            </a:r>
          </a:p>
          <a:p>
            <a:pPr indent="357188" algn="just">
              <a:buFont typeface="Wingdings 3" panose="05040102010807070707" pitchFamily="18" charset="2"/>
              <a:buNone/>
            </a:pPr>
            <a:r>
              <a:rPr lang="ro-RO" alt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Vacanţa</a:t>
            </a:r>
            <a:r>
              <a:rPr lang="ro-RO" altLang="ro-RO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vară </a:t>
            </a:r>
            <a:r>
              <a:rPr lang="ro-RO" alt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sâmbătă, 11 iunie 2022 - data din septembrie 2022 la care încep cursurile anului </a:t>
            </a:r>
            <a:r>
              <a:rPr lang="ro-RO" altLang="ro-RO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şcolar</a:t>
            </a:r>
            <a:r>
              <a:rPr lang="ro-RO" alt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2022 - 2023 </a:t>
            </a:r>
          </a:p>
          <a:p>
            <a:pPr indent="357188" algn="just">
              <a:buFont typeface="Wingdings 3" panose="05040102010807070707" pitchFamily="18" charset="2"/>
              <a:buNone/>
            </a:pPr>
            <a:endParaRPr lang="ro-RO" altLang="ro-RO" sz="2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o-RO" alt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Programul </a:t>
            </a:r>
            <a:r>
              <a:rPr lang="ro-RO" altLang="ro-RO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naţional</a:t>
            </a:r>
            <a:r>
              <a:rPr lang="ro-RO" alt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„ŞCOALA ALTFEL”</a:t>
            </a:r>
            <a:r>
              <a:rPr lang="ro-RO" alt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va </a:t>
            </a:r>
            <a:r>
              <a:rPr lang="ro-RO" altLang="ro-RO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desfăşura</a:t>
            </a:r>
            <a:r>
              <a:rPr lang="ro-RO" altLang="ro-R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perioada 8 - 14 aprilie 2022.</a:t>
            </a:r>
          </a:p>
        </p:txBody>
      </p:sp>
    </p:spTree>
    <p:extLst>
      <p:ext uri="{BB962C8B-B14F-4D97-AF65-F5344CB8AC3E}">
        <p14:creationId xmlns:p14="http://schemas.microsoft.com/office/powerpoint/2010/main" val="232155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5658E-18D6-4C8C-82CC-A5F2310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34" y="260648"/>
            <a:ext cx="8877672" cy="76470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3.2.</a:t>
            </a:r>
            <a:r>
              <a:rPr lang="ro-RO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Curriculum național</a:t>
            </a:r>
            <a:r>
              <a:rPr lang="ro-RO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planurile-cadru și programele școlare în vigoare. Catalogul manualelor școlare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9031-370C-40C4-8227-52D80884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3" y="2105472"/>
            <a:ext cx="8736756" cy="475252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lanuri - cadru pentru învățământul gimnazial aprobate prin OMENCS nr. 3590/5.04.2016,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</a:t>
            </a:r>
            <a:r>
              <a:rPr lang="ro-RO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ările</a:t>
            </a:r>
            <a:r>
              <a:rPr lang="ro-RO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și completările ulterioare (OMEN nr. 4221/1.08.2018 care modifică anexa (opționalul integrat nu mai este obligatoriu)</a:t>
            </a:r>
          </a:p>
          <a:p>
            <a:pPr marL="268288" indent="0" algn="just">
              <a:spcBef>
                <a:spcPts val="0"/>
              </a:spcBef>
              <a:buNone/>
              <a:defRPr/>
            </a:pPr>
            <a:r>
              <a:rPr lang="ro-RO" altLang="zh-CN" sz="2200" dirty="0">
                <a:solidFill>
                  <a:srgbClr val="00009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http://programe.ise.ro/Portals/1/Curriculum/Pl_cadru-actuale/Gimnaziu/OMENCS%203590_5%20apr%202016_Plan-cadru%20de%20%C3%AEnvatamant%20pentru%20gimnaziu.pdf</a:t>
            </a:r>
            <a:endParaRPr lang="ro-RO" altLang="zh-CN" sz="2200" dirty="0">
              <a:solidFill>
                <a:srgbClr val="0000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Ordinul ministrului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educaţiei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nr. 3.410/16.03.2009, privind aprobarea Planurilor-cadru de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clasele a IX-a – a XII-a, filierele teoretică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vocaţională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cursuri de zi</a:t>
            </a:r>
          </a:p>
          <a:p>
            <a:pPr algn="just">
              <a:spcBef>
                <a:spcPts val="120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Ordinul ministrului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educaţiei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nr. 3.411/16.03.2009, privind aprobarea Planurilor-cadru de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clasa a IX-a, ciclul inferior al liceului, filiera tehnologică,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zi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86B94E5-88B1-43C3-B0D0-6137083E4E14}"/>
              </a:ext>
            </a:extLst>
          </p:cNvPr>
          <p:cNvSpPr/>
          <p:nvPr/>
        </p:nvSpPr>
        <p:spPr>
          <a:xfrm>
            <a:off x="269110" y="973423"/>
            <a:ext cx="87367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240030" algn="ctr">
              <a:spcBef>
                <a:spcPts val="0"/>
              </a:spcBef>
              <a:buClr>
                <a:srgbClr val="FFFF99"/>
              </a:buClr>
              <a:buSzPct val="150000"/>
              <a:defRPr/>
            </a:pPr>
            <a:r>
              <a:rPr lang="ro-RO" sz="20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Planurile-cadru și programele școlare în vigoare, inclusiv oferta națională la matematică pentru curriculum la dispoziția școlii sunt disponibile pe</a:t>
            </a:r>
          </a:p>
          <a:p>
            <a:pPr marL="502920" indent="-240030" algn="ctr">
              <a:spcBef>
                <a:spcPts val="0"/>
              </a:spcBef>
              <a:buClr>
                <a:srgbClr val="FFFF99"/>
              </a:buClr>
              <a:buSzPct val="150000"/>
              <a:defRPr/>
            </a:pPr>
            <a:r>
              <a:rPr lang="ro-RO" sz="20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http://programe.ise.ro/Actuale/Programeinvigoare.aspx</a:t>
            </a:r>
            <a:r>
              <a:rPr lang="ro-RO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68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5658E-18D6-4C8C-82CC-A5F2310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34" y="260648"/>
            <a:ext cx="8877672" cy="76470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național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planurile-cadru și programele școlare în vigoare. Catalogul manualelor școlare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9031-370C-40C4-8227-52D80884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00600"/>
          </a:xfrm>
        </p:spPr>
        <p:txBody>
          <a:bodyPr>
            <a:noAutofit/>
          </a:bodyPr>
          <a:lstStyle/>
          <a:p>
            <a:pPr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Ordinul ministrului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educaţiei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nr. 3.412/16.03.2009, privind aprobarea Planurilor-cadru de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clasa a X-a,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şcoala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arte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meserii, pentru clasa a X-a, ciclul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rior al liceului, filiera tehnologică, ruta directă de calificare, pentru clasa a XI-a, anul de completare, precum şi pentru clasele a XI-a – a XII-a şi a XII-a/a XIII-a, ciclul superior al liceului, filiera tehnologică, cursuri de zi şi seral</a:t>
            </a: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nr.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4051/2006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aprobarea planurilor cadru pentru învățământul seral</a:t>
            </a:r>
          </a:p>
          <a:p>
            <a:pPr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învăţământul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seral,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filiera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tehnologică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liceului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prevederile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nr.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4051/2006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aprobarea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planurilor-cadru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rămân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valabile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clasele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XI-a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XII-a,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XIII-a</a:t>
            </a:r>
          </a:p>
          <a:p>
            <a:pPr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OMEN 3152/2014 privind aprobarea planurilor-cadru de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invăţământ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învatamantul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profesional de 3 ani</a:t>
            </a:r>
          </a:p>
          <a:p>
            <a:pPr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OMEN 3218/2014 privind aprobarea planului-cadru de învățământ pentru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învatamantul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profesional special</a:t>
            </a:r>
          </a:p>
          <a:p>
            <a:pPr marL="502920" indent="-240030" algn="ctr">
              <a:spcBef>
                <a:spcPts val="930"/>
              </a:spcBef>
              <a:buClr>
                <a:srgbClr val="FFFF99"/>
              </a:buClr>
              <a:buSzPct val="150000"/>
              <a:defRPr/>
            </a:pP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030" indent="-240030" algn="just">
              <a:spcBef>
                <a:spcPts val="930"/>
              </a:spcBef>
              <a:buFont typeface="Wingdings 3" charset="2"/>
              <a:buChar char=""/>
              <a:defRPr/>
            </a:pPr>
            <a:endParaRPr lang="ro-RO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10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5658E-18D6-4C8C-82CC-A5F2310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4" y="648072"/>
            <a:ext cx="8282470" cy="76470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național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planurile-cadru și programele școlare în vigoare. Catalogul manualelor școlare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9031-370C-40C4-8227-52D80884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622" y="2348880"/>
            <a:ext cx="8544842" cy="3096344"/>
          </a:xfrm>
        </p:spPr>
        <p:txBody>
          <a:bodyPr>
            <a:noAutofit/>
          </a:bodyPr>
          <a:lstStyle/>
          <a:p>
            <a:pPr marL="0" indent="357188"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Catalogul manualelor scolare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valabile 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nvatamantul preuniversitar clasele I-VIII, an 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colar 2021-2022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poate fi accesat la adresa:</a:t>
            </a: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50000"/>
              </a:lnSpc>
              <a:spcBef>
                <a:spcPts val="600"/>
              </a:spcBef>
              <a:buSzPct val="7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o-RO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https://rocnee.eu/manualeauxiliare/</a:t>
            </a:r>
            <a:endParaRPr lang="ro-RO" sz="2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1463" algn="just">
              <a:lnSpc>
                <a:spcPct val="50000"/>
              </a:lnSpc>
              <a:spcBef>
                <a:spcPts val="600"/>
              </a:spcBef>
              <a:buSzPct val="7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o-RO" sz="2200" dirty="0">
              <a:solidFill>
                <a:srgbClr val="C00000"/>
              </a:solidFill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  <a:p>
            <a:pPr marL="273050" indent="-271463" algn="just">
              <a:lnSpc>
                <a:spcPct val="50000"/>
              </a:lnSpc>
              <a:spcBef>
                <a:spcPts val="600"/>
              </a:spcBef>
              <a:buSzPct val="7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o-RO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50000"/>
              </a:lnSpc>
              <a:spcBef>
                <a:spcPts val="600"/>
              </a:spcBef>
              <a:buSzPct val="7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 manualelor aprobate prin ordin de ministru:</a:t>
            </a:r>
            <a:r>
              <a:rPr lang="ro-RO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</a:p>
          <a:p>
            <a:pPr marL="0" indent="357188" algn="just">
              <a:lnSpc>
                <a:spcPct val="50000"/>
              </a:lnSpc>
              <a:spcBef>
                <a:spcPts val="600"/>
              </a:spcBef>
              <a:buSzPct val="70000"/>
              <a:buNone/>
              <a:tabLst>
                <a:tab pos="9142413" algn="l"/>
                <a:tab pos="10056813" algn="l"/>
              </a:tabLst>
              <a:defRPr/>
            </a:pPr>
            <a:r>
              <a:rPr lang="ro-RO" sz="22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https://rocnee.eu/</a:t>
            </a:r>
            <a:r>
              <a:rPr lang="ro-RO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manualeauxiliare</a:t>
            </a:r>
            <a:r>
              <a:rPr lang="ro-RO" sz="22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/catalog-manuale.html</a:t>
            </a:r>
            <a:endParaRPr lang="ro-RO" sz="22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  <a:p>
            <a:pPr marL="273050" indent="-271463" algn="just">
              <a:lnSpc>
                <a:spcPct val="50000"/>
              </a:lnSpc>
              <a:spcBef>
                <a:spcPts val="600"/>
              </a:spcBef>
              <a:buSzPct val="7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o-RO" sz="2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  <a:p>
            <a:pPr marL="273050" indent="-271463" algn="just">
              <a:lnSpc>
                <a:spcPct val="50000"/>
              </a:lnSpc>
              <a:spcBef>
                <a:spcPts val="600"/>
              </a:spcBef>
              <a:buSzPct val="7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o-RO" sz="2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50000"/>
              </a:lnSpc>
              <a:spcBef>
                <a:spcPts val="600"/>
              </a:spcBef>
              <a:buSzPct val="7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Accesul la </a:t>
            </a: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manualele digitale 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aprobate de ME se face la adresa:</a:t>
            </a:r>
          </a:p>
          <a:p>
            <a:pPr marL="0" indent="357188" algn="just">
              <a:lnSpc>
                <a:spcPct val="50000"/>
              </a:lnSpc>
              <a:spcBef>
                <a:spcPts val="600"/>
              </a:spcBef>
              <a:buSzPct val="7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o-RO" sz="22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https://www.manuale.edu.ro/</a:t>
            </a:r>
            <a:r>
              <a:rPr lang="ro-RO" sz="22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239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5658E-18D6-4C8C-82CC-A5F2310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4" y="332656"/>
            <a:ext cx="8282470" cy="76470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național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planurile-cadru și programele școlare în vigoare. Catalogul manualelor școlare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9031-370C-40C4-8227-52D80884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79" y="1880828"/>
            <a:ext cx="8544842" cy="3096344"/>
          </a:xfrm>
        </p:spPr>
        <p:txBody>
          <a:bodyPr>
            <a:noAutofit/>
          </a:bodyPr>
          <a:lstStyle/>
          <a:p>
            <a:pPr marL="1587" indent="0" algn="just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Planificarea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proiectarea didactică</a:t>
            </a:r>
          </a:p>
          <a:p>
            <a:pPr marL="1587" indent="0" algn="just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Planificarea calendaristică – document proiectiv</a:t>
            </a:r>
          </a:p>
          <a:p>
            <a:pPr marL="0" indent="357188" algn="just">
              <a:spcBef>
                <a:spcPts val="0"/>
              </a:spcBef>
              <a:buSzPct val="10000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Planificarea calendaristică reprezintă un document proiectiv, necesar realizării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activităţilor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didactice care permite asocierea, într-un mod personalizat, a elementelor programei (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competenţe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specifice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conţinuturi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în cadrul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unităţilor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învăţare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Acestora le sunt alocate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unităţi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timp (număr de ore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săptămâni) considerate ca optime de către cadrul didactic, pe parcursul unui an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</a:t>
            </a:r>
            <a:endParaRPr lang="ro-RO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83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5658E-18D6-4C8C-82CC-A5F2310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4" y="116632"/>
            <a:ext cx="8282470" cy="76470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național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planurile-cadru și programele școlare în vigoare. Catalogul manualelor școlare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9031-370C-40C4-8227-52D80884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98" y="1052736"/>
            <a:ext cx="8577066" cy="5256584"/>
          </a:xfrm>
        </p:spPr>
        <p:txBody>
          <a:bodyPr>
            <a:noAutofit/>
          </a:bodyPr>
          <a:lstStyle/>
          <a:p>
            <a:pPr indent="0" algn="just">
              <a:spcBef>
                <a:spcPts val="0"/>
              </a:spcBef>
              <a:spcAft>
                <a:spcPts val="600"/>
              </a:spcAft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Elaborarea planificării calendaristice</a:t>
            </a:r>
          </a:p>
          <a:p>
            <a:pPr marL="0" indent="447675" algn="just">
              <a:spcBef>
                <a:spcPts val="0"/>
              </a:spcBef>
              <a:buSzPct val="100000"/>
              <a:buNone/>
              <a:tabLst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elaborarea planificării calendaristice programa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şcolară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reprezintă documentul de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referinţă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După lectura atentă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integrală a programei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şcolare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elaborarea planificării calendaristice presupune parcurgerea următoarelor etape:</a:t>
            </a:r>
          </a:p>
          <a:p>
            <a:pPr marL="893763" indent="-277813" algn="just">
              <a:spcBef>
                <a:spcPts val="0"/>
              </a:spcBef>
              <a:buSzPct val="100000"/>
              <a:buFont typeface="+mj-lt"/>
              <a:buAutoNum type="arabicPeriod"/>
              <a:tabLst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asocierea </a:t>
            </a:r>
            <a:r>
              <a:rPr lang="ro-RO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competenţelor</a:t>
            </a: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specifice </a:t>
            </a:r>
            <a:r>
              <a:rPr lang="ro-RO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o-RO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conţinuturilor</a:t>
            </a: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prezentate în programa </a:t>
            </a:r>
            <a:r>
              <a:rPr lang="ro-RO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şcolară</a:t>
            </a: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93763" indent="-277813" algn="just">
              <a:spcBef>
                <a:spcPts val="0"/>
              </a:spcBef>
              <a:buSzPct val="100000"/>
              <a:buFont typeface="+mj-lt"/>
              <a:buAutoNum type="arabicPeriod"/>
              <a:tabLst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stabilirea </a:t>
            </a:r>
            <a:r>
              <a:rPr lang="ro-RO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unităţilor</a:t>
            </a: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învăţare</a:t>
            </a: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93763" indent="-277813" algn="just">
              <a:spcBef>
                <a:spcPts val="0"/>
              </a:spcBef>
              <a:buSzPct val="100000"/>
              <a:buFont typeface="+mj-lt"/>
              <a:buAutoNum type="arabicPeriod"/>
              <a:tabLst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stabilirea succesiunii parcurgerii </a:t>
            </a:r>
            <a:r>
              <a:rPr lang="ro-RO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unităţilor</a:t>
            </a: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învăţare</a:t>
            </a: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93763" indent="-277813" algn="just">
              <a:spcBef>
                <a:spcPts val="0"/>
              </a:spcBef>
              <a:buSzPct val="100000"/>
              <a:buFont typeface="+mj-lt"/>
              <a:buAutoNum type="arabicPeriod"/>
              <a:tabLst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stabilirea bugetului de timp necesar pentru fiecare unitate de </a:t>
            </a:r>
            <a:r>
              <a:rPr lang="ro-RO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învăţare</a:t>
            </a: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47675" algn="just">
              <a:spcBef>
                <a:spcPts val="0"/>
              </a:spcBef>
              <a:buSzPct val="100000"/>
              <a:buNone/>
              <a:tabLst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Planificarea calendaristică anuală </a:t>
            </a: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se realizează pe baza manualelor </a:t>
            </a:r>
            <a:r>
              <a:rPr lang="ro-RO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şcolare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acestea fiind materiale curriculare adresate elevilor.</a:t>
            </a:r>
          </a:p>
          <a:p>
            <a:pPr marL="0" indent="447675" algn="just">
              <a:spcBef>
                <a:spcPts val="0"/>
              </a:spcBef>
              <a:buSzPct val="100000"/>
              <a:buNone/>
              <a:tabLst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Structura anului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aprobă anual, prin ordin al ministrului </a:t>
            </a:r>
            <a:r>
              <a:rPr 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educaţiei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086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2359F-74BB-4FD2-A043-83377FD7F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2088"/>
          </a:xfrm>
        </p:spPr>
        <p:txBody>
          <a:bodyPr/>
          <a:lstStyle/>
          <a:p>
            <a:r>
              <a:rPr lang="ro-RO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Teme de discuție</a:t>
            </a:r>
            <a:endParaRPr lang="en-US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B9B3E1-A0C9-4B7A-9D9D-F3833B484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698" y="1340768"/>
            <a:ext cx="8522604" cy="4896544"/>
          </a:xfrm>
        </p:spPr>
        <p:txBody>
          <a:bodyPr>
            <a:normAutofit lnSpcReduction="10000"/>
          </a:bodyPr>
          <a:lstStyle/>
          <a:p>
            <a:pPr marL="514350" indent="-51435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Diagnoza procesului educațional, la matematică, la nivel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jude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pentru anul școlar 2020 - 2021, în contextul provocărilor generate de pandemia COVID-19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Priorități ale educației pentru anul școlar 2021 - 2022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Cadrul normativ privind organizarea procesului de învățământ în anul școlar 2021 – 2022 – noutăți, puncte critice, măsuri și acțiuni generate de acesta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Aspecte specifice disciplinei </a:t>
            </a:r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Matematica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63638" lvl="1" indent="-447675">
              <a:buFont typeface="Arial" panose="020B0604020202020204" pitchFamily="34" charset="0"/>
              <a:buChar char="•"/>
            </a:pPr>
            <a:r>
              <a:rPr lang="ro-RO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analizarea </a:t>
            </a:r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rezultatelor evaluărilor, examenelor și concursurilor naționale</a:t>
            </a:r>
          </a:p>
          <a:p>
            <a:pPr marL="1163638" lvl="1" indent="-447675">
              <a:buFont typeface="Arial" panose="020B0604020202020204" pitchFamily="34" charset="0"/>
              <a:buChar char="•"/>
            </a:pPr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evaluări, examene și concursuri naționale 2022	</a:t>
            </a:r>
          </a:p>
          <a:p>
            <a:pPr marL="1163638" lvl="1" indent="-447675">
              <a:buFont typeface="Arial" panose="020B0604020202020204" pitchFamily="34" charset="0"/>
              <a:buChar char="•"/>
            </a:pPr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ONM 2021</a:t>
            </a:r>
          </a:p>
          <a:p>
            <a:pPr marL="1163638" lvl="1" indent="-447675">
              <a:buFont typeface="Arial" panose="020B0604020202020204" pitchFamily="34" charset="0"/>
              <a:buChar char="•"/>
            </a:pPr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 CNPEE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3638" lvl="1" indent="-447675">
              <a:buFont typeface="Arial" panose="020B0604020202020204" pitchFamily="34" charset="0"/>
              <a:buChar char="•"/>
            </a:pPr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Resurse și oportunități pentru profesorii de </a:t>
            </a:r>
            <a:r>
              <a:rPr lang="ro-RO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matematică</a:t>
            </a:r>
          </a:p>
          <a:p>
            <a:pPr marL="1163638" lvl="1" indent="-447675">
              <a:buFont typeface="Arial" panose="020B0604020202020204" pitchFamily="34" charset="0"/>
              <a:buChar char="•"/>
            </a:pPr>
            <a:r>
              <a:rPr lang="ro-RO" sz="2000" i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evaluări internaționale: TIMSS 2019, PISA 2021 FT</a:t>
            </a:r>
          </a:p>
          <a:p>
            <a:pPr marL="1163638" lvl="1" indent="-447675">
              <a:buFont typeface="Arial" panose="020B0604020202020204" pitchFamily="34" charset="0"/>
              <a:buChar char="•"/>
            </a:pPr>
            <a:endParaRPr lang="ro-RO" sz="1800" i="1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5658E-18D6-4C8C-82CC-A5F2310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4" y="332656"/>
            <a:ext cx="8282470" cy="76470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național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planurile-cadru și programele școlare în vigoare. Catalogul manualelor școlare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9031-370C-40C4-8227-52D80884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8" y="1340768"/>
            <a:ext cx="8544842" cy="1656184"/>
          </a:xfrm>
        </p:spPr>
        <p:txBody>
          <a:bodyPr>
            <a:noAutofit/>
          </a:bodyPr>
          <a:lstStyle/>
          <a:p>
            <a:pPr marL="1588" indent="803275" algn="just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None/>
              <a:tabLst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Planificarea calendaristică anuală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poate realiza formal, după următorul model:</a:t>
            </a:r>
          </a:p>
          <a:p>
            <a:pPr marL="1588" indent="0" algn="just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indent="0" algn="just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indent="0" algn="just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indent="0" algn="just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indent="0" algn="just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indent="0" algn="just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indent="0" algn="just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indent="0" algn="just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714617A-C5AD-40BD-AA77-C37B47BCD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031739"/>
              </p:ext>
            </p:extLst>
          </p:nvPr>
        </p:nvGraphicFramePr>
        <p:xfrm>
          <a:off x="610785" y="2492896"/>
          <a:ext cx="7992888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919">
                  <a:extLst>
                    <a:ext uri="{9D8B030D-6E8A-4147-A177-3AD203B41FA5}">
                      <a16:colId xmlns:a16="http://schemas.microsoft.com/office/drawing/2014/main" xmlns="" val="3413800717"/>
                    </a:ext>
                  </a:extLst>
                </a:gridCol>
                <a:gridCol w="1367377">
                  <a:extLst>
                    <a:ext uri="{9D8B030D-6E8A-4147-A177-3AD203B41FA5}">
                      <a16:colId xmlns:a16="http://schemas.microsoft.com/office/drawing/2014/main" xmlns="" val="40753708"/>
                    </a:ext>
                  </a:extLst>
                </a:gridCol>
                <a:gridCol w="1296919">
                  <a:extLst>
                    <a:ext uri="{9D8B030D-6E8A-4147-A177-3AD203B41FA5}">
                      <a16:colId xmlns:a16="http://schemas.microsoft.com/office/drawing/2014/main" xmlns="" val="39116695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143686446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1824411869"/>
                    </a:ext>
                  </a:extLst>
                </a:gridCol>
                <a:gridCol w="1583401">
                  <a:extLst>
                    <a:ext uri="{9D8B030D-6E8A-4147-A177-3AD203B41FA5}">
                      <a16:colId xmlns:a16="http://schemas.microsoft.com/office/drawing/2014/main" xmlns="" val="152136035"/>
                    </a:ext>
                  </a:extLst>
                </a:gridCol>
              </a:tblGrid>
              <a:tr h="552064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Unitatea de învățare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Competențe specifice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Conținuturi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Nr. ore alocate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Săptămâna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Observații/ Semestrul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54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o-RO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menționează titluri/teme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o-RO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o-RO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precizează numărul </a:t>
                      </a:r>
                      <a:r>
                        <a:rPr lang="ro-RO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criterial</a:t>
                      </a:r>
                      <a:r>
                        <a:rPr lang="ro-RO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 CS din programa școlară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o-RO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o-RO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 conținuturile programei școlare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o-RO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o-RO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stabilite de către cadrul didactic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o-RO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o-RO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precizează săptămâna sau săptămânile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o-RO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o-RO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menționează, de exemplu, semestrul și modificări în urma realizării activității didactice la clasă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o-RO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8406091"/>
                  </a:ext>
                </a:extLst>
              </a:tr>
            </a:tbl>
          </a:graphicData>
        </a:graphic>
      </p:graphicFrame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6A5783DD-C5E2-4B6F-9C3F-5CC0E2EBF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94" y="5805264"/>
            <a:ext cx="8413656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indent="4508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o-RO" altLang="ro-RO" sz="14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o-RO" altLang="ro-RO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notaţia</a:t>
            </a:r>
            <a:r>
              <a:rPr lang="ro-RO" altLang="ro-RO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 poate realiza prin precizarea explicită a săptămânii/săptămânilor, spre exemplu 13-17.09, sau se poate nota sub forma generică S1, pentru săptămâna 1 sau perioada S1-S3 pentru săptămânile 1-3</a:t>
            </a:r>
          </a:p>
        </p:txBody>
      </p:sp>
    </p:spTree>
    <p:extLst>
      <p:ext uri="{BB962C8B-B14F-4D97-AF65-F5344CB8AC3E}">
        <p14:creationId xmlns:p14="http://schemas.microsoft.com/office/powerpoint/2010/main" val="189121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5658E-18D6-4C8C-82CC-A5F2310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4" y="332656"/>
            <a:ext cx="8282470" cy="76470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național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planurile-cadru și programele școlare în vigoare. Catalogul manualelor școlare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9031-370C-40C4-8227-52D80884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8" y="1340768"/>
            <a:ext cx="8544842" cy="1656184"/>
          </a:xfrm>
        </p:spPr>
        <p:txBody>
          <a:bodyPr>
            <a:noAutofit/>
          </a:bodyPr>
          <a:lstStyle/>
          <a:p>
            <a:pPr marL="1588" indent="446088" algn="just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Proiectul unei unități de învățare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poate realiza formal, după următorul model:</a:t>
            </a:r>
          </a:p>
          <a:p>
            <a:pPr marL="1588" indent="-1588" algn="just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9DF8B5B-A048-4CFB-A600-D55285932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181334"/>
              </p:ext>
            </p:extLst>
          </p:nvPr>
        </p:nvGraphicFramePr>
        <p:xfrm>
          <a:off x="683568" y="2168860"/>
          <a:ext cx="806489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79">
                  <a:extLst>
                    <a:ext uri="{9D8B030D-6E8A-4147-A177-3AD203B41FA5}">
                      <a16:colId xmlns:a16="http://schemas.microsoft.com/office/drawing/2014/main" xmlns="" val="2764362699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xmlns="" val="4544920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xmlns="" val="1174200305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xmlns="" val="2911220013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xmlns="" val="3788732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Conținuturi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Competențe specifice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Activități de învățare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44811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o-RO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menționează detalieri de conținut care explicitează anumite parcursuri</a:t>
                      </a:r>
                      <a:r>
                        <a:rPr lang="en-US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o-RO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o-RO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precizează numărul </a:t>
                      </a:r>
                      <a:r>
                        <a:rPr lang="ro-RO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criterial</a:t>
                      </a:r>
                      <a:r>
                        <a:rPr lang="ro-RO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 CS din programa școlară</a:t>
                      </a:r>
                      <a:r>
                        <a:rPr lang="en-US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o-RO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o-RO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vizate/ recomandate de programa școlară sau altele adecvate pentru realizarea CS</a:t>
                      </a:r>
                      <a:r>
                        <a:rPr lang="en-US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o-RO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o-RO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precizează resursele de timp, de loc, material didactic, forme de organizare a clasei</a:t>
                      </a:r>
                      <a:r>
                        <a:rPr lang="en-US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o-RO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o-RO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menționează metodele, instrumentele sau modalitățile de evaluare utilizate</a:t>
                      </a:r>
                      <a:r>
                        <a:rPr lang="en-US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o-RO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4468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016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5658E-18D6-4C8C-82CC-A5F2310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20" y="203764"/>
            <a:ext cx="8877672" cy="19168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Cadrul normativ care reglementează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organizarea și desfășurarea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examenului național de bacalaureat, a evaluării naționale pentru elevii clasei a VIII-a și a admiterii în învățământul profesional și liceal,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graficul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examenelor de certificare a calificărilor profesionale, în anul școlar 2021 – 2022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563FCC6-2BAA-4699-AD37-147A499DCDBB}"/>
              </a:ext>
            </a:extLst>
          </p:cNvPr>
          <p:cNvSpPr/>
          <p:nvPr/>
        </p:nvSpPr>
        <p:spPr>
          <a:xfrm>
            <a:off x="539552" y="2420888"/>
            <a:ext cx="846094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 nr 5149/30.08.2021,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organizarea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desfășurarea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evaluării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naționale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absolvenții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clasei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VIII-a,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anul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școlar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2021-2022</a:t>
            </a:r>
            <a:endParaRPr lang="ro-RO" sz="2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altLang="ro-RO" sz="2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Elemente de atenție: </a:t>
            </a:r>
            <a:endParaRPr lang="ro-RO" altLang="ro-RO" sz="2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o-RO" altLang="ro-RO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Programele </a:t>
            </a:r>
            <a:r>
              <a:rPr lang="ro-RO" altLang="ro-RO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examen sunt cele aprobate prin Ordinul ministrului educației nr. 3237/2021, privind aprobarea programelor pentru </a:t>
            </a:r>
            <a:r>
              <a:rPr lang="ro-RO" altLang="ro-RO" sz="2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susţinerea</a:t>
            </a:r>
            <a:r>
              <a:rPr lang="ro-RO" altLang="ro-RO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Evaluării </a:t>
            </a:r>
            <a:r>
              <a:rPr lang="ro-RO" altLang="ro-RO" sz="2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Naţionale</a:t>
            </a:r>
            <a:r>
              <a:rPr lang="ro-RO" altLang="ro-RO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</a:t>
            </a:r>
            <a:r>
              <a:rPr lang="ro-RO" altLang="ro-RO" sz="2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absolvenţii</a:t>
            </a:r>
            <a:r>
              <a:rPr lang="ro-RO" altLang="ro-RO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clasei a VIII-a </a:t>
            </a:r>
            <a:r>
              <a:rPr lang="ro-RO" altLang="ro-RO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anul </a:t>
            </a:r>
            <a:r>
              <a:rPr lang="ro-RO" altLang="ro-RO" sz="2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şcolar</a:t>
            </a:r>
            <a:r>
              <a:rPr lang="ro-RO" altLang="ro-RO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– 2021</a:t>
            </a:r>
            <a:endParaRPr lang="ro-RO" sz="2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95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5658E-18D6-4C8C-82CC-A5F2310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32" y="116632"/>
            <a:ext cx="8877672" cy="19168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Cadrul normativ care reglementează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organizarea și desfășurarea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examenului național de bacalaureat, a evaluării naționale pentru elevii clasei a VIII-a și a admiterii în învățământul profesional și liceal,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graficul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examenelor de certificare a calificărilor profesionale, în anul școlar 2021 – 2022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563FCC6-2BAA-4699-AD37-147A499DCDBB}"/>
              </a:ext>
            </a:extLst>
          </p:cNvPr>
          <p:cNvSpPr/>
          <p:nvPr/>
        </p:nvSpPr>
        <p:spPr>
          <a:xfrm>
            <a:off x="466428" y="2033464"/>
            <a:ext cx="84609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 nr. 5150/30.08.2021,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organizarea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desfășurarea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admiterii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învățământul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liceal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anul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școlar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2022-2023</a:t>
            </a:r>
            <a:endParaRPr lang="ro-RO" sz="2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 nr. 5151/30.08.2021,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organizarea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desfășurarea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examenului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național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bacalaureat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2022</a:t>
            </a:r>
            <a:endParaRPr lang="ro-RO" sz="2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o-RO" altLang="ro-RO" sz="2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Elemente de atenție: </a:t>
            </a:r>
          </a:p>
          <a:p>
            <a:pPr indent="357188" algn="just">
              <a:spcBef>
                <a:spcPts val="0"/>
              </a:spcBef>
              <a:spcAft>
                <a:spcPts val="600"/>
              </a:spcAft>
            </a:pPr>
            <a:r>
              <a:rPr lang="ro-RO" altLang="ro-RO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Programele de examen sunt cele aprobate prin Ordinul ministrului educației nr. 3237/2021, privind aprobarea programelor pentru </a:t>
            </a:r>
            <a:r>
              <a:rPr lang="ro-RO" altLang="ro-RO" sz="2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susţinerea</a:t>
            </a:r>
            <a:r>
              <a:rPr lang="ro-RO" altLang="ro-RO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probelor scrise ale examenului național de bacalaureat, </a:t>
            </a:r>
            <a:r>
              <a:rPr lang="ro-RO" altLang="ro-RO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anul </a:t>
            </a:r>
            <a:r>
              <a:rPr lang="ro-RO" altLang="ro-RO" sz="2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şcolar</a:t>
            </a:r>
            <a:r>
              <a:rPr lang="ro-RO" altLang="ro-RO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– 2021</a:t>
            </a:r>
            <a:endParaRPr lang="ro-RO" sz="2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 nr. 5152/30.08.2021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aprobarea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graficului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desfăşurare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examenelor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certificare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calificării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profesionale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absolvenţilor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învăţământul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tehnic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preuniversitar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anul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şcolar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– 2022</a:t>
            </a:r>
            <a:endParaRPr lang="ro-RO" sz="2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79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5658E-18D6-4C8C-82CC-A5F2310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5040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o-RO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Aspecte specifice disciplinei </a:t>
            </a:r>
            <a:r>
              <a:rPr lang="ro-RO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Matematica</a:t>
            </a:r>
            <a:endParaRPr lang="ro-RO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9031-370C-40C4-8227-52D80884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204864"/>
            <a:ext cx="8589640" cy="3312368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Analizarea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rezultatelor obținute la examenele și concursurile naționale 2020 – 2021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Evaluări, examene, concursuri naționale 2021 - 2022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Olimpiada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Națională de Matematică – 2022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Grupuri de lucru 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Resurse și oportunități pentru profesorii de matematică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6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617" y="1124744"/>
            <a:ext cx="8640763" cy="576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o-RO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ENVIII</a:t>
            </a:r>
            <a:endParaRPr lang="en-US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29F700F-EE80-4B8B-84F5-DF8658B69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59" y="278295"/>
            <a:ext cx="8229600" cy="8640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o-RO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ro-RO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Analizarea rezultatelor obținute la examenele și concursurile naționale 2020 - 2021</a:t>
            </a:r>
          </a:p>
          <a:p>
            <a:endParaRPr lang="en-US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786034"/>
              </p:ext>
            </p:extLst>
          </p:nvPr>
        </p:nvGraphicFramePr>
        <p:xfrm>
          <a:off x="1259632" y="1844824"/>
          <a:ext cx="7272807" cy="1512168"/>
        </p:xfrm>
        <a:graphic>
          <a:graphicData uri="http://schemas.openxmlformats.org/drawingml/2006/table">
            <a:tbl>
              <a:tblPr firstRow="1" firstCol="1" bandRow="1"/>
              <a:tblGrid>
                <a:gridCol w="799561"/>
                <a:gridCol w="799561"/>
                <a:gridCol w="799561"/>
                <a:gridCol w="799561"/>
                <a:gridCol w="799561"/>
                <a:gridCol w="712752"/>
                <a:gridCol w="739251"/>
                <a:gridCol w="910129"/>
                <a:gridCol w="912870"/>
              </a:tblGrid>
              <a:tr h="604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Note 5-5,99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Note 6-6,99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Note 7-7,99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Note 8-8,99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Note 9-9,99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Note 10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Note &lt;5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Note 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&gt;</a:t>
                      </a:r>
                      <a:r>
                        <a:rPr lang="ro-RO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1088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661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535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416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302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75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4815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1738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3077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35,36%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21,48%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17,39%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13,52%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9,81%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35,36%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63,92%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629729"/>
              </p:ext>
            </p:extLst>
          </p:nvPr>
        </p:nvGraphicFramePr>
        <p:xfrm>
          <a:off x="1331640" y="3933056"/>
          <a:ext cx="7200803" cy="1872208"/>
        </p:xfrm>
        <a:graphic>
          <a:graphicData uri="http://schemas.openxmlformats.org/drawingml/2006/table">
            <a:tbl>
              <a:tblPr firstRow="1" firstCol="1" bandRow="1"/>
              <a:tblGrid>
                <a:gridCol w="684459"/>
                <a:gridCol w="472064"/>
                <a:gridCol w="684459"/>
                <a:gridCol w="684459"/>
                <a:gridCol w="684459"/>
                <a:gridCol w="684459"/>
                <a:gridCol w="684459"/>
                <a:gridCol w="635854"/>
                <a:gridCol w="566610"/>
                <a:gridCol w="759031"/>
                <a:gridCol w="660490"/>
              </a:tblGrid>
              <a:tr h="1867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Forma de </a:t>
                      </a:r>
                      <a:r>
                        <a:rPr lang="ro-RO" sz="9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invatamant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Candidati inscrisi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Candidati reusiti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Din care cu note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Numar de candidati respinsi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Numar candidati nepre-zentati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74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5 - 5.99 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6 - 6.99 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7 - 7.99 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8 - 8.99 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9 - 9.99</a:t>
                      </a:r>
                      <a:b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560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Zi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2039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1748 (86,84%)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319 (18,25%)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278 (15,9%)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325 (18,59%)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372 (21,28%)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382 (21,85%)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72 (4,12%)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265 (13,16%)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 (1,28%)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Seral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o-RO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(12%)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      (3,4%)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      (3,4%)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      (3,4%)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    </a:t>
                      </a:r>
                      <a:r>
                        <a:rPr lang="ro-RO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o-RO" sz="900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o-RO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,2%)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 (0%)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 (0%)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        (12%)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44 (75,86%)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Total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2097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1755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321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327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373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382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72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272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asetăText 3"/>
          <p:cNvSpPr txBox="1"/>
          <p:nvPr/>
        </p:nvSpPr>
        <p:spPr>
          <a:xfrm>
            <a:off x="3995936" y="3460358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chemeClr val="tx2"/>
                </a:solidFill>
              </a:rPr>
              <a:t>BACALAUREAT</a:t>
            </a:r>
            <a:endParaRPr lang="ro-RO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8862"/>
      </p:ext>
    </p:extLst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225555"/>
            <a:ext cx="8421993" cy="5184576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Evaluarea națională la finalul clasei a VI-a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(ENVI)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Evaluarea națională pentru absolvenții clasei a VIII-a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(ENVIII)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Examenul național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bacalaureat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Tx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M_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mate-info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Tx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M_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șt-nat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Tx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M_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tehnologic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Tx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M_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pedagogic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Examenul național de definitivare în învăţământ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Concursul național de  ocupare a posturilor didactice/catedrelor vacante/rezervate în învățământul preuniversitar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Simulări ale evaluărilor și examenelor naționale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5A43ECE-0D16-451A-97AB-FB16E195DB7D}"/>
              </a:ext>
            </a:extLst>
          </p:cNvPr>
          <p:cNvSpPr txBox="1">
            <a:spLocks/>
          </p:cNvSpPr>
          <p:nvPr/>
        </p:nvSpPr>
        <p:spPr>
          <a:xfrm>
            <a:off x="150405" y="457199"/>
            <a:ext cx="8982236" cy="5196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o-RO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4.2.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Evaluări, examene, concursuri naționale 2021 - 2022</a:t>
            </a:r>
            <a:endParaRPr lang="ro-RO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73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13" y="2048928"/>
            <a:ext cx="8928992" cy="835496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o-RO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Evaluarea națională la finalul clasei a VI-a, în anul școlar 202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o-RO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540362" y="2848522"/>
            <a:ext cx="8496945" cy="374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o-RO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 </a:t>
            </a:r>
            <a:r>
              <a:rPr lang="vi-V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nu </a:t>
            </a:r>
            <a:r>
              <a:rPr lang="vi-V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 modificări </a:t>
            </a:r>
            <a:endParaRPr lang="ro-RO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o-RO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 probei scrise – nu </a:t>
            </a:r>
            <a:r>
              <a:rPr lang="ro-R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 modificări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o-RO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Calendar – </a:t>
            </a:r>
            <a:r>
              <a:rPr lang="ro-R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 fi anunțat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o-RO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o-RO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www.edu.ro</a:t>
            </a:r>
            <a:endParaRPr lang="ro-RO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o-RO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www.rocnee.eu</a:t>
            </a:r>
            <a:r>
              <a:rPr lang="ro-RO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ro-RO" sz="2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Rapoarte naționale pentru evaluările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ENII, ENIV </a:t>
            </a:r>
            <a:r>
              <a:rPr lang="ro-RO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ENVI: </a:t>
            </a:r>
            <a:r>
              <a:rPr lang="en-US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https://rocnee.eu/datedeschise/rapoarte246.html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5A26C05-7512-4299-A5CB-36AE930C2D1C}"/>
              </a:ext>
            </a:extLst>
          </p:cNvPr>
          <p:cNvSpPr txBox="1">
            <a:spLocks/>
          </p:cNvSpPr>
          <p:nvPr/>
        </p:nvSpPr>
        <p:spPr>
          <a:xfrm>
            <a:off x="215008" y="248172"/>
            <a:ext cx="8928992" cy="4445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o-RO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4.2.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Evaluări, examene, concursuri naționale 2021 - 2022</a:t>
            </a:r>
            <a:endParaRPr lang="ro-RO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784976" cy="83671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o-RO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Evaluarea națională pentru absolvenții clasei a VIII-a, în anul școlar 202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o-RO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545908" cy="3816424"/>
          </a:xfrm>
        </p:spPr>
        <p:txBody>
          <a:bodyPr rtlCol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evaluă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rii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ro-RO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 modificări față de anul trecut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OME nr </a:t>
            </a:r>
            <a:r>
              <a:rPr lang="en-US" sz="2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5149/30.08.2021, </a:t>
            </a:r>
            <a:r>
              <a:rPr lang="en-US" sz="2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privind</a:t>
            </a: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organizarea</a:t>
            </a: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și</a:t>
            </a: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desfășurarea</a:t>
            </a: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evaluării</a:t>
            </a: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naționale</a:t>
            </a: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pentru</a:t>
            </a: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absolvenții</a:t>
            </a: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clasei</a:t>
            </a: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VIII-a, </a:t>
            </a:r>
            <a:r>
              <a:rPr lang="en-US" sz="2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în</a:t>
            </a: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anul</a:t>
            </a: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școlar</a:t>
            </a: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2021-2022 </a:t>
            </a:r>
          </a:p>
          <a:p>
            <a:pPr algn="just">
              <a:spcBef>
                <a:spcPts val="600"/>
              </a:spcBef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 probei scrise – </a:t>
            </a:r>
            <a:r>
              <a:rPr lang="ro-RO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ro-RO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 modificări</a:t>
            </a:r>
          </a:p>
          <a:p>
            <a:pPr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Postare model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01.11.2021</a:t>
            </a:r>
          </a:p>
          <a:p>
            <a:pPr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Teste de antrenament –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folosite ca suport de recapitulare    </a:t>
            </a:r>
          </a:p>
          <a:p>
            <a:pPr marL="0" indent="0" algn="r">
              <a:buNone/>
              <a:defRPr/>
            </a:pP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https://www.rocnee.eu/testeantrenament/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Simulări –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 fi anunțate pe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www.edu.ro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				       	          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www.rocnee.eu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8D12FDC-613E-4CF8-ABC4-690B804FA848}"/>
              </a:ext>
            </a:extLst>
          </p:cNvPr>
          <p:cNvSpPr txBox="1">
            <a:spLocks/>
          </p:cNvSpPr>
          <p:nvPr/>
        </p:nvSpPr>
        <p:spPr>
          <a:xfrm>
            <a:off x="0" y="218051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o-RO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4.2.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Evaluări, examene, concursuri naționale 2021 - 2022</a:t>
            </a:r>
            <a:endParaRPr lang="ro-RO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12776"/>
            <a:ext cx="8964487" cy="4965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o-RO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Examenul național de bacalaureat 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o-RO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89756" y="2276872"/>
            <a:ext cx="8964488" cy="3600400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nu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sunt modificări față de anul trecut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OME nr. </a:t>
            </a:r>
            <a:r>
              <a:rPr lang="en-US" sz="2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5151/30.08.2021</a:t>
            </a: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privind</a:t>
            </a: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organizarea</a:t>
            </a: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și</a:t>
            </a: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desfășurarea</a:t>
            </a: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examenului</a:t>
            </a: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național</a:t>
            </a: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sz="2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bacalaureat</a:t>
            </a: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2022 </a:t>
            </a:r>
            <a:endParaRPr lang="ro-RO" sz="20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 probei scrise – nu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modificări 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Postare model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01.11.2021</a:t>
            </a:r>
          </a:p>
          <a:p>
            <a:pPr eaLnBrk="1" fontAlgn="auto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Teste de antrenament –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folosite ca suport de recapitulare                   			        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https://www.rocnee.eu/testeantrenament/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Simulări –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 fi anunțate pe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www.edu.ro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o-RO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             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www.rocnee.eu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DBB546D-3B55-4452-BF2D-60E5F2C8A60E}"/>
              </a:ext>
            </a:extLst>
          </p:cNvPr>
          <p:cNvSpPr txBox="1">
            <a:spLocks/>
          </p:cNvSpPr>
          <p:nvPr/>
        </p:nvSpPr>
        <p:spPr>
          <a:xfrm>
            <a:off x="0" y="218051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o-RO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4.2.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Evaluări, examene, concursuri naționale 2021 - 2022</a:t>
            </a:r>
            <a:endParaRPr lang="ro-RO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5658E-18D6-4C8C-82CC-A5F2310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" y="476673"/>
            <a:ext cx="8445624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o-RO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Diagnoza procesului educațional, la matematică, la </a:t>
            </a:r>
            <a:r>
              <a:rPr lang="ro-RO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nivelul judeţului, </a:t>
            </a:r>
            <a:r>
              <a:rPr lang="ro-RO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 2020 - 2021, în contextul provocărilor generate de pandemia COVID-19</a:t>
            </a:r>
            <a:endParaRPr lang="en-US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9031-370C-40C4-8227-52D80884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1772816"/>
            <a:ext cx="8712968" cy="460851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Analiza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activității de predare-învățare-evaluare: curriculumul aplicat, strategiile didactice, metodele de predare-învățare și instrumentele de evaluare utilizate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inclusiv activitățile desfășurate prin intermediul tehnologiei și al internetului, precum și rezultatele elevilor la evaluarea curentă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Prezentarea de către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pedagogic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rezultatelor privind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aplicarea noului curriculum pentru clasa a VIII-a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în anul școlar 2020 – 2021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Concluzii privind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rezultatul activităților remediale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desfășurate la nivelul unităților de învățământ, inclusiv prin raportare la aplicarea prevederilor OME nr. 3300/19.02.2021 privind aprobarea </a:t>
            </a:r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Normelor metodologice de aplicare a Programului național Pilot de tip „Școala după școală”, pentru elevii până la clasa a VIII-a inclusiv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modificările și completările ulterioare</a:t>
            </a:r>
          </a:p>
        </p:txBody>
      </p:sp>
    </p:spTree>
    <p:extLst>
      <p:ext uri="{BB962C8B-B14F-4D97-AF65-F5344CB8AC3E}">
        <p14:creationId xmlns:p14="http://schemas.microsoft.com/office/powerpoint/2010/main" val="3070220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412776"/>
            <a:ext cx="8352928" cy="8640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o-RO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Examenul național de definitivare în învățământ 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o-RO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636912"/>
            <a:ext cx="8640960" cy="2088232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nu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modificări 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OMEC 5976/09.11.2020 Programa pentru susținerea examenului național pentru definitivare în învățământul preuniversitar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 probei scrise – nu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modificări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8D1B5BB-4300-4162-B247-4C351F5E7427}"/>
              </a:ext>
            </a:extLst>
          </p:cNvPr>
          <p:cNvSpPr txBox="1">
            <a:spLocks/>
          </p:cNvSpPr>
          <p:nvPr/>
        </p:nvSpPr>
        <p:spPr>
          <a:xfrm>
            <a:off x="0" y="218051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o-RO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4.2.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Evaluări, examene, concursuri naționale 2021 - 2022</a:t>
            </a:r>
            <a:endParaRPr lang="ro-RO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72839"/>
      </p:ext>
    </p:extLst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958" y="1700808"/>
            <a:ext cx="8784779" cy="129614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o-RO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Concursul național de ocupare a posturilor didactice/catedrelor vacante/rezervate în învățământul preuniversitar - 2022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20478" y="3356992"/>
            <a:ext cx="8640960" cy="2160240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modificări </a:t>
            </a:r>
          </a:p>
          <a:p>
            <a:pPr marL="400050" lvl="1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OMEC 5975/09.11.2020 Programa pentru susținerea concursului național de ocupare a posturilor didactice/catedrelor vacante/ rezervate în învățământul  preuniversitar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 probei scrise – nu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modificări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24BC47E-9A18-40D5-BC3A-E06AB65FE94C}"/>
              </a:ext>
            </a:extLst>
          </p:cNvPr>
          <p:cNvSpPr txBox="1">
            <a:spLocks/>
          </p:cNvSpPr>
          <p:nvPr/>
        </p:nvSpPr>
        <p:spPr>
          <a:xfrm>
            <a:off x="68958" y="476672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o-RO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4.2.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Evaluări, examene, concursuri naționale 2021 - 2022</a:t>
            </a:r>
            <a:endParaRPr lang="ro-RO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20840"/>
      </p:ext>
    </p:extLst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9031-370C-40C4-8227-52D80884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2492896"/>
            <a:ext cx="8568952" cy="24482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o-RO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4.3. </a:t>
            </a:r>
            <a:r>
              <a:rPr lang="ro-RO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Olimpiada Națională de Matematică – 2021 - Societatea de Științe Matematice din România</a:t>
            </a:r>
          </a:p>
          <a:p>
            <a:pPr marL="0" indent="0" algn="just">
              <a:spcBef>
                <a:spcPts val="0"/>
              </a:spcBef>
              <a:buNone/>
            </a:pP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ts val="1200"/>
              </a:spcBef>
              <a:buNone/>
            </a:pPr>
            <a:r>
              <a:rPr lang="ro-RO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Radu Nicolae Gologan, </a:t>
            </a:r>
            <a:r>
              <a:rPr lang="ro-RO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președinte </a:t>
            </a:r>
            <a:r>
              <a:rPr lang="ro-RO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SSMR</a:t>
            </a:r>
            <a:endParaRPr lang="ro-RO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o-RO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Cătălin Gherghe, </a:t>
            </a:r>
            <a:r>
              <a:rPr lang="ro-RO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general </a:t>
            </a:r>
            <a:r>
              <a:rPr lang="ro-RO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SSMR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endParaRPr lang="ro-RO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endParaRPr lang="ro-RO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96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5658E-18D6-4C8C-82CC-A5F2310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o-RO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4.4.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Grupuri de lucru CNPEE</a:t>
            </a:r>
            <a:b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www.rocnee.eu</a:t>
            </a:r>
            <a:endParaRPr lang="ro-RO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9031-370C-40C4-8227-52D80884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1124744"/>
            <a:ext cx="8424936" cy="525658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Constituirea Grupurilor de lucru pentru subiecte - CNPEE – apel septembrie 2021</a:t>
            </a:r>
          </a:p>
          <a:p>
            <a:pPr marL="0" indent="0">
              <a:buNone/>
            </a:pP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grupuri de lucru</a:t>
            </a:r>
          </a:p>
          <a:p>
            <a:pPr marL="896938" indent="-447675" algn="just">
              <a:buFontTx/>
              <a:buChar char="-"/>
            </a:pP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www.edu.ro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www.rocnee.eu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 fi postate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apeluri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(cu proceduri, indicații de înscriere) pentru toate categoriile de colaboratori </a:t>
            </a:r>
          </a:p>
          <a:p>
            <a:pPr marL="896938" indent="-447675">
              <a:buFontTx/>
              <a:buChar char="-"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accesul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GL doar prin aplicațiile on-line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CPEECN – apel pentru anul școlar 2021 – 2022 – după finalizarea formării celor înscriși și validați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Grupuri de lucru pentru elaborarea programelor școlare pentru liceu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Evaluatori manuale</a:t>
            </a:r>
          </a:p>
          <a:p>
            <a:pPr>
              <a:lnSpc>
                <a:spcPct val="110000"/>
              </a:lnSpc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97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52" y="1024541"/>
            <a:ext cx="8422812" cy="1080120"/>
          </a:xfrm>
        </p:spPr>
        <p:txBody>
          <a:bodyPr rtlCol="0"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Repere metodologice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pentru matematică IX:</a:t>
            </a:r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https://www.edu.ro/repere_metodologice_aplicare_curriculum_clasa_IX_an_scolar_2021_2022</a:t>
            </a:r>
            <a:endParaRPr lang="ro-RO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CCA2B4D-2798-44C6-AB96-1C0CA669872B}"/>
              </a:ext>
            </a:extLst>
          </p:cNvPr>
          <p:cNvSpPr txBox="1">
            <a:spLocks/>
          </p:cNvSpPr>
          <p:nvPr/>
        </p:nvSpPr>
        <p:spPr>
          <a:xfrm>
            <a:off x="588748" y="18864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o-RO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4.5.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Resurse și oportunități pentru profesorii de matematică</a:t>
            </a:r>
            <a:endParaRPr lang="ro-RO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6ADC08-48B7-45FC-AC39-E2FE2E7002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85" t="20562" r="17845" b="5490"/>
          <a:stretch/>
        </p:blipFill>
        <p:spPr>
          <a:xfrm>
            <a:off x="1401416" y="2177094"/>
            <a:ext cx="6698975" cy="452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40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748" y="1173019"/>
            <a:ext cx="8229600" cy="1080120"/>
          </a:xfrm>
        </p:spPr>
        <p:txBody>
          <a:bodyPr rtlCol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Repere metodologice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pentru consolidarea achizițiilor anului școlar 2019 – 2020; prezentarea ghidurilor pe discipline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https://educatiacontinua.edu.ro/repere-metodologice.html#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CCA2B4D-2798-44C6-AB96-1C0CA669872B}"/>
              </a:ext>
            </a:extLst>
          </p:cNvPr>
          <p:cNvSpPr txBox="1">
            <a:spLocks/>
          </p:cNvSpPr>
          <p:nvPr/>
        </p:nvSpPr>
        <p:spPr>
          <a:xfrm>
            <a:off x="588748" y="18864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o-RO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4.5.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Resurse și oportunități pentru profesorii de matematică</a:t>
            </a:r>
            <a:endParaRPr lang="ro-RO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94BACB-C318-4563-A902-7EA396C4DD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1" t="10800" r="1176" b="5201"/>
          <a:stretch/>
        </p:blipFill>
        <p:spPr>
          <a:xfrm>
            <a:off x="216578" y="2276872"/>
            <a:ext cx="871084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06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748" y="1389041"/>
            <a:ext cx="8229600" cy="864097"/>
          </a:xfrm>
        </p:spPr>
        <p:txBody>
          <a:bodyPr rtlCol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o-RO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Resurse on-line – manuale digitale</a:t>
            </a:r>
            <a:r>
              <a:rPr lang="ro-RO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https://www.manuale.edu.ro/</a:t>
            </a:r>
            <a:r>
              <a:rPr lang="ro-RO" sz="28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1" r="40421" b="9032"/>
          <a:stretch/>
        </p:blipFill>
        <p:spPr bwMode="auto">
          <a:xfrm>
            <a:off x="827584" y="2276872"/>
            <a:ext cx="775192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BCCA2B4D-2798-44C6-AB96-1C0CA669872B}"/>
              </a:ext>
            </a:extLst>
          </p:cNvPr>
          <p:cNvSpPr txBox="1">
            <a:spLocks/>
          </p:cNvSpPr>
          <p:nvPr/>
        </p:nvSpPr>
        <p:spPr>
          <a:xfrm>
            <a:off x="683568" y="40466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o-RO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4.5.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Resurse și oportunități pentru profesorii de matematică</a:t>
            </a:r>
            <a:endParaRPr lang="ro-RO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1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05" y="980728"/>
            <a:ext cx="8229600" cy="720080"/>
          </a:xfrm>
        </p:spPr>
        <p:txBody>
          <a:bodyPr rtlCol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o-RO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Resurse on-line</a:t>
            </a:r>
            <a:r>
              <a:rPr lang="ro-RO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https://digital.educred.ro/</a:t>
            </a:r>
            <a:r>
              <a:rPr lang="ro-RO" sz="28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91ED41D-12B9-454B-B0CC-D46D1186B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" b="5927"/>
          <a:stretch/>
        </p:blipFill>
        <p:spPr bwMode="auto">
          <a:xfrm>
            <a:off x="179510" y="1823598"/>
            <a:ext cx="8783189" cy="49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D927BB0B-BCFA-46E3-AF86-1A60DC4E60EC}"/>
              </a:ext>
            </a:extLst>
          </p:cNvPr>
          <p:cNvSpPr txBox="1">
            <a:spLocks/>
          </p:cNvSpPr>
          <p:nvPr/>
        </p:nvSpPr>
        <p:spPr>
          <a:xfrm>
            <a:off x="594703" y="11663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o-RO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4.5.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Resurse și oportunități pentru profesorii de matematică</a:t>
            </a:r>
            <a:endParaRPr lang="ro-RO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6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0429C-3F84-4BFD-A2C0-D81B4638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63488"/>
          </a:xfrm>
        </p:spPr>
        <p:txBody>
          <a:bodyPr/>
          <a:lstStyle/>
          <a:p>
            <a:r>
              <a:rPr lang="ro-RO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SCIENTIX – ambasadori STEM</a:t>
            </a:r>
            <a:endParaRPr lang="en-US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4F8170-61F3-4E66-ABD9-EF550CBB8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665513"/>
            <a:ext cx="8496944" cy="18288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Există 849 ambasadori activi STEM</a:t>
            </a:r>
          </a:p>
          <a:p>
            <a:pPr>
              <a:spcBef>
                <a:spcPts val="600"/>
              </a:spcBef>
            </a:pP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Apel pentru +200 de profesori din orice țară din lume</a:t>
            </a:r>
          </a:p>
          <a:p>
            <a:pPr>
              <a:spcBef>
                <a:spcPts val="600"/>
              </a:spcBef>
            </a:pP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Termen înscriere: 23.11.2021, ora 12:00 PM (CEST)</a:t>
            </a:r>
          </a:p>
          <a:p>
            <a:pPr>
              <a:spcBef>
                <a:spcPts val="600"/>
              </a:spcBef>
            </a:pP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Portal SCIENTIX </a:t>
            </a:r>
            <a:r>
              <a:rPr lang="ro-R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link-ul </a:t>
            </a:r>
            <a:r>
              <a:rPr lang="en-US" sz="2200" b="0" i="0" u="sng" dirty="0">
                <a:solidFill>
                  <a:srgbClr val="196AD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http://www.scientix.eu/call-for-sa-2021-2022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2D6461A-E1BD-4E32-9A8E-4D0E3D4579A7}"/>
              </a:ext>
            </a:extLst>
          </p:cNvPr>
          <p:cNvSpPr txBox="1">
            <a:spLocks/>
          </p:cNvSpPr>
          <p:nvPr/>
        </p:nvSpPr>
        <p:spPr>
          <a:xfrm>
            <a:off x="683568" y="40466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o-RO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4.5.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Resurse și oportunități pentru profesorii de matematică</a:t>
            </a:r>
            <a:endParaRPr lang="ro-RO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49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E01976-8677-40BC-B150-28F90DCCC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/>
          <a:lstStyle/>
          <a:p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STEM MOOCs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B7A3F4-5126-41F2-BDFB-2E364FA2C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9" y="1534682"/>
            <a:ext cx="9001000" cy="4997152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RO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ntegrated</a:t>
            </a:r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STEM teaching (Rerun) </a:t>
            </a:r>
            <a:r>
              <a:rPr lang="ro-RO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 versiuni pentru profesorii din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primar</a:t>
            </a:r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 pentru profesorii din </a:t>
            </a:r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</a:t>
            </a:r>
            <a:r>
              <a:rPr lang="ro-RO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undar</a:t>
            </a:r>
            <a:r>
              <a:rPr lang="ro-RO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25</a:t>
            </a:r>
            <a:r>
              <a:rPr lang="ro-RO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.10.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o-RO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RO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Scop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susțin profesorii care predau izolat disciplinele Fizică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Ch</a:t>
            </a:r>
            <a:r>
              <a:rPr lang="ro-RO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imie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Biolog</a:t>
            </a:r>
            <a:r>
              <a:rPr lang="ro-RO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tiințe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Tehnolog</a:t>
            </a:r>
            <a:r>
              <a:rPr lang="ro-RO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Inginerie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Mat</a:t>
            </a:r>
            <a:r>
              <a:rPr lang="ro-RO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ematică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spre o predare reală integrată 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STEM </a:t>
            </a:r>
            <a:endParaRPr lang="ro-RO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MOOCs </a:t>
            </a:r>
            <a:r>
              <a:rPr lang="ro-RO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analizează oportunitățile oferite de predarea integrată 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STEM </a:t>
            </a:r>
            <a:r>
              <a:rPr lang="ro-RO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 prezintă multe exemple practice, inclusiv exemple de proiecte didactice pentru lecții 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STE(A)M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și testate de alți profesori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Scientix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/STE(A)M IT MOOCs </a:t>
            </a:r>
            <a:r>
              <a:rPr lang="ro-RO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sunt create de 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INDIRE, The Croatian Ministry of Science and Education, The Directorate-General for Education of the Portuguese Ministry of Education, The University of Cyprus, The IUL Telematic University of Studies and European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Schoolnet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Înr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egistra</a:t>
            </a:r>
            <a:r>
              <a:rPr lang="ro-RO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</a:t>
            </a:r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via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Integrated STEM Teaching for Primary Schools (Rerun)</a:t>
            </a:r>
            <a:endParaRPr lang="ro-RO" sz="2000" b="0" i="0" u="sng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0" i="0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Integrated STEM Teaching for Secondary Schools (Rerun)</a:t>
            </a:r>
            <a:r>
              <a:rPr lang="ro-RO" sz="2000" b="0" i="0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0" i="0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52A5AB7-DD03-4222-8424-8016AC2A1774}"/>
              </a:ext>
            </a:extLst>
          </p:cNvPr>
          <p:cNvSpPr txBox="1">
            <a:spLocks/>
          </p:cNvSpPr>
          <p:nvPr/>
        </p:nvSpPr>
        <p:spPr>
          <a:xfrm>
            <a:off x="683568" y="191885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o-RO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4.5.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Resurse și oportunități pentru profesorii de matematică</a:t>
            </a:r>
            <a:endParaRPr lang="ro-RO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1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5658E-18D6-4C8C-82CC-A5F2310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04" y="512676"/>
            <a:ext cx="8507288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o-RO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Diagnoza procesului educațional, la matematică, la nivelul fiecărui județ/al municipiului București, pentru 2020 - 2021, în contextul provocărilor generate de pandemia COVID-19</a:t>
            </a:r>
            <a:endParaRPr lang="en-US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9031-370C-40C4-8227-52D80884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04" y="1880828"/>
            <a:ext cx="8677472" cy="30963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Impactul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cursurilor de formare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pentru aplicarea noului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și a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programelor școlare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nivel gimnazial asupra performanței școlare a elevilor, la care au participat cadrele didactice </a:t>
            </a:r>
          </a:p>
          <a:p>
            <a:pPr marL="0" indent="0" algn="just">
              <a:buNone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Analizarea, la matematică, a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modului de organizare și desfășurare a examenelor naționale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a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rezultatelor obținute de elevi în cadrul examenelor naționale,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comparativ cu rezultatele evaluării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curente.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1.6.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Impactul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cursurilor de formare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organizate pentru cadrele didactice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evaluatori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asupra calității evaluării la examenele naționale </a:t>
            </a:r>
          </a:p>
        </p:txBody>
      </p:sp>
    </p:spTree>
    <p:extLst>
      <p:ext uri="{BB962C8B-B14F-4D97-AF65-F5344CB8AC3E}">
        <p14:creationId xmlns:p14="http://schemas.microsoft.com/office/powerpoint/2010/main" val="3281503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8126" y="6205872"/>
            <a:ext cx="4824536" cy="576064"/>
          </a:xfrm>
        </p:spPr>
        <p:txBody>
          <a:bodyPr/>
          <a:lstStyle/>
          <a:p>
            <a:r>
              <a:rPr lang="ro-RO" sz="4800" b="1" i="1" dirty="0">
                <a:solidFill>
                  <a:schemeClr val="tx2">
                    <a:lumMod val="75000"/>
                  </a:schemeClr>
                </a:solidFill>
              </a:rPr>
              <a:t>Vă mulțumim!</a:t>
            </a:r>
            <a:endParaRPr lang="en-US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7B8423-B0E0-4288-9CBE-3DA4B7508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52" y="222888"/>
            <a:ext cx="6504781" cy="46462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9031-370C-40C4-8227-52D80884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8641"/>
            <a:ext cx="8640960" cy="136815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o-RO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2.1. Contextul educativ și sanitar în care se va desfășura activitatea în  anul școlar 2021 – 2022, ca urmare a evoluției pandemiei de COVID-19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D72C6C1-07A6-4565-A14D-C6B8839F0C2D}"/>
              </a:ext>
            </a:extLst>
          </p:cNvPr>
          <p:cNvSpPr txBox="1">
            <a:spLocks/>
          </p:cNvSpPr>
          <p:nvPr/>
        </p:nvSpPr>
        <p:spPr>
          <a:xfrm>
            <a:off x="323528" y="1916833"/>
            <a:ext cx="8569325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447675" algn="just" fontAlgn="auto">
              <a:spcAft>
                <a:spcPts val="0"/>
              </a:spcAft>
              <a:buClr>
                <a:schemeClr val="accent5"/>
              </a:buClr>
              <a:buNone/>
              <a:defRPr/>
            </a:pPr>
            <a:r>
              <a:rPr lang="ro-RO" alt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Ordin comun ME - MS nr. 5196/1756/2021 pentru aprobarea măsurilor de organizare a activităților în cadrul unităților/instituțiilor de învățământ în condiții de siguranță epidemiologică pentru prevenirea îmbolnăvirilor cu virusul SARS CoV-2</a:t>
            </a:r>
          </a:p>
          <a:p>
            <a:pPr marL="0" indent="0" algn="just" fontAlgn="auto">
              <a:spcAft>
                <a:spcPts val="0"/>
              </a:spcAft>
              <a:buClr>
                <a:schemeClr val="accent5"/>
              </a:buClr>
              <a:buNone/>
              <a:defRPr/>
            </a:pP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reglementează procedura </a:t>
            </a:r>
            <a:r>
              <a:rPr lang="ro-RO" alt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măsurile obligatorii privind prevenirea </a:t>
            </a:r>
            <a:r>
              <a:rPr lang="ro-RO" alt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combaterea îmbolnăvirilor cu virusul SARS-CoV-2, care se vor aplica în </a:t>
            </a:r>
            <a:r>
              <a:rPr lang="ro-RO" alt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unităţile</a:t>
            </a: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alt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</a:t>
            </a: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preuniversitar/conexe/</a:t>
            </a:r>
            <a:r>
              <a:rPr lang="ro-RO" alt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instituţiile</a:t>
            </a: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alt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</a:t>
            </a: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în scopul asigurării dreptului la </a:t>
            </a:r>
            <a:r>
              <a:rPr lang="ro-RO" alt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învăţătură</a:t>
            </a: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dreptului la sănătate, pentru beneficiarii primari ai dreptului la </a:t>
            </a:r>
            <a:r>
              <a:rPr lang="ro-RO" alt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învăţătură</a:t>
            </a: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alt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studenţi</a:t>
            </a: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personalul din sistemul </a:t>
            </a:r>
            <a:r>
              <a:rPr lang="ro-RO" alt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naţional</a:t>
            </a: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alt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</a:t>
            </a: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723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9031-370C-40C4-8227-52D80884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8641"/>
            <a:ext cx="8640960" cy="136815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o-RO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2.1. Contextul educativ și sanitar în care se va desfășura activitatea în  anul școlar 2021 – 2022, ca urmare a evoluției pandemiei de COVID-19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D72C6C1-07A6-4565-A14D-C6B8839F0C2D}"/>
              </a:ext>
            </a:extLst>
          </p:cNvPr>
          <p:cNvSpPr txBox="1">
            <a:spLocks/>
          </p:cNvSpPr>
          <p:nvPr/>
        </p:nvSpPr>
        <p:spPr>
          <a:xfrm>
            <a:off x="323528" y="1700808"/>
            <a:ext cx="8569325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o-RO" altLang="ro-RO" sz="26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Scenarii de funcționare: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o-RO" alt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Scenariul 1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Participarea zilnică cu prezență fizică a tuturor </a:t>
            </a:r>
            <a:r>
              <a:rPr lang="ro-RO" alt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antepreșcolarilor</a:t>
            </a: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preșcolarilor și elevilor în unitățile de învățământ, cu respectarea și aplicarea tuturor normelor de protecție, în cazul în care incidența cumulată în ultimele 14 zile a cazurilor din localitate este mai mică sau egală cu 6/1.000 de locuitori.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ro-RO" altLang="ro-RO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o-RO" alt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Scenariul 2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Participarea zilnică cu prezență fizică în unitățile de învățământ a tuturor </a:t>
            </a:r>
            <a:r>
              <a:rPr lang="ro-RO" altLang="ro-RO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antepreșcolarilor</a:t>
            </a: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preșcolarilor și elevilor din învățământul special, cu respectarea și aplicarea tuturor normelor de protecție,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Participarea zilnică în sistem online, a tuturor elevilor cu excepția celor din învățământul special, în cazul în care incidența cumulată în ultimele 14 zile a cazurilor din localitate este mai  mare de 6/1.000 de locuitori până la instituirea stării de carantină la nivelul localității.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ro-RO" alt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4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9031-370C-40C4-8227-52D80884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8641"/>
            <a:ext cx="8640960" cy="136815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o-RO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2.1. Contextul educativ și sanitar în care se va desfășura activitatea în  anul școlar 2021 – 2022, ca urmare a evoluției pandemiei de COVID-19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D72C6C1-07A6-4565-A14D-C6B8839F0C2D}"/>
              </a:ext>
            </a:extLst>
          </p:cNvPr>
          <p:cNvSpPr txBox="1">
            <a:spLocks/>
          </p:cNvSpPr>
          <p:nvPr/>
        </p:nvSpPr>
        <p:spPr>
          <a:xfrm>
            <a:off x="306692" y="1844824"/>
            <a:ext cx="8569325" cy="439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cazul instituirii măsurii de  carantinare zonală nu sunt permise activitățile care impun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prezenţa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fizică a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antepreşcolarilor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preşcolarilor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elevilor în unitățile de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În această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situaţie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activitatea didactică pentru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preşcolari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elevi se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desfăşoară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exclusiv online, cu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excepţia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activităţilor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terapie pentru elevii cu cerințe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educaţionale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speciale din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învăţământul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special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special integrat, care se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desfăşoară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prezenţă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fizică în unitatea de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</a:t>
            </a:r>
            <a:endParaRPr lang="ro-RO" alt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o-RO" alt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Scenariul de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funcţionare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unităţii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instituţiei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parcursul anului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/universitar se va actualiza săptămânal, cu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referinţă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fiecare zi de vineri, în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funcţie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situaţia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privind </a:t>
            </a:r>
            <a:r>
              <a:rPr lang="ro-RO" alt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evoluţia</a:t>
            </a: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epidemiologică publicată pe site-ul DSP.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ro-RO" alt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1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5658E-18D6-4C8C-82CC-A5F2310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99" y="476672"/>
            <a:ext cx="8640960" cy="8169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o-RO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2.2. Repere metodologice pentru aplicarea curriculumului la clasa a IX-a în anul școlar 2021 – 2022</a:t>
            </a:r>
            <a:endParaRPr lang="en-US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9031-370C-40C4-8227-52D80884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000" y="1556792"/>
            <a:ext cx="8496944" cy="48245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Prezentarea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ghidului metodologic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pentru matematică, destinat cadrelor didactice: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https://www.edu.ro/repere_metodologice_aplicare_curriculum_clasa_IX_an_scolar_2021_2022</a:t>
            </a:r>
            <a:endParaRPr lang="ro-RO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o-RO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o-RO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a generat elaborarea lor?</a:t>
            </a:r>
          </a:p>
          <a:p>
            <a:pPr algn="just">
              <a:spcBef>
                <a:spcPts val="600"/>
              </a:spcBef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este scopul lor?</a:t>
            </a:r>
          </a:p>
          <a:p>
            <a:pPr algn="just">
              <a:spcBef>
                <a:spcPts val="600"/>
              </a:spcBef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reprezintă?</a:t>
            </a:r>
          </a:p>
          <a:p>
            <a:pPr algn="just">
              <a:spcBef>
                <a:spcPts val="600"/>
              </a:spcBef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conțin?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600"/>
              </a:spcBef>
              <a:buNone/>
            </a:pP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Gabriela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Streinu-Cercel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coordonator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GLC_39_matematică_4 ore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Gabriel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Vrînceanu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coordonator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GLC_40_matematică_3 ore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Anca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Stoleriu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coordonator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GLC_41_matematică_2 ore</a:t>
            </a:r>
          </a:p>
          <a:p>
            <a:pPr marL="0" indent="0" algn="r">
              <a:spcBef>
                <a:spcPts val="600"/>
              </a:spcBef>
              <a:buNone/>
            </a:pP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600"/>
              </a:spcBef>
              <a:buNone/>
            </a:pP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ro-RO" sz="1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ro-RO" sz="1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5658E-18D6-4C8C-82CC-A5F2310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1"/>
            <a:ext cx="8640960" cy="223224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2.3. Utilizarea unor metode moderne de </a:t>
            </a:r>
            <a:r>
              <a:rPr lang="ro-RO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predare-învățare-evaluare</a:t>
            </a:r>
            <a:r>
              <a:rPr lang="ro-RO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diferențiate, conform nevoilor educative ale elevului vizând dezvoltarea gândirii critice, premisă a alfabetizării științifice și diminuării riscului de analfabetism funcțional, în condițiile începerii cursurilor în unitățile de învățământ, respectiv realizarea de activități asistate de tehnologie și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A9031-370C-40C4-8227-52D80884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92" y="2636911"/>
            <a:ext cx="8640960" cy="403244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Repere metodologice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pentru consolidarea achizițiilor anului școlar 2019 – 2020; prezentarea ghidurilor pe discipline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https://educatiacontinua.edu.ro/repere-metodologice.html#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Teleșcoala</a:t>
            </a:r>
          </a:p>
          <a:p>
            <a:pPr marL="0" marR="0" indent="0" algn="just">
              <a:spcBef>
                <a:spcPts val="0"/>
              </a:spcBef>
              <a:buNone/>
            </a:pPr>
            <a:r>
              <a:rPr lang="ro-RO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Trebuie să ne gândim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1688" indent="-171450" algn="just">
              <a:spcBef>
                <a:spcPts val="0"/>
              </a:spcBef>
              <a:buNone/>
              <a:defRPr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ce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mers</a:t>
            </a:r>
          </a:p>
          <a:p>
            <a:pPr marL="801688" indent="-171450" algn="just">
              <a:spcBef>
                <a:spcPts val="0"/>
              </a:spcBef>
              <a:buNone/>
              <a:defRPr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ce ar trebui să facem</a:t>
            </a:r>
          </a:p>
          <a:p>
            <a:pPr marL="801688" indent="-171450" algn="just">
              <a:spcBef>
                <a:spcPts val="0"/>
              </a:spcBef>
              <a:buNone/>
              <a:defRPr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ce exemple de bune practici putem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folosi</a:t>
            </a:r>
          </a:p>
          <a:p>
            <a:pPr marL="0" marR="0" lvl="0" indent="0" algn="just">
              <a:spcBef>
                <a:spcPts val="0"/>
              </a:spcBef>
              <a:buNone/>
            </a:pPr>
            <a:r>
              <a:rPr lang="ro-RO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că a venit vremea să reinventăm școala cu totul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>
              <a:spcBef>
                <a:spcPts val="0"/>
              </a:spcBef>
              <a:buNone/>
            </a:pPr>
            <a:r>
              <a:rPr lang="ro-RO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folosim alte strategii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predare-învățare-evaluare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>
              <a:spcBef>
                <a:spcPts val="0"/>
              </a:spcBef>
              <a:buNone/>
            </a:pPr>
            <a:r>
              <a:rPr lang="ro-RO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</a:t>
            </a:r>
            <a:r>
              <a:rPr lang="ro-RO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astă perioadă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ro-RO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realizat cât de remarcabilă este școala ca exercițiu social, pentru interacțiunea umană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spcBef>
                <a:spcPts val="600"/>
              </a:spcBef>
              <a:buNone/>
            </a:pPr>
            <a:r>
              <a:rPr lang="ro-RO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„Profesorii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trebuie să </a:t>
            </a:r>
            <a:r>
              <a:rPr lang="ro-RO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îşi</a:t>
            </a:r>
            <a:r>
              <a:rPr lang="ro-RO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reinventeze propria meserie </a:t>
            </a:r>
            <a:r>
              <a:rPr lang="ro-RO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să o adapteze noilor condiții”</a:t>
            </a:r>
            <a:endParaRPr lang="ro-RO" sz="18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spcBef>
                <a:spcPts val="0"/>
              </a:spcBef>
              <a:buNone/>
            </a:pPr>
            <a:r>
              <a:rPr lang="ro-RO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„Dacă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ro-RO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profesor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ro-RO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 este interesat să se formeze continuu, să se adapteze, atunci înseamnă că timpurile în care trăiește l-au depășit, deci este important ca accentul să fie pus pe învățarea continuă și adaptarea odată cu vremurile”</a:t>
            </a:r>
          </a:p>
          <a:p>
            <a:pPr algn="just">
              <a:buFontTx/>
              <a:buChar char="-"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181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10042</TotalTime>
  <Words>3617</Words>
  <Application>Microsoft Office PowerPoint</Application>
  <PresentationFormat>Expunere pe ecran (4:3)</PresentationFormat>
  <Paragraphs>359</Paragraphs>
  <Slides>40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40</vt:i4>
      </vt:variant>
    </vt:vector>
  </HeadingPairs>
  <TitlesOfParts>
    <vt:vector size="41" baseType="lpstr">
      <vt:lpstr>Executive</vt:lpstr>
      <vt:lpstr>Prezentare PowerPoint</vt:lpstr>
      <vt:lpstr>Teme de discuție</vt:lpstr>
      <vt:lpstr>1. Diagnoza procesului educațional, la matematică, la nivelul judeţului, pentru 2020 - 2021, în contextul provocărilor generate de pandemia COVID-19</vt:lpstr>
      <vt:lpstr>1. Diagnoza procesului educațional, la matematică, la nivelul fiecărui județ/al municipiului București, pentru 2020 - 2021, în contextul provocărilor generate de pandemia COVID-19</vt:lpstr>
      <vt:lpstr>Prezentare PowerPoint</vt:lpstr>
      <vt:lpstr>Prezentare PowerPoint</vt:lpstr>
      <vt:lpstr>Prezentare PowerPoint</vt:lpstr>
      <vt:lpstr>2.2. Repere metodologice pentru aplicarea curriculumului la clasa a IX-a în anul școlar 2021 – 2022</vt:lpstr>
      <vt:lpstr>2.3. Utilizarea unor metode moderne de predare-învățare-evaluare* diferențiate, conform nevoilor educative ale elevului vizând dezvoltarea gândirii critice, premisă a alfabetizării științifice și diminuării riscului de analfabetism funcțional, în condițiile începerii cursurilor în unitățile de învățământ, respectiv realizarea de activități asistate de tehnologie și internet</vt:lpstr>
      <vt:lpstr>2.4. Elaborarea și implementarea de programe/proiecte/activități de abilitare curriculară la matematică, pe ani de studiu, cu accent pe: proiectare curriculară, evaluarea la clasă, evaluarea la examenele naționale și la competițiile școlare, în parteneriat cu centrele de formare județene (CCD)</vt:lpstr>
      <vt:lpstr>Prezentare PowerPoint</vt:lpstr>
      <vt:lpstr>3. Cadrul normativ privind organizarea procesului de învățământ în anul școlar 2021 – 2022 – noutăți, puncte critice, măsuri și acțiuni generate de acesta</vt:lpstr>
      <vt:lpstr>Prezentare PowerPoint</vt:lpstr>
      <vt:lpstr>Prezentare PowerPoint</vt:lpstr>
      <vt:lpstr>3.2. Curriculum național: planurile-cadru și programele școlare în vigoare. Catalogul manualelor școlare</vt:lpstr>
      <vt:lpstr>3.2. Curriculum național: planurile-cadru și programele școlare în vigoare. Catalogul manualelor școlare</vt:lpstr>
      <vt:lpstr>3.2. Curriculum național: planurile-cadru și programele școlare în vigoare. Catalogul manualelor școlare</vt:lpstr>
      <vt:lpstr>3.2. Curriculum național: planurile-cadru și programele școlare în vigoare. Catalogul manualelor școlare</vt:lpstr>
      <vt:lpstr>3.2. Curriculum național: planurile-cadru și programele școlare în vigoare. Catalogul manualelor școlare</vt:lpstr>
      <vt:lpstr>3.2. Curriculum național: planurile-cadru și programele școlare în vigoare. Catalogul manualelor școlare</vt:lpstr>
      <vt:lpstr>3.2. Curriculum național: planurile-cadru și programele școlare în vigoare. Catalogul manualelor școlare</vt:lpstr>
      <vt:lpstr>3.3. Cadrul normativ care reglementează organizarea și desfășurarea examenului național de bacalaureat, a evaluării naționale pentru elevii clasei a VIII-a și a admiterii în învățământul profesional și liceal, graficul examenelor de certificare a calificărilor profesionale, în anul școlar 2021 – 2022</vt:lpstr>
      <vt:lpstr>3.3. Cadrul normativ care reglementează organizarea și desfășurarea examenului național de bacalaureat, a evaluării naționale pentru elevii clasei a VIII-a și a admiterii în învățământul profesional și liceal, graficul examenelor de certificare a calificărilor profesionale, în anul școlar 2021 – 2022</vt:lpstr>
      <vt:lpstr>4. Aspecte specifice disciplinei Matematica</vt:lpstr>
      <vt:lpstr>ENVIII</vt:lpstr>
      <vt:lpstr>Prezentare PowerPoint</vt:lpstr>
      <vt:lpstr>Evaluarea națională la finalul clasei a VI-a, în anul școlar 2021 - 2022</vt:lpstr>
      <vt:lpstr>Evaluarea națională pentru absolvenții clasei a VIII-a, în anul școlar 2021 - 2022</vt:lpstr>
      <vt:lpstr>Examenul național de bacalaureat   2022</vt:lpstr>
      <vt:lpstr>Examenul național de definitivare în învățământ 2022</vt:lpstr>
      <vt:lpstr>Concursul național de ocupare a posturilor didactice/catedrelor vacante/rezervate în învățământul preuniversitar - 2022</vt:lpstr>
      <vt:lpstr>Prezentare PowerPoint</vt:lpstr>
      <vt:lpstr>4.4. Grupuri de lucru CNPEE www.rocnee.eu</vt:lpstr>
      <vt:lpstr>Repere metodologice pentru matematică IX: https://www.edu.ro/repere_metodologice_aplicare_curriculum_clasa_IX_an_scolar_2021_2022</vt:lpstr>
      <vt:lpstr>Repere metodologice pentru consolidarea achizițiilor anului școlar 2019 – 2020; prezentarea ghidurilor pe discipline https://educatiacontinua.edu.ro/repere-metodologice.html# </vt:lpstr>
      <vt:lpstr>Resurse on-line – manuale digitale https://www.manuale.edu.ro/ </vt:lpstr>
      <vt:lpstr>Resurse on-line https://digital.educred.ro/ </vt:lpstr>
      <vt:lpstr>SCIENTIX – ambasadori STEM</vt:lpstr>
      <vt:lpstr>STEM MOOCs</vt:lpstr>
      <vt:lpstr>Vă mulțumim!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isj</cp:lastModifiedBy>
  <cp:revision>312</cp:revision>
  <cp:lastPrinted>2020-09-11T06:02:07Z</cp:lastPrinted>
  <dcterms:created xsi:type="dcterms:W3CDTF">2010-09-02T12:16:38Z</dcterms:created>
  <dcterms:modified xsi:type="dcterms:W3CDTF">2021-09-14T11:33:13Z</dcterms:modified>
</cp:coreProperties>
</file>