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67" r:id="rId6"/>
    <p:sldId id="259" r:id="rId7"/>
    <p:sldId id="261" r:id="rId8"/>
    <p:sldId id="265" r:id="rId9"/>
    <p:sldId id="269" r:id="rId10"/>
    <p:sldId id="262" r:id="rId11"/>
    <p:sldId id="270" r:id="rId12"/>
    <p:sldId id="260" r:id="rId13"/>
    <p:sldId id="263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66" r:id="rId25"/>
    <p:sldId id="281" r:id="rId26"/>
    <p:sldId id="285" r:id="rId27"/>
    <p:sldId id="282" r:id="rId28"/>
    <p:sldId id="283" r:id="rId29"/>
    <p:sldId id="284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4224" y="1525855"/>
            <a:ext cx="6861858" cy="1503961"/>
          </a:xfrm>
        </p:spPr>
        <p:txBody>
          <a:bodyPr>
            <a:noAutofit/>
          </a:bodyPr>
          <a:lstStyle/>
          <a:p>
            <a:pPr algn="l"/>
            <a:r>
              <a:rPr lang="en-US" sz="3600" dirty="0" err="1" smtClean="0"/>
              <a:t>Calitatea</a:t>
            </a:r>
            <a:r>
              <a:rPr lang="en-US" sz="3600" dirty="0" smtClean="0"/>
              <a:t> </a:t>
            </a:r>
            <a:r>
              <a:rPr lang="en-US" sz="3600" dirty="0" err="1" smtClean="0"/>
              <a:t>educației</a:t>
            </a:r>
            <a:r>
              <a:rPr lang="en-US" sz="3600" dirty="0"/>
              <a:t> </a:t>
            </a:r>
            <a:r>
              <a:rPr lang="en-US" sz="3600" dirty="0" smtClean="0"/>
              <a:t>= </a:t>
            </a:r>
            <a:br>
              <a:rPr lang="en-US" sz="3600" dirty="0" smtClean="0"/>
            </a:br>
            <a:r>
              <a:rPr lang="en-US" sz="3600" dirty="0" smtClean="0"/>
              <a:t>curriculum + </a:t>
            </a:r>
            <a:br>
              <a:rPr lang="en-US" sz="3600" dirty="0" smtClean="0"/>
            </a:br>
            <a:r>
              <a:rPr lang="en-US" sz="3600" dirty="0" err="1" smtClean="0"/>
              <a:t>formarea</a:t>
            </a:r>
            <a:r>
              <a:rPr lang="en-US" sz="3600" dirty="0" smtClean="0"/>
              <a:t> </a:t>
            </a:r>
            <a:r>
              <a:rPr lang="en-US" sz="3600" dirty="0" err="1" smtClean="0"/>
              <a:t>profesorilor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1624" y="4876072"/>
            <a:ext cx="4741993" cy="991462"/>
          </a:xfrm>
        </p:spPr>
        <p:txBody>
          <a:bodyPr/>
          <a:lstStyle/>
          <a:p>
            <a:r>
              <a:rPr lang="en-US" smtClean="0"/>
              <a:t> </a:t>
            </a:r>
            <a:endParaRPr lang="en-US" dirty="0" smtClean="0"/>
          </a:p>
          <a:p>
            <a:r>
              <a:rPr lang="en-US" dirty="0" err="1" smtClean="0"/>
              <a:t>Septembrie</a:t>
            </a:r>
            <a:r>
              <a:rPr lang="en-US" dirty="0" smtClean="0"/>
              <a:t> 2018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3352" y="3320488"/>
            <a:ext cx="4428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contextul</a:t>
            </a:r>
            <a:r>
              <a:rPr lang="en-US" dirty="0" smtClean="0"/>
              <a:t> </a:t>
            </a:r>
            <a:r>
              <a:rPr lang="en-US" dirty="0" err="1" smtClean="0"/>
              <a:t>disciplinelor</a:t>
            </a:r>
            <a:r>
              <a:rPr lang="en-US" dirty="0" smtClean="0"/>
              <a:t> </a:t>
            </a:r>
            <a:r>
              <a:rPr lang="en-US" dirty="0" err="1" smtClean="0"/>
              <a:t>opționale</a:t>
            </a:r>
            <a:r>
              <a:rPr lang="en-US" dirty="0" smtClean="0"/>
              <a:t> </a:t>
            </a:r>
          </a:p>
          <a:p>
            <a:r>
              <a:rPr lang="en-US" b="1" i="1" dirty="0" err="1" smtClean="0">
                <a:latin typeface="Arial Rounded MT Bold"/>
                <a:cs typeface="Arial Rounded MT Bold"/>
              </a:rPr>
              <a:t>Pregătiți</a:t>
            </a:r>
            <a:r>
              <a:rPr lang="en-US" b="1" i="1" dirty="0" smtClean="0">
                <a:latin typeface="Arial Rounded MT Bold"/>
                <a:cs typeface="Arial Rounded MT Bold"/>
              </a:rPr>
              <a:t> </a:t>
            </a:r>
            <a:r>
              <a:rPr lang="en-US" b="1" i="1" dirty="0" err="1" smtClean="0">
                <a:latin typeface="Arial Rounded MT Bold"/>
                <a:cs typeface="Arial Rounded MT Bold"/>
              </a:rPr>
              <a:t>pentru</a:t>
            </a:r>
            <a:r>
              <a:rPr lang="en-US" b="1" i="1" dirty="0" smtClean="0">
                <a:latin typeface="Arial Rounded MT Bold"/>
                <a:cs typeface="Arial Rounded MT Bold"/>
              </a:rPr>
              <a:t> </a:t>
            </a:r>
            <a:r>
              <a:rPr lang="en-US" b="1" i="1" dirty="0" err="1" smtClean="0">
                <a:latin typeface="Arial Rounded MT Bold"/>
                <a:cs typeface="Arial Rounded MT Bold"/>
              </a:rPr>
              <a:t>viață</a:t>
            </a:r>
            <a:r>
              <a:rPr lang="en-US" b="1" i="1" dirty="0" smtClean="0">
                <a:latin typeface="Arial Rounded MT Bold"/>
                <a:cs typeface="Arial Rounded MT Bold"/>
              </a:rPr>
              <a:t>, </a:t>
            </a:r>
          </a:p>
          <a:p>
            <a:r>
              <a:rPr lang="en-US" b="1" i="1" dirty="0" err="1" smtClean="0">
                <a:latin typeface="Arial Rounded MT Bold"/>
                <a:cs typeface="Arial Rounded MT Bold"/>
              </a:rPr>
              <a:t>Educația</a:t>
            </a:r>
            <a:r>
              <a:rPr lang="en-US" b="1" i="1" dirty="0" smtClean="0">
                <a:latin typeface="Arial Rounded MT Bold"/>
                <a:cs typeface="Arial Rounded MT Bold"/>
              </a:rPr>
              <a:t> </a:t>
            </a:r>
            <a:r>
              <a:rPr lang="en-US" b="1" i="1" dirty="0" err="1" smtClean="0">
                <a:latin typeface="Arial Rounded MT Bold"/>
                <a:cs typeface="Arial Rounded MT Bold"/>
              </a:rPr>
              <a:t>caracterului</a:t>
            </a:r>
            <a:r>
              <a:rPr lang="en-US" b="1" i="1" dirty="0" smtClean="0">
                <a:latin typeface="Arial Rounded MT Bold"/>
                <a:cs typeface="Arial Rounded MT Bold"/>
              </a:rPr>
              <a:t> </a:t>
            </a:r>
            <a:r>
              <a:rPr lang="en-US" b="1" i="1" dirty="0" err="1" smtClean="0">
                <a:latin typeface="Arial Rounded MT Bold"/>
                <a:cs typeface="Arial Rounded MT Bold"/>
              </a:rPr>
              <a:t>și</a:t>
            </a:r>
            <a:r>
              <a:rPr lang="en-US" b="1" i="1" dirty="0" smtClean="0">
                <a:latin typeface="Arial Rounded MT Bold"/>
                <a:cs typeface="Arial Rounded MT Bold"/>
              </a:rPr>
              <a:t> </a:t>
            </a:r>
          </a:p>
          <a:p>
            <a:r>
              <a:rPr lang="en-US" b="1" i="1" dirty="0" err="1" smtClean="0">
                <a:latin typeface="Arial Rounded MT Bold"/>
                <a:cs typeface="Arial Rounded MT Bold"/>
              </a:rPr>
              <a:t>Adolescență</a:t>
            </a:r>
            <a:r>
              <a:rPr lang="en-US" b="1" i="1" dirty="0" smtClean="0">
                <a:latin typeface="Arial Rounded MT Bold"/>
                <a:cs typeface="Arial Rounded MT Bold"/>
              </a:rPr>
              <a:t> </a:t>
            </a:r>
            <a:r>
              <a:rPr lang="en-US" b="1" i="1" dirty="0" err="1" smtClean="0">
                <a:latin typeface="Arial Rounded MT Bold"/>
                <a:cs typeface="Arial Rounded MT Bold"/>
              </a:rPr>
              <a:t>și</a:t>
            </a:r>
            <a:r>
              <a:rPr lang="en-US" b="1" i="1" dirty="0" smtClean="0">
                <a:latin typeface="Arial Rounded MT Bold"/>
                <a:cs typeface="Arial Rounded MT Bold"/>
              </a:rPr>
              <a:t> </a:t>
            </a:r>
            <a:r>
              <a:rPr lang="en-US" b="1" i="1" dirty="0" err="1" smtClean="0">
                <a:latin typeface="Arial Rounded MT Bold"/>
                <a:cs typeface="Arial Rounded MT Bold"/>
              </a:rPr>
              <a:t>autocunoaștere</a:t>
            </a:r>
            <a:endParaRPr lang="en-US" b="1" i="1" dirty="0">
              <a:latin typeface="Arial Rounded MT Bold"/>
              <a:cs typeface="Arial Rounded MT Bol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5227" y="1062311"/>
            <a:ext cx="2605703" cy="48052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780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Însă</a:t>
            </a:r>
            <a:r>
              <a:rPr lang="en-US" dirty="0" smtClean="0"/>
              <a:t> </a:t>
            </a:r>
            <a:r>
              <a:rPr lang="en-US" dirty="0" err="1" smtClean="0"/>
              <a:t>viața</a:t>
            </a:r>
            <a:r>
              <a:rPr lang="en-US" dirty="0" smtClean="0"/>
              <a:t> nu e </a:t>
            </a:r>
            <a:r>
              <a:rPr lang="en-US" dirty="0" err="1" smtClean="0"/>
              <a:t>pe</a:t>
            </a:r>
            <a:r>
              <a:rPr lang="en-US" dirty="0" smtClean="0"/>
              <a:t> discipline</a:t>
            </a:r>
            <a:endParaRPr lang="en-US" dirty="0"/>
          </a:p>
        </p:txBody>
      </p:sp>
      <p:pic>
        <p:nvPicPr>
          <p:cNvPr id="4" name="Content Placeholder 3" descr="school-lif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6418" r="-26418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60068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053439"/>
            <a:ext cx="6965245" cy="1202485"/>
          </a:xfrm>
        </p:spPr>
        <p:txBody>
          <a:bodyPr>
            <a:normAutofit/>
          </a:bodyPr>
          <a:lstStyle/>
          <a:p>
            <a:r>
              <a:rPr lang="en-US" dirty="0" smtClean="0"/>
              <a:t>Discipline </a:t>
            </a:r>
            <a:r>
              <a:rPr lang="en-US" dirty="0" err="1" smtClean="0"/>
              <a:t>opționale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24429" y="2283683"/>
            <a:ext cx="647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care </a:t>
            </a:r>
            <a:r>
              <a:rPr lang="en-US" sz="4000" dirty="0" err="1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să</a:t>
            </a:r>
            <a:r>
              <a:rPr lang="en-US" sz="40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completeze</a:t>
            </a:r>
            <a:r>
              <a:rPr lang="en-US" sz="40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 </a:t>
            </a:r>
            <a:endParaRPr lang="en-US" sz="4000" dirty="0" smtClean="0">
              <a:solidFill>
                <a:prstClr val="black"/>
              </a:solidFill>
              <a:latin typeface="Constantia"/>
              <a:ea typeface="+mj-ea"/>
              <a:cs typeface="+mj-cs"/>
            </a:endParaRPr>
          </a:p>
          <a:p>
            <a:pPr algn="ctr"/>
            <a:r>
              <a:rPr lang="en-US" sz="4000" dirty="0" err="1" smtClean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nevoile</a:t>
            </a:r>
            <a:r>
              <a:rPr lang="en-US" sz="4000" dirty="0" smtClean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 </a:t>
            </a:r>
            <a:r>
              <a:rPr lang="mr-IN" sz="4000" dirty="0">
                <a:solidFill>
                  <a:prstClr val="black"/>
                </a:solidFill>
                <a:ea typeface="+mj-ea"/>
                <a:cs typeface="+mj-cs"/>
              </a:rPr>
              <a:t>–</a:t>
            </a:r>
            <a:r>
              <a:rPr lang="en-US" sz="40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cerințele</a:t>
            </a:r>
            <a:r>
              <a:rPr lang="en-US" sz="40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 </a:t>
            </a:r>
            <a:r>
              <a:rPr lang="mr-IN" sz="4000" dirty="0">
                <a:solidFill>
                  <a:prstClr val="black"/>
                </a:solidFill>
                <a:ea typeface="+mj-ea"/>
                <a:cs typeface="+mj-cs"/>
              </a:rPr>
              <a:t>–</a:t>
            </a:r>
            <a:r>
              <a:rPr lang="en-US" sz="40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lipsurile</a:t>
            </a:r>
            <a:r>
              <a:rPr lang="en-US" sz="40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 din curriculum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47423" y="46529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/>
              <a:t>p</a:t>
            </a:r>
            <a:r>
              <a:rPr lang="en-US" dirty="0" err="1" smtClean="0"/>
              <a:t>rivind</a:t>
            </a:r>
            <a:r>
              <a:rPr lang="en-US" dirty="0" smtClean="0"/>
              <a:t> </a:t>
            </a:r>
            <a:r>
              <a:rPr lang="en-US" dirty="0" err="1" smtClean="0"/>
              <a:t>formarea</a:t>
            </a:r>
            <a:r>
              <a:rPr lang="en-US" dirty="0" smtClean="0"/>
              <a:t> </a:t>
            </a:r>
            <a:r>
              <a:rPr lang="en-US" dirty="0" err="1" smtClean="0"/>
              <a:t>caracterului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dimensiunea</a:t>
            </a:r>
            <a:r>
              <a:rPr lang="en-US" dirty="0" smtClean="0"/>
              <a:t> </a:t>
            </a:r>
            <a:r>
              <a:rPr lang="en-US" dirty="0" err="1" smtClean="0"/>
              <a:t>atitudinal-valorică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4780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2031" r="-12031"/>
          <a:stretch>
            <a:fillRect/>
          </a:stretch>
        </p:blipFill>
        <p:spPr>
          <a:xfrm>
            <a:off x="0" y="1129035"/>
            <a:ext cx="8872789" cy="5045370"/>
          </a:xfrm>
        </p:spPr>
      </p:pic>
    </p:spTree>
    <p:extLst>
      <p:ext uri="{BB962C8B-B14F-4D97-AF65-F5344CB8AC3E}">
        <p14:creationId xmlns="" xmlns:p14="http://schemas.microsoft.com/office/powerpoint/2010/main" val="772556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Printr</a:t>
            </a:r>
            <a:r>
              <a:rPr lang="en-US" dirty="0" smtClean="0"/>
              <a:t>-o </a:t>
            </a:r>
            <a:r>
              <a:rPr lang="en-US" dirty="0" err="1" smtClean="0"/>
              <a:t>învățare</a:t>
            </a:r>
            <a:r>
              <a:rPr lang="en-US" dirty="0" smtClean="0"/>
              <a:t> </a:t>
            </a:r>
            <a:r>
              <a:rPr lang="en-US" dirty="0" err="1" smtClean="0"/>
              <a:t>diferită</a:t>
            </a:r>
            <a:endParaRPr lang="en-US" dirty="0"/>
          </a:p>
        </p:txBody>
      </p:sp>
      <p:pic>
        <p:nvPicPr>
          <p:cNvPr id="4" name="Content Placeholder 3" descr="recreatia mare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51141" r="-51141"/>
          <a:stretch>
            <a:fillRect/>
          </a:stretch>
        </p:blipFill>
        <p:spPr>
          <a:xfrm>
            <a:off x="3730897" y="2246257"/>
            <a:ext cx="6196405" cy="3603812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463040" y="2119257"/>
            <a:ext cx="4070531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puțin</a:t>
            </a:r>
            <a:r>
              <a:rPr lang="en-US" dirty="0" smtClean="0"/>
              <a:t> </a:t>
            </a:r>
            <a:r>
              <a:rPr lang="en-US" dirty="0" err="1" smtClean="0"/>
              <a:t>teoretică</a:t>
            </a:r>
            <a:r>
              <a:rPr lang="en-US" dirty="0" smtClean="0"/>
              <a:t> </a:t>
            </a:r>
          </a:p>
          <a:p>
            <a:endParaRPr lang="en-US" i="1" dirty="0" smtClean="0"/>
          </a:p>
          <a:p>
            <a:r>
              <a:rPr lang="en-US" i="1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aproape</a:t>
            </a:r>
            <a:r>
              <a:rPr lang="en-US" dirty="0" smtClean="0"/>
              <a:t> de </a:t>
            </a:r>
            <a:r>
              <a:rPr lang="en-US" dirty="0" err="1" smtClean="0"/>
              <a:t>viața</a:t>
            </a:r>
            <a:r>
              <a:rPr lang="en-US" dirty="0" smtClean="0"/>
              <a:t> </a:t>
            </a:r>
            <a:r>
              <a:rPr lang="en-US" dirty="0" err="1" smtClean="0"/>
              <a:t>reală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 err="1" smtClean="0"/>
              <a:t>valorificând</a:t>
            </a:r>
            <a:r>
              <a:rPr lang="en-US" dirty="0" smtClean="0"/>
              <a:t> </a:t>
            </a:r>
            <a:r>
              <a:rPr lang="en-US" dirty="0" err="1" smtClean="0"/>
              <a:t>viața</a:t>
            </a:r>
            <a:r>
              <a:rPr lang="en-US" dirty="0" smtClean="0"/>
              <a:t> </a:t>
            </a:r>
            <a:r>
              <a:rPr lang="en-US" dirty="0" err="1" smtClean="0"/>
              <a:t>socială</a:t>
            </a:r>
            <a:r>
              <a:rPr lang="en-US" dirty="0" smtClean="0"/>
              <a:t> a </a:t>
            </a:r>
            <a:r>
              <a:rPr lang="en-US" dirty="0" err="1" smtClean="0"/>
              <a:t>elevilor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de </a:t>
            </a:r>
            <a:r>
              <a:rPr lang="en-US" dirty="0" err="1" smtClean="0"/>
              <a:t>exemplu</a:t>
            </a:r>
            <a:r>
              <a:rPr lang="en-US" dirty="0" smtClean="0"/>
              <a:t>, </a:t>
            </a:r>
            <a:r>
              <a:rPr lang="en-US" dirty="0" err="1" smtClean="0"/>
              <a:t>ce</a:t>
            </a:r>
            <a:r>
              <a:rPr lang="en-US" dirty="0" smtClean="0"/>
              <a:t> se </a:t>
            </a:r>
            <a:r>
              <a:rPr lang="en-US" dirty="0" err="1" smtClean="0"/>
              <a:t>întâmplă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recreații</a:t>
            </a:r>
            <a:r>
              <a:rPr lang="en-US" dirty="0" smtClean="0"/>
              <a:t>: </a:t>
            </a:r>
            <a:r>
              <a:rPr lang="en-US" dirty="0" err="1" smtClean="0"/>
              <a:t>comunicarea</a:t>
            </a:r>
            <a:r>
              <a:rPr lang="en-US" dirty="0" smtClean="0"/>
              <a:t>, </a:t>
            </a:r>
            <a:r>
              <a:rPr lang="en-US" dirty="0" err="1" smtClean="0"/>
              <a:t>relațiile</a:t>
            </a:r>
            <a:r>
              <a:rPr lang="en-US" dirty="0"/>
              <a:t> </a:t>
            </a:r>
            <a:r>
              <a:rPr lang="en-US" dirty="0" err="1" smtClean="0"/>
              <a:t>sociale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de </a:t>
            </a:r>
            <a:r>
              <a:rPr lang="en-US" dirty="0" err="1" smtClean="0"/>
              <a:t>grup</a:t>
            </a:r>
            <a:r>
              <a:rPr lang="en-US" dirty="0" smtClean="0"/>
              <a:t>, de </a:t>
            </a:r>
            <a:r>
              <a:rPr lang="en-US" dirty="0" err="1" smtClean="0"/>
              <a:t>generație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328082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4065" y="816429"/>
            <a:ext cx="5148679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694485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34200" r="-34200"/>
          <a:stretch>
            <a:fillRect/>
          </a:stretch>
        </p:blipFill>
        <p:spPr>
          <a:xfrm>
            <a:off x="426754" y="780143"/>
            <a:ext cx="8717246" cy="5069926"/>
          </a:xfrm>
        </p:spPr>
      </p:pic>
    </p:spTree>
    <p:extLst>
      <p:ext uri="{BB962C8B-B14F-4D97-AF65-F5344CB8AC3E}">
        <p14:creationId xmlns="" xmlns:p14="http://schemas.microsoft.com/office/powerpoint/2010/main" val="947437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32204" r="-32204"/>
          <a:stretch>
            <a:fillRect/>
          </a:stretch>
        </p:blipFill>
        <p:spPr>
          <a:xfrm>
            <a:off x="175216" y="843495"/>
            <a:ext cx="8968784" cy="5216220"/>
          </a:xfrm>
        </p:spPr>
      </p:pic>
    </p:spTree>
    <p:extLst>
      <p:ext uri="{BB962C8B-B14F-4D97-AF65-F5344CB8AC3E}">
        <p14:creationId xmlns="" xmlns:p14="http://schemas.microsoft.com/office/powerpoint/2010/main" val="1920862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42047" r="-42047"/>
          <a:stretch>
            <a:fillRect/>
          </a:stretch>
        </p:blipFill>
        <p:spPr>
          <a:xfrm>
            <a:off x="676314" y="798286"/>
            <a:ext cx="8467686" cy="4924783"/>
          </a:xfrm>
        </p:spPr>
      </p:pic>
    </p:spTree>
    <p:extLst>
      <p:ext uri="{BB962C8B-B14F-4D97-AF65-F5344CB8AC3E}">
        <p14:creationId xmlns="" xmlns:p14="http://schemas.microsoft.com/office/powerpoint/2010/main" val="2322252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39996" r="-39996"/>
          <a:stretch>
            <a:fillRect/>
          </a:stretch>
        </p:blipFill>
        <p:spPr>
          <a:xfrm>
            <a:off x="210251" y="743858"/>
            <a:ext cx="9372338" cy="5450926"/>
          </a:xfrm>
        </p:spPr>
      </p:pic>
    </p:spTree>
    <p:extLst>
      <p:ext uri="{BB962C8B-B14F-4D97-AF65-F5344CB8AC3E}">
        <p14:creationId xmlns="" xmlns:p14="http://schemas.microsoft.com/office/powerpoint/2010/main" val="3035893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Disponibile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mr-IN" dirty="0" smtClean="0"/>
              <a:t>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Programe.ise.ro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 Curriculum la </a:t>
            </a:r>
            <a:r>
              <a:rPr lang="en-US" dirty="0" err="1" smtClean="0"/>
              <a:t>decizia</a:t>
            </a:r>
            <a:r>
              <a:rPr lang="en-US" dirty="0" smtClean="0"/>
              <a:t> </a:t>
            </a:r>
            <a:r>
              <a:rPr lang="en-US" dirty="0" err="1" smtClean="0"/>
              <a:t>școlii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 err="1" smtClean="0"/>
              <a:t>Primar</a:t>
            </a:r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Gimnaziu</a:t>
            </a:r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Liceu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327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Undeva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Minister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4" name="Content Placeholder 3" descr="IMG_911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066" b="11066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38056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690582"/>
            <a:ext cx="7547428" cy="1202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Aria </a:t>
            </a:r>
            <a:r>
              <a:rPr lang="en-US" dirty="0" err="1" smtClean="0"/>
              <a:t>curriculară</a:t>
            </a:r>
            <a:r>
              <a:rPr lang="en-US" dirty="0" smtClean="0"/>
              <a:t>: Om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societate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52239" r="-52239"/>
          <a:stretch>
            <a:fillRect/>
          </a:stretch>
        </p:blipFill>
        <p:spPr>
          <a:xfrm>
            <a:off x="-306413" y="1632858"/>
            <a:ext cx="7513859" cy="4680856"/>
          </a:xfrm>
        </p:spPr>
      </p:pic>
      <p:sp>
        <p:nvSpPr>
          <p:cNvPr id="5" name="Right Arrow 4"/>
          <p:cNvSpPr/>
          <p:nvPr/>
        </p:nvSpPr>
        <p:spPr>
          <a:xfrm>
            <a:off x="1268901" y="3937000"/>
            <a:ext cx="453572" cy="21847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268901" y="5440850"/>
            <a:ext cx="453572" cy="21847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268901" y="5628208"/>
            <a:ext cx="453572" cy="21847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67778" y="2505838"/>
            <a:ext cx="23988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disciplină</a:t>
            </a:r>
            <a:r>
              <a:rPr lang="en-US" dirty="0" smtClean="0"/>
              <a:t> de </a:t>
            </a:r>
            <a:r>
              <a:rPr lang="en-US" dirty="0" err="1" smtClean="0"/>
              <a:t>Trunchi</a:t>
            </a:r>
            <a:r>
              <a:rPr lang="en-US" dirty="0" smtClean="0"/>
              <a:t> </a:t>
            </a:r>
            <a:r>
              <a:rPr lang="en-US" dirty="0" err="1" smtClean="0"/>
              <a:t>Comun</a:t>
            </a:r>
            <a:r>
              <a:rPr lang="en-US" dirty="0" smtClean="0"/>
              <a:t> (TC)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NU </a:t>
            </a:r>
            <a:r>
              <a:rPr lang="en-US" dirty="0" err="1" smtClean="0"/>
              <a:t>amenință</a:t>
            </a:r>
            <a:r>
              <a:rPr lang="en-US" dirty="0" smtClean="0"/>
              <a:t> </a:t>
            </a:r>
            <a:r>
              <a:rPr lang="en-US" dirty="0" err="1" smtClean="0"/>
              <a:t>statutul</a:t>
            </a:r>
            <a:r>
              <a:rPr lang="en-US" dirty="0" smtClean="0"/>
              <a:t> </a:t>
            </a:r>
            <a:r>
              <a:rPr lang="en-US" dirty="0" err="1" smtClean="0"/>
              <a:t>disciplinelor</a:t>
            </a:r>
            <a:r>
              <a:rPr lang="en-US" dirty="0" smtClean="0"/>
              <a:t> din TC </a:t>
            </a:r>
          </a:p>
          <a:p>
            <a:r>
              <a:rPr lang="en-US" dirty="0" smtClean="0"/>
              <a:t>(de ex., </a:t>
            </a:r>
            <a:r>
              <a:rPr lang="en-US" dirty="0" err="1" smtClean="0"/>
              <a:t>Religie</a:t>
            </a:r>
            <a:r>
              <a:rPr lang="en-US" dirty="0" smtClean="0"/>
              <a:t>!)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969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Alte</a:t>
            </a:r>
            <a:r>
              <a:rPr lang="en-US" dirty="0" smtClean="0"/>
              <a:t> </a:t>
            </a:r>
            <a:r>
              <a:rPr lang="en-US" dirty="0" err="1" smtClean="0"/>
              <a:t>posibile</a:t>
            </a:r>
            <a:r>
              <a:rPr lang="en-US" dirty="0" smtClean="0"/>
              <a:t> </a:t>
            </a:r>
            <a:r>
              <a:rPr lang="en-US" dirty="0" err="1" smtClean="0"/>
              <a:t>valorificări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389692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Orele</a:t>
            </a:r>
            <a:r>
              <a:rPr lang="en-US" dirty="0" smtClean="0"/>
              <a:t> de </a:t>
            </a:r>
            <a:r>
              <a:rPr lang="en-US" dirty="0" err="1" smtClean="0"/>
              <a:t>Dirigenție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err="1" smtClean="0"/>
              <a:t>Timpul</a:t>
            </a:r>
            <a:r>
              <a:rPr lang="en-US" dirty="0" smtClean="0"/>
              <a:t> la </a:t>
            </a:r>
            <a:r>
              <a:rPr lang="en-US" dirty="0" err="1" smtClean="0"/>
              <a:t>dispoziția</a:t>
            </a:r>
            <a:r>
              <a:rPr lang="en-US" dirty="0" smtClean="0"/>
              <a:t> </a:t>
            </a:r>
            <a:r>
              <a:rPr lang="en-US" dirty="0" err="1" smtClean="0"/>
              <a:t>profesorului</a:t>
            </a:r>
            <a:r>
              <a:rPr lang="en-US" dirty="0" smtClean="0"/>
              <a:t> 25% cf. </a:t>
            </a:r>
            <a:r>
              <a:rPr lang="en-US" dirty="0" err="1" smtClean="0"/>
              <a:t>programei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 smtClean="0"/>
              <a:t>Consiliere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orientare</a:t>
            </a:r>
            <a:r>
              <a:rPr lang="en-US" dirty="0" smtClean="0"/>
              <a:t> </a:t>
            </a:r>
            <a:r>
              <a:rPr lang="en-US" dirty="0" err="1" smtClean="0"/>
              <a:t>școlară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err="1" smtClean="0"/>
              <a:t>Programul</a:t>
            </a:r>
            <a:r>
              <a:rPr lang="en-US" dirty="0" smtClean="0"/>
              <a:t> </a:t>
            </a:r>
            <a:r>
              <a:rPr lang="en-US" dirty="0" err="1" smtClean="0"/>
              <a:t>Școala</a:t>
            </a:r>
            <a:r>
              <a:rPr lang="en-US" dirty="0" smtClean="0"/>
              <a:t> </a:t>
            </a:r>
            <a:r>
              <a:rPr lang="en-US" dirty="0" err="1" smtClean="0"/>
              <a:t>Altfel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 err="1"/>
              <a:t>A</a:t>
            </a:r>
            <a:r>
              <a:rPr lang="en-US" dirty="0" err="1" smtClean="0"/>
              <a:t>ctivități</a:t>
            </a:r>
            <a:r>
              <a:rPr lang="en-US" dirty="0" smtClean="0"/>
              <a:t> </a:t>
            </a:r>
            <a:r>
              <a:rPr lang="en-US" dirty="0" err="1" smtClean="0"/>
              <a:t>extracurriculare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 err="1" smtClean="0"/>
              <a:t>Tabere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excursii</a:t>
            </a:r>
            <a:r>
              <a:rPr lang="en-US" dirty="0" smtClean="0"/>
              <a:t> </a:t>
            </a:r>
            <a:r>
              <a:rPr lang="en-US" dirty="0" err="1" smtClean="0"/>
              <a:t>realizate</a:t>
            </a:r>
            <a:r>
              <a:rPr lang="en-US" dirty="0" smtClean="0"/>
              <a:t> de </a:t>
            </a:r>
            <a:r>
              <a:rPr lang="en-US" dirty="0" err="1" smtClean="0"/>
              <a:t>învățători</a:t>
            </a:r>
            <a:r>
              <a:rPr lang="en-US" dirty="0" smtClean="0"/>
              <a:t>, </a:t>
            </a:r>
            <a:r>
              <a:rPr lang="en-US" dirty="0" err="1" smtClean="0"/>
              <a:t>profesori</a:t>
            </a:r>
            <a:r>
              <a:rPr lang="en-US" dirty="0" smtClean="0"/>
              <a:t>, </a:t>
            </a:r>
            <a:r>
              <a:rPr lang="en-US" dirty="0" err="1" smtClean="0"/>
              <a:t>diriginți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 err="1" smtClean="0"/>
              <a:t>Programe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lectorate</a:t>
            </a:r>
            <a:r>
              <a:rPr lang="en-US" dirty="0" smtClean="0"/>
              <a:t> cu </a:t>
            </a:r>
            <a:r>
              <a:rPr lang="en-US" dirty="0" err="1" smtClean="0"/>
              <a:t>părinții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err="1" smtClean="0"/>
              <a:t>Orice</a:t>
            </a:r>
            <a:r>
              <a:rPr lang="en-US" dirty="0" smtClean="0"/>
              <a:t> </a:t>
            </a:r>
            <a:r>
              <a:rPr lang="en-US" dirty="0" err="1" smtClean="0"/>
              <a:t>alte</a:t>
            </a:r>
            <a:r>
              <a:rPr lang="en-US" dirty="0" smtClean="0"/>
              <a:t> </a:t>
            </a:r>
            <a:r>
              <a:rPr lang="en-US" dirty="0" err="1" smtClean="0"/>
              <a:t>forme</a:t>
            </a:r>
            <a:r>
              <a:rPr lang="en-US" dirty="0" smtClean="0"/>
              <a:t> </a:t>
            </a:r>
            <a:r>
              <a:rPr lang="en-US" dirty="0" err="1" smtClean="0"/>
              <a:t>originale</a:t>
            </a:r>
            <a:r>
              <a:rPr lang="en-US" dirty="0" smtClean="0"/>
              <a:t>, creative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inovative</a:t>
            </a:r>
            <a:r>
              <a:rPr lang="en-US" dirty="0" smtClean="0"/>
              <a:t> la </a:t>
            </a:r>
            <a:r>
              <a:rPr lang="en-US" dirty="0" err="1" smtClean="0"/>
              <a:t>alegerea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inițiativa</a:t>
            </a:r>
            <a:r>
              <a:rPr lang="en-US" dirty="0" smtClean="0"/>
              <a:t> </a:t>
            </a:r>
            <a:r>
              <a:rPr lang="en-US" dirty="0" err="1" smtClean="0"/>
              <a:t>cadrelor</a:t>
            </a:r>
            <a:r>
              <a:rPr lang="en-US" dirty="0" smtClean="0"/>
              <a:t> </a:t>
            </a:r>
            <a:r>
              <a:rPr lang="en-US" dirty="0" err="1" smtClean="0"/>
              <a:t>didactice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3506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Cine </a:t>
            </a:r>
            <a:r>
              <a:rPr lang="en-US" dirty="0" err="1" smtClean="0"/>
              <a:t>poate</a:t>
            </a:r>
            <a:r>
              <a:rPr lang="en-US" dirty="0" smtClean="0"/>
              <a:t> </a:t>
            </a:r>
            <a:r>
              <a:rPr lang="en-US" dirty="0" err="1" smtClean="0"/>
              <a:t>preda</a:t>
            </a:r>
            <a:r>
              <a:rPr lang="en-US" dirty="0" smtClean="0"/>
              <a:t> </a:t>
            </a:r>
            <a:r>
              <a:rPr lang="en-US" dirty="0" err="1" smtClean="0"/>
              <a:t>disciplinele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337103" cy="36038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Profesorii</a:t>
            </a:r>
            <a:r>
              <a:rPr lang="en-US" dirty="0" smtClean="0"/>
              <a:t> </a:t>
            </a:r>
            <a:r>
              <a:rPr lang="en-US" dirty="0" err="1" smtClean="0"/>
              <a:t>disciplinelor</a:t>
            </a:r>
            <a:r>
              <a:rPr lang="en-US" dirty="0" smtClean="0"/>
              <a:t> din aria </a:t>
            </a:r>
            <a:r>
              <a:rPr lang="en-US" dirty="0" err="1" smtClean="0"/>
              <a:t>curriculară</a:t>
            </a:r>
            <a:r>
              <a:rPr lang="en-US" dirty="0" smtClean="0"/>
              <a:t> Om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societate</a:t>
            </a:r>
            <a:r>
              <a:rPr lang="en-US" dirty="0"/>
              <a:t> </a:t>
            </a:r>
            <a:r>
              <a:rPr lang="en-US" dirty="0" smtClean="0"/>
              <a:t>- ȘI </a:t>
            </a:r>
            <a:r>
              <a:rPr lang="en-US" dirty="0" err="1" smtClean="0"/>
              <a:t>profesorii</a:t>
            </a:r>
            <a:r>
              <a:rPr lang="en-US" dirty="0" smtClean="0"/>
              <a:t> de </a:t>
            </a:r>
            <a:r>
              <a:rPr lang="en-US" dirty="0" err="1" smtClean="0"/>
              <a:t>Religie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 err="1" smtClean="0"/>
              <a:t>Diriginți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 err="1" smtClean="0"/>
              <a:t>Consilierii</a:t>
            </a:r>
            <a:r>
              <a:rPr lang="en-US" dirty="0" smtClean="0"/>
              <a:t> </a:t>
            </a:r>
            <a:r>
              <a:rPr lang="en-US" dirty="0" err="1" smtClean="0"/>
              <a:t>școlari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err="1" smtClean="0"/>
              <a:t>Alți</a:t>
            </a:r>
            <a:r>
              <a:rPr lang="en-US" dirty="0" smtClean="0"/>
              <a:t> </a:t>
            </a:r>
            <a:r>
              <a:rPr lang="en-US" dirty="0" err="1" smtClean="0"/>
              <a:t>profesori</a:t>
            </a:r>
            <a:r>
              <a:rPr lang="en-US" dirty="0" smtClean="0"/>
              <a:t>,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funcție</a:t>
            </a:r>
            <a:r>
              <a:rPr lang="en-US" dirty="0" smtClean="0"/>
              <a:t> de </a:t>
            </a:r>
            <a:r>
              <a:rPr lang="en-US" dirty="0" err="1" smtClean="0"/>
              <a:t>statutul</a:t>
            </a:r>
            <a:r>
              <a:rPr lang="en-US" dirty="0" smtClean="0"/>
              <a:t> </a:t>
            </a:r>
            <a:r>
              <a:rPr lang="en-US" dirty="0" err="1" smtClean="0"/>
              <a:t>interdisciplinar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7206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Cum </a:t>
            </a:r>
            <a:r>
              <a:rPr lang="en-US" dirty="0" err="1" smtClean="0"/>
              <a:t>puteți</a:t>
            </a:r>
            <a:r>
              <a:rPr lang="en-US" dirty="0" smtClean="0"/>
              <a:t> </a:t>
            </a:r>
            <a:r>
              <a:rPr lang="en-US" dirty="0" err="1" smtClean="0"/>
              <a:t>preda</a:t>
            </a:r>
            <a:r>
              <a:rPr lang="en-US" dirty="0" smtClean="0"/>
              <a:t> </a:t>
            </a:r>
            <a:r>
              <a:rPr lang="en-US" dirty="0" err="1" smtClean="0"/>
              <a:t>aceste</a:t>
            </a:r>
            <a:r>
              <a:rPr lang="en-US" dirty="0" smtClean="0"/>
              <a:t> </a:t>
            </a:r>
            <a:r>
              <a:rPr lang="en-US" dirty="0" err="1" smtClean="0"/>
              <a:t>opționale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Program de </a:t>
            </a:r>
            <a:r>
              <a:rPr lang="en-US" dirty="0" err="1" smtClean="0"/>
              <a:t>formare</a:t>
            </a:r>
            <a:r>
              <a:rPr lang="en-US" dirty="0" smtClean="0"/>
              <a:t> a </a:t>
            </a:r>
            <a:r>
              <a:rPr lang="en-US" dirty="0" err="1" smtClean="0"/>
              <a:t>cadrelor</a:t>
            </a:r>
            <a:r>
              <a:rPr lang="en-US" dirty="0" smtClean="0"/>
              <a:t> </a:t>
            </a:r>
            <a:r>
              <a:rPr lang="en-US" dirty="0" err="1" smtClean="0"/>
              <a:t>didactice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acreditat</a:t>
            </a:r>
            <a:r>
              <a:rPr lang="en-US" dirty="0" smtClean="0"/>
              <a:t>, 60 ore, 15 CPT 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 err="1" smtClean="0"/>
              <a:t>Comunitatea</a:t>
            </a:r>
            <a:r>
              <a:rPr lang="en-US" dirty="0" smtClean="0"/>
              <a:t> </a:t>
            </a:r>
            <a:r>
              <a:rPr lang="en-US" dirty="0" err="1" smtClean="0"/>
              <a:t>profesorilor</a:t>
            </a:r>
            <a:r>
              <a:rPr lang="en-US" dirty="0" smtClean="0"/>
              <a:t> care </a:t>
            </a:r>
            <a:r>
              <a:rPr lang="en-US" dirty="0" err="1" smtClean="0"/>
              <a:t>predau</a:t>
            </a:r>
            <a:r>
              <a:rPr lang="en-US" dirty="0" smtClean="0"/>
              <a:t> </a:t>
            </a:r>
            <a:r>
              <a:rPr lang="en-US" dirty="0" err="1" smtClean="0"/>
              <a:t>PPV_ADO_Caracter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 err="1" smtClean="0"/>
              <a:t>platformă</a:t>
            </a:r>
            <a:r>
              <a:rPr lang="en-US" dirty="0" smtClean="0"/>
              <a:t> cu </a:t>
            </a:r>
            <a:r>
              <a:rPr lang="en-US" dirty="0" err="1" smtClean="0"/>
              <a:t>resurse</a:t>
            </a:r>
            <a:r>
              <a:rPr lang="en-US" dirty="0" smtClean="0"/>
              <a:t> de </a:t>
            </a:r>
            <a:r>
              <a:rPr lang="en-US" dirty="0" err="1" smtClean="0"/>
              <a:t>predare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ghidul</a:t>
            </a:r>
            <a:r>
              <a:rPr lang="en-US" dirty="0" smtClean="0"/>
              <a:t> </a:t>
            </a:r>
            <a:r>
              <a:rPr lang="en-US" dirty="0" err="1" smtClean="0"/>
              <a:t>profesorului</a:t>
            </a:r>
            <a:r>
              <a:rPr lang="en-US" dirty="0" smtClean="0"/>
              <a:t>, </a:t>
            </a:r>
            <a:r>
              <a:rPr lang="en-US" dirty="0" err="1" smtClean="0"/>
              <a:t>manuale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elevi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15685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Programul</a:t>
            </a:r>
            <a:r>
              <a:rPr lang="en-US" dirty="0" smtClean="0"/>
              <a:t> de </a:t>
            </a:r>
            <a:r>
              <a:rPr lang="en-US" dirty="0" err="1" smtClean="0"/>
              <a:t>formare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2020067"/>
            <a:ext cx="6462843" cy="43474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411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Programul</a:t>
            </a:r>
            <a:r>
              <a:rPr lang="en-US" dirty="0" smtClean="0"/>
              <a:t> de </a:t>
            </a:r>
            <a:r>
              <a:rPr lang="en-US" dirty="0" err="1" smtClean="0"/>
              <a:t>formare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408934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 3 module: 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 err="1" smtClean="0"/>
              <a:t>Învățarea</a:t>
            </a:r>
            <a:r>
              <a:rPr lang="en-US" dirty="0" smtClean="0"/>
              <a:t>; curriculum </a:t>
            </a:r>
            <a:r>
              <a:rPr lang="en-US" dirty="0" err="1" smtClean="0"/>
              <a:t>integrat</a:t>
            </a:r>
            <a:r>
              <a:rPr lang="en-US" dirty="0" smtClean="0"/>
              <a:t>; </a:t>
            </a:r>
            <a:r>
              <a:rPr lang="en-US" dirty="0" err="1" smtClean="0"/>
              <a:t>centrarea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competențe</a:t>
            </a:r>
            <a:r>
              <a:rPr lang="en-US" dirty="0" smtClean="0"/>
              <a:t>; </a:t>
            </a:r>
            <a:r>
              <a:rPr lang="en-US" dirty="0" err="1" smtClean="0"/>
              <a:t>educația</a:t>
            </a:r>
            <a:r>
              <a:rPr lang="en-US" dirty="0" smtClean="0"/>
              <a:t> </a:t>
            </a:r>
            <a:r>
              <a:rPr lang="en-US" dirty="0" err="1" smtClean="0"/>
              <a:t>morală</a:t>
            </a:r>
            <a:r>
              <a:rPr lang="en-US" dirty="0" smtClean="0"/>
              <a:t>; </a:t>
            </a:r>
            <a:r>
              <a:rPr lang="en-US" dirty="0" err="1" smtClean="0"/>
              <a:t>formarea</a:t>
            </a:r>
            <a:r>
              <a:rPr lang="en-US" dirty="0" smtClean="0"/>
              <a:t> </a:t>
            </a:r>
            <a:r>
              <a:rPr lang="en-US" dirty="0" err="1" smtClean="0"/>
              <a:t>atitudinilor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a </a:t>
            </a:r>
            <a:r>
              <a:rPr lang="en-US" dirty="0" err="1" smtClean="0"/>
              <a:t>caracterului</a:t>
            </a:r>
            <a:r>
              <a:rPr lang="en-US" dirty="0" smtClean="0"/>
              <a:t>; </a:t>
            </a:r>
            <a:r>
              <a:rPr lang="en-US" dirty="0" err="1" smtClean="0"/>
              <a:t>profesorii</a:t>
            </a:r>
            <a:r>
              <a:rPr lang="en-US" dirty="0" smtClean="0"/>
              <a:t> </a:t>
            </a:r>
            <a:r>
              <a:rPr lang="en-US" dirty="0" err="1" smtClean="0"/>
              <a:t>ca</a:t>
            </a:r>
            <a:r>
              <a:rPr lang="en-US" dirty="0" smtClean="0"/>
              <a:t> </a:t>
            </a:r>
            <a:r>
              <a:rPr lang="en-US" dirty="0" err="1" smtClean="0"/>
              <a:t>modele</a:t>
            </a:r>
            <a:r>
              <a:rPr lang="en-US" dirty="0" smtClean="0"/>
              <a:t> morale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inspiraționale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schimbarea</a:t>
            </a:r>
            <a:r>
              <a:rPr lang="en-US" dirty="0" smtClean="0"/>
              <a:t> de </a:t>
            </a:r>
            <a:r>
              <a:rPr lang="en-US" dirty="0" err="1" smtClean="0"/>
              <a:t>comportament</a:t>
            </a:r>
            <a:r>
              <a:rPr lang="en-US" dirty="0" smtClean="0"/>
              <a:t> a </a:t>
            </a:r>
            <a:r>
              <a:rPr lang="en-US" dirty="0" err="1" smtClean="0"/>
              <a:t>elevilor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err="1" smtClean="0"/>
              <a:t>Designul</a:t>
            </a:r>
            <a:r>
              <a:rPr lang="en-US" dirty="0" smtClean="0"/>
              <a:t> </a:t>
            </a:r>
            <a:r>
              <a:rPr lang="en-US" dirty="0" err="1" smtClean="0"/>
              <a:t>învățării</a:t>
            </a:r>
            <a:r>
              <a:rPr lang="en-US" dirty="0" smtClean="0"/>
              <a:t> la </a:t>
            </a:r>
            <a:r>
              <a:rPr lang="en-US" dirty="0" err="1" smtClean="0"/>
              <a:t>disciplinele</a:t>
            </a:r>
            <a:r>
              <a:rPr lang="en-US" dirty="0" smtClean="0"/>
              <a:t> PPV _ ADO; </a:t>
            </a:r>
            <a:r>
              <a:rPr lang="en-US" dirty="0" err="1" smtClean="0"/>
              <a:t>proiectare</a:t>
            </a:r>
            <a:r>
              <a:rPr lang="en-US" dirty="0" smtClean="0"/>
              <a:t> </a:t>
            </a:r>
            <a:r>
              <a:rPr lang="en-US" dirty="0" err="1" smtClean="0"/>
              <a:t>didactică</a:t>
            </a:r>
            <a:r>
              <a:rPr lang="en-US" dirty="0" smtClean="0"/>
              <a:t>; </a:t>
            </a:r>
            <a:r>
              <a:rPr lang="en-US" dirty="0" err="1" smtClean="0"/>
              <a:t>secvențe</a:t>
            </a:r>
            <a:r>
              <a:rPr lang="en-US" dirty="0" smtClean="0"/>
              <a:t> de </a:t>
            </a:r>
            <a:r>
              <a:rPr lang="en-US" dirty="0" err="1" smtClean="0"/>
              <a:t>învățare</a:t>
            </a:r>
            <a:r>
              <a:rPr lang="en-US" dirty="0" smtClean="0"/>
              <a:t>; </a:t>
            </a:r>
            <a:r>
              <a:rPr lang="en-US" dirty="0" err="1" smtClean="0"/>
              <a:t>neuroștiințe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impact </a:t>
            </a:r>
            <a:r>
              <a:rPr lang="en-US" dirty="0" err="1" smtClean="0"/>
              <a:t>asupra</a:t>
            </a:r>
            <a:r>
              <a:rPr lang="en-US" dirty="0" smtClean="0"/>
              <a:t> </a:t>
            </a:r>
            <a:r>
              <a:rPr lang="en-US" dirty="0" err="1" smtClean="0"/>
              <a:t>predării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 err="1" smtClean="0"/>
              <a:t>Laborator</a:t>
            </a:r>
            <a:r>
              <a:rPr lang="en-US" dirty="0" smtClean="0"/>
              <a:t> de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demo-</a:t>
            </a:r>
            <a:r>
              <a:rPr lang="en-US" dirty="0" err="1" smtClean="0"/>
              <a:t>uri</a:t>
            </a:r>
            <a:r>
              <a:rPr lang="en-US" dirty="0" smtClean="0"/>
              <a:t>; </a:t>
            </a:r>
            <a:r>
              <a:rPr lang="en-US" dirty="0" err="1" smtClean="0"/>
              <a:t>evaluarea</a:t>
            </a:r>
            <a:r>
              <a:rPr lang="en-US" dirty="0" smtClean="0"/>
              <a:t> </a:t>
            </a:r>
            <a:r>
              <a:rPr lang="en-US" dirty="0" err="1" smtClean="0"/>
              <a:t>atitudinilor</a:t>
            </a:r>
            <a:r>
              <a:rPr lang="en-US" dirty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calitative</a:t>
            </a:r>
            <a:r>
              <a:rPr lang="en-US" dirty="0" smtClean="0"/>
              <a:t> de </a:t>
            </a:r>
            <a:r>
              <a:rPr lang="en-US" dirty="0" err="1" smtClean="0"/>
              <a:t>evaluare</a:t>
            </a:r>
            <a:r>
              <a:rPr lang="en-US" dirty="0" smtClean="0"/>
              <a:t> a </a:t>
            </a:r>
            <a:r>
              <a:rPr lang="en-US" dirty="0" err="1" smtClean="0"/>
              <a:t>rezultatelor</a:t>
            </a:r>
            <a:r>
              <a:rPr lang="en-US" dirty="0" smtClean="0"/>
              <a:t> </a:t>
            </a:r>
            <a:r>
              <a:rPr lang="en-US" dirty="0" err="1" smtClean="0"/>
              <a:t>învățării</a:t>
            </a:r>
            <a:r>
              <a:rPr lang="en-US" dirty="0" smtClean="0"/>
              <a:t>; </a:t>
            </a:r>
            <a:r>
              <a:rPr lang="en-US" dirty="0" err="1" smtClean="0"/>
              <a:t>evaluarea</a:t>
            </a:r>
            <a:r>
              <a:rPr lang="en-US" dirty="0" smtClean="0"/>
              <a:t> </a:t>
            </a:r>
            <a:r>
              <a:rPr lang="en-US" dirty="0" err="1" smtClean="0"/>
              <a:t>formativă</a:t>
            </a:r>
            <a:r>
              <a:rPr lang="en-US" dirty="0" smtClean="0"/>
              <a:t>/</a:t>
            </a:r>
            <a:r>
              <a:rPr lang="en-US" dirty="0" err="1" smtClean="0"/>
              <a:t>apreciativă</a:t>
            </a:r>
            <a:r>
              <a:rPr lang="en-US" dirty="0" smtClean="0"/>
              <a:t>/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învățare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err="1" smtClean="0"/>
              <a:t>Examinare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1382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Predarea</a:t>
            </a:r>
            <a:r>
              <a:rPr lang="en-US" dirty="0" smtClean="0"/>
              <a:t> </a:t>
            </a:r>
            <a:r>
              <a:rPr lang="en-US" dirty="0" err="1" smtClean="0"/>
              <a:t>disciplinelor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învățare</a:t>
            </a:r>
            <a:r>
              <a:rPr lang="en-US" dirty="0" smtClean="0"/>
              <a:t> </a:t>
            </a:r>
            <a:r>
              <a:rPr lang="en-US" dirty="0" err="1" smtClean="0"/>
              <a:t>activă</a:t>
            </a:r>
            <a:r>
              <a:rPr lang="en-US" dirty="0" smtClean="0"/>
              <a:t>, </a:t>
            </a:r>
            <a:r>
              <a:rPr lang="en-US" dirty="0" err="1" smtClean="0"/>
              <a:t>experiențială</a:t>
            </a:r>
            <a:r>
              <a:rPr lang="en-US" dirty="0" smtClean="0"/>
              <a:t>; </a:t>
            </a:r>
          </a:p>
          <a:p>
            <a:r>
              <a:rPr lang="en-US" dirty="0" smtClean="0"/>
              <a:t> </a:t>
            </a:r>
            <a:r>
              <a:rPr lang="en-US" dirty="0" err="1"/>
              <a:t>c</a:t>
            </a:r>
            <a:r>
              <a:rPr lang="en-US" dirty="0" err="1" smtClean="0"/>
              <a:t>adrul</a:t>
            </a:r>
            <a:r>
              <a:rPr lang="en-US" dirty="0" smtClean="0"/>
              <a:t> </a:t>
            </a:r>
            <a:r>
              <a:rPr lang="en-US" dirty="0" err="1" smtClean="0"/>
              <a:t>simbolic</a:t>
            </a:r>
            <a:r>
              <a:rPr lang="en-US" dirty="0" smtClean="0"/>
              <a:t>, </a:t>
            </a:r>
            <a:r>
              <a:rPr lang="en-US" dirty="0" err="1" smtClean="0"/>
              <a:t>personaje</a:t>
            </a:r>
            <a:r>
              <a:rPr lang="en-US" dirty="0" smtClean="0"/>
              <a:t>, </a:t>
            </a:r>
            <a:r>
              <a:rPr lang="en-US" dirty="0" err="1" smtClean="0"/>
              <a:t>poveste</a:t>
            </a:r>
            <a:r>
              <a:rPr lang="en-US" dirty="0" smtClean="0"/>
              <a:t>; </a:t>
            </a:r>
          </a:p>
          <a:p>
            <a:r>
              <a:rPr lang="en-US" dirty="0"/>
              <a:t> </a:t>
            </a:r>
            <a:r>
              <a:rPr lang="en-US" dirty="0" err="1" smtClean="0"/>
              <a:t>folosește</a:t>
            </a:r>
            <a:r>
              <a:rPr lang="en-US" dirty="0" smtClean="0"/>
              <a:t> </a:t>
            </a:r>
            <a:r>
              <a:rPr lang="en-US" dirty="0" err="1" smtClean="0"/>
              <a:t>cercul</a:t>
            </a:r>
            <a:r>
              <a:rPr lang="en-US" dirty="0" smtClean="0"/>
              <a:t> </a:t>
            </a:r>
            <a:r>
              <a:rPr lang="en-US" dirty="0" err="1" smtClean="0"/>
              <a:t>simbolic</a:t>
            </a:r>
            <a:r>
              <a:rPr lang="en-US" dirty="0" smtClean="0"/>
              <a:t> al </a:t>
            </a:r>
            <a:r>
              <a:rPr lang="en-US" dirty="0" err="1" smtClean="0"/>
              <a:t>mitului</a:t>
            </a:r>
            <a:r>
              <a:rPr lang="en-US" dirty="0" smtClean="0"/>
              <a:t> </a:t>
            </a:r>
            <a:r>
              <a:rPr lang="en-US" dirty="0" err="1" smtClean="0"/>
              <a:t>eroului</a:t>
            </a:r>
            <a:r>
              <a:rPr lang="en-US" dirty="0" smtClean="0"/>
              <a:t>: </a:t>
            </a:r>
            <a:r>
              <a:rPr lang="en-US" dirty="0" err="1" smtClean="0"/>
              <a:t>provocări</a:t>
            </a:r>
            <a:r>
              <a:rPr lang="en-US" dirty="0" smtClean="0"/>
              <a:t>, </a:t>
            </a:r>
            <a:r>
              <a:rPr lang="en-US" dirty="0" err="1" smtClean="0"/>
              <a:t>călătorie</a:t>
            </a:r>
            <a:r>
              <a:rPr lang="en-US" dirty="0" smtClean="0"/>
              <a:t>, </a:t>
            </a:r>
            <a:r>
              <a:rPr lang="en-US" dirty="0" err="1" smtClean="0"/>
              <a:t>căutare</a:t>
            </a:r>
            <a:r>
              <a:rPr lang="en-US" dirty="0" smtClean="0"/>
              <a:t>, </a:t>
            </a:r>
            <a:r>
              <a:rPr lang="en-US" dirty="0" err="1" smtClean="0"/>
              <a:t>încercări</a:t>
            </a:r>
            <a:r>
              <a:rPr lang="en-US" dirty="0" smtClean="0"/>
              <a:t>, </a:t>
            </a:r>
            <a:r>
              <a:rPr lang="en-US" dirty="0" err="1" smtClean="0"/>
              <a:t>rezistențe</a:t>
            </a:r>
            <a:r>
              <a:rPr lang="en-US" dirty="0" smtClean="0"/>
              <a:t>, </a:t>
            </a:r>
            <a:r>
              <a:rPr lang="en-US" dirty="0" err="1" smtClean="0"/>
              <a:t>reușite</a:t>
            </a:r>
            <a:r>
              <a:rPr lang="en-US" dirty="0" smtClean="0"/>
              <a:t>, </a:t>
            </a:r>
            <a:r>
              <a:rPr lang="en-US" dirty="0" err="1" smtClean="0"/>
              <a:t>creștere</a:t>
            </a:r>
            <a:r>
              <a:rPr lang="en-US" dirty="0" smtClean="0"/>
              <a:t>; </a:t>
            </a:r>
          </a:p>
          <a:p>
            <a:r>
              <a:rPr lang="en-US" dirty="0"/>
              <a:t> </a:t>
            </a:r>
            <a:r>
              <a:rPr lang="en-US" dirty="0" smtClean="0"/>
              <a:t>un model </a:t>
            </a:r>
            <a:r>
              <a:rPr lang="en-US" dirty="0" err="1" smtClean="0"/>
              <a:t>propriu</a:t>
            </a:r>
            <a:r>
              <a:rPr lang="en-US" dirty="0" smtClean="0"/>
              <a:t> de </a:t>
            </a:r>
            <a:r>
              <a:rPr lang="en-US" dirty="0" err="1" smtClean="0"/>
              <a:t>preare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err="1" smtClean="0"/>
              <a:t>resurse</a:t>
            </a:r>
            <a:r>
              <a:rPr lang="en-US" dirty="0" smtClean="0"/>
              <a:t> </a:t>
            </a:r>
            <a:r>
              <a:rPr lang="en-US" dirty="0" err="1" smtClean="0"/>
              <a:t>suport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profesori</a:t>
            </a:r>
            <a:r>
              <a:rPr lang="en-US" dirty="0" smtClean="0"/>
              <a:t>, </a:t>
            </a:r>
            <a:r>
              <a:rPr lang="en-US" dirty="0" err="1" smtClean="0"/>
              <a:t>elevi</a:t>
            </a:r>
            <a:r>
              <a:rPr lang="en-US" dirty="0" smtClean="0"/>
              <a:t>, </a:t>
            </a:r>
            <a:r>
              <a:rPr lang="en-US" dirty="0" err="1" smtClean="0"/>
              <a:t>părinți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9290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3" y="2119257"/>
            <a:ext cx="6965245" cy="36038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aceste</a:t>
            </a:r>
            <a:r>
              <a:rPr lang="en-US" dirty="0" smtClean="0"/>
              <a:t> </a:t>
            </a:r>
            <a:r>
              <a:rPr lang="en-US" dirty="0" err="1" smtClean="0"/>
              <a:t>programe</a:t>
            </a:r>
            <a:r>
              <a:rPr lang="en-US" dirty="0" smtClean="0"/>
              <a:t>, </a:t>
            </a:r>
            <a:r>
              <a:rPr lang="en-US" dirty="0" err="1" smtClean="0"/>
              <a:t>acolo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au </a:t>
            </a:r>
            <a:r>
              <a:rPr lang="en-US" dirty="0" err="1" smtClean="0"/>
              <a:t>fost</a:t>
            </a:r>
            <a:r>
              <a:rPr lang="en-US" dirty="0" smtClean="0"/>
              <a:t> </a:t>
            </a:r>
            <a:r>
              <a:rPr lang="en-US" dirty="0" err="1" smtClean="0"/>
              <a:t>susținute</a:t>
            </a:r>
            <a:r>
              <a:rPr lang="en-US" dirty="0" smtClean="0"/>
              <a:t>, au </a:t>
            </a:r>
            <a:r>
              <a:rPr lang="en-US" dirty="0" err="1" smtClean="0"/>
              <a:t>crescut</a:t>
            </a:r>
            <a:r>
              <a:rPr lang="en-US" dirty="0" smtClean="0"/>
              <a:t> </a:t>
            </a:r>
            <a:r>
              <a:rPr lang="en-US" dirty="0" err="1" smtClean="0"/>
              <a:t>disponibilitatea</a:t>
            </a:r>
            <a:r>
              <a:rPr lang="en-US" dirty="0" smtClean="0"/>
              <a:t> </a:t>
            </a:r>
            <a:r>
              <a:rPr lang="en-US" dirty="0" err="1" smtClean="0"/>
              <a:t>elevilor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comportamente</a:t>
            </a:r>
            <a:r>
              <a:rPr lang="en-US" dirty="0" smtClean="0"/>
              <a:t> </a:t>
            </a:r>
            <a:r>
              <a:rPr lang="en-US" dirty="0" err="1" smtClean="0"/>
              <a:t>pozitive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err="1" smtClean="0"/>
              <a:t>Posibilitatea</a:t>
            </a:r>
            <a:r>
              <a:rPr lang="en-US" dirty="0" smtClean="0"/>
              <a:t> </a:t>
            </a:r>
            <a:r>
              <a:rPr lang="en-US" dirty="0" err="1" smtClean="0"/>
              <a:t>întăririi</a:t>
            </a:r>
            <a:r>
              <a:rPr lang="en-US" dirty="0" smtClean="0"/>
              <a:t> </a:t>
            </a:r>
            <a:r>
              <a:rPr lang="en-US" dirty="0" err="1" smtClean="0"/>
              <a:t>relației</a:t>
            </a:r>
            <a:r>
              <a:rPr lang="en-US" dirty="0" smtClean="0"/>
              <a:t> </a:t>
            </a:r>
            <a:r>
              <a:rPr lang="en-US" dirty="0" err="1" smtClean="0"/>
              <a:t>elev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părinți</a:t>
            </a:r>
            <a:r>
              <a:rPr lang="en-US" dirty="0" smtClean="0"/>
              <a:t>, </a:t>
            </a:r>
            <a:r>
              <a:rPr lang="en-US" dirty="0" err="1" smtClean="0"/>
              <a:t>școală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familie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 err="1" smtClean="0"/>
              <a:t>scade</a:t>
            </a:r>
            <a:r>
              <a:rPr lang="en-US" dirty="0" smtClean="0"/>
              <a:t> </a:t>
            </a:r>
            <a:r>
              <a:rPr lang="en-US" dirty="0" err="1" smtClean="0"/>
              <a:t>agresivitatea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atmosfera</a:t>
            </a:r>
            <a:r>
              <a:rPr lang="en-US" dirty="0" smtClean="0"/>
              <a:t> </a:t>
            </a:r>
            <a:r>
              <a:rPr lang="en-US" dirty="0" err="1" smtClean="0"/>
              <a:t>negativă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clase</a:t>
            </a:r>
            <a:r>
              <a:rPr lang="en-US" dirty="0" smtClean="0"/>
              <a:t>,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holuri</a:t>
            </a:r>
            <a:r>
              <a:rPr lang="en-US" dirty="0" smtClean="0"/>
              <a:t>,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pauze</a:t>
            </a:r>
            <a:r>
              <a:rPr lang="en-US" dirty="0" smtClean="0"/>
              <a:t>,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școală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comunitate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54322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597228" cy="3603812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adreseză</a:t>
            </a:r>
            <a:r>
              <a:rPr lang="en-US" dirty="0" smtClean="0"/>
              <a:t> direct </a:t>
            </a:r>
            <a:r>
              <a:rPr lang="en-US" dirty="0" err="1" smtClean="0"/>
              <a:t>formarea</a:t>
            </a:r>
            <a:r>
              <a:rPr lang="en-US" dirty="0" smtClean="0"/>
              <a:t> </a:t>
            </a:r>
            <a:r>
              <a:rPr lang="en-US" dirty="0" err="1" smtClean="0"/>
              <a:t>caracterului</a:t>
            </a:r>
            <a:r>
              <a:rPr lang="en-US" dirty="0" smtClean="0"/>
              <a:t>; </a:t>
            </a:r>
            <a:r>
              <a:rPr lang="en-US" dirty="0" err="1" smtClean="0"/>
              <a:t>puternic</a:t>
            </a:r>
            <a:r>
              <a:rPr lang="en-US" dirty="0" smtClean="0"/>
              <a:t> </a:t>
            </a:r>
            <a:r>
              <a:rPr lang="en-US" dirty="0" err="1" smtClean="0"/>
              <a:t>încărcate</a:t>
            </a:r>
            <a:r>
              <a:rPr lang="en-US" dirty="0" smtClean="0"/>
              <a:t> </a:t>
            </a:r>
            <a:r>
              <a:rPr lang="en-US" dirty="0" err="1" smtClean="0"/>
              <a:t>valoric</a:t>
            </a:r>
            <a:r>
              <a:rPr lang="en-US" dirty="0" smtClean="0"/>
              <a:t>: </a:t>
            </a:r>
            <a:r>
              <a:rPr lang="en-US" dirty="0" err="1" smtClean="0"/>
              <a:t>binele</a:t>
            </a:r>
            <a:r>
              <a:rPr lang="en-US" dirty="0" smtClean="0"/>
              <a:t>, </a:t>
            </a:r>
            <a:r>
              <a:rPr lang="en-US" dirty="0" err="1" smtClean="0"/>
              <a:t>prietenia</a:t>
            </a:r>
            <a:r>
              <a:rPr lang="en-US" dirty="0" smtClean="0"/>
              <a:t>, </a:t>
            </a:r>
            <a:r>
              <a:rPr lang="en-US" dirty="0" err="1" smtClean="0"/>
              <a:t>perseverența</a:t>
            </a:r>
            <a:r>
              <a:rPr lang="en-US" dirty="0" smtClean="0"/>
              <a:t>, </a:t>
            </a:r>
            <a:r>
              <a:rPr lang="en-US" dirty="0" err="1" smtClean="0"/>
              <a:t>demnitatea</a:t>
            </a:r>
            <a:r>
              <a:rPr lang="en-US" dirty="0" smtClean="0"/>
              <a:t>, </a:t>
            </a:r>
            <a:r>
              <a:rPr lang="en-US" dirty="0" err="1" smtClean="0"/>
              <a:t>auteniticitate</a:t>
            </a:r>
            <a:r>
              <a:rPr lang="en-US" dirty="0" smtClean="0"/>
              <a:t>, </a:t>
            </a:r>
            <a:r>
              <a:rPr lang="en-US" dirty="0" err="1" smtClean="0"/>
              <a:t>iubire</a:t>
            </a:r>
            <a:r>
              <a:rPr lang="en-US" dirty="0" smtClean="0"/>
              <a:t>, </a:t>
            </a:r>
            <a:r>
              <a:rPr lang="en-US" dirty="0" err="1" smtClean="0"/>
              <a:t>sprijin</a:t>
            </a:r>
            <a:r>
              <a:rPr lang="en-US" dirty="0" smtClean="0"/>
              <a:t> </a:t>
            </a:r>
            <a:r>
              <a:rPr lang="en-US" dirty="0" err="1" smtClean="0"/>
              <a:t>ș.a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x-none" dirty="0" smtClean="0"/>
              <a:t> răspunde nevoilor elevilor - să fie </a:t>
            </a:r>
          </a:p>
          <a:p>
            <a:pPr lvl="2"/>
            <a:r>
              <a:rPr lang="x-none" dirty="0" smtClean="0"/>
              <a:t>despre ei (cunoaștere de sine); </a:t>
            </a:r>
          </a:p>
          <a:p>
            <a:pPr lvl="2"/>
            <a:r>
              <a:rPr lang="x-none" dirty="0"/>
              <a:t> </a:t>
            </a:r>
            <a:r>
              <a:rPr lang="x-none" dirty="0" smtClean="0"/>
              <a:t>despre problemele lor (relațiile cu ceilalți); </a:t>
            </a:r>
          </a:p>
          <a:p>
            <a:pPr lvl="2"/>
            <a:r>
              <a:rPr lang="x-none" dirty="0"/>
              <a:t> </a:t>
            </a:r>
            <a:r>
              <a:rPr lang="x-none" dirty="0" smtClean="0"/>
              <a:t>despre locul lor în viața lor, comunitate și societate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90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oferă</a:t>
            </a:r>
            <a:r>
              <a:rPr lang="en-US" dirty="0" smtClean="0"/>
              <a:t> </a:t>
            </a:r>
            <a:r>
              <a:rPr lang="en-US" dirty="0" err="1" smtClean="0"/>
              <a:t>posibilitatea</a:t>
            </a:r>
            <a:r>
              <a:rPr lang="en-US" dirty="0" smtClean="0"/>
              <a:t> </a:t>
            </a:r>
            <a:r>
              <a:rPr lang="en-US" dirty="0" err="1" smtClean="0"/>
              <a:t>completării</a:t>
            </a:r>
            <a:r>
              <a:rPr lang="en-US" dirty="0" smtClean="0"/>
              <a:t> </a:t>
            </a:r>
            <a:r>
              <a:rPr lang="en-US" dirty="0" err="1" smtClean="0"/>
              <a:t>normelor</a:t>
            </a:r>
            <a:r>
              <a:rPr lang="en-US" dirty="0" smtClean="0"/>
              <a:t> </a:t>
            </a:r>
            <a:r>
              <a:rPr lang="en-US" dirty="0" err="1" smtClean="0"/>
              <a:t>profesorilor</a:t>
            </a:r>
            <a:r>
              <a:rPr lang="en-US" dirty="0" smtClean="0"/>
              <a:t> care </a:t>
            </a:r>
            <a:r>
              <a:rPr lang="en-US" dirty="0" err="1" smtClean="0"/>
              <a:t>predau</a:t>
            </a:r>
            <a:r>
              <a:rPr lang="en-US" dirty="0" smtClean="0"/>
              <a:t> discipline cu ore </a:t>
            </a:r>
            <a:r>
              <a:rPr lang="en-US" dirty="0" err="1" smtClean="0"/>
              <a:t>puține</a:t>
            </a:r>
            <a:r>
              <a:rPr lang="en-US" dirty="0" smtClean="0"/>
              <a:t>/</a:t>
            </a:r>
            <a:r>
              <a:rPr lang="en-US" dirty="0" err="1" smtClean="0"/>
              <a:t>clase</a:t>
            </a:r>
            <a:r>
              <a:rPr lang="en-US" dirty="0" smtClean="0"/>
              <a:t> </a:t>
            </a:r>
            <a:r>
              <a:rPr lang="en-US" dirty="0" err="1" smtClean="0"/>
              <a:t>puține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 smtClean="0"/>
              <a:t>implică</a:t>
            </a:r>
            <a:r>
              <a:rPr lang="en-US" dirty="0" smtClean="0"/>
              <a:t> </a:t>
            </a:r>
            <a:r>
              <a:rPr lang="en-US" dirty="0" err="1" smtClean="0"/>
              <a:t>profesorii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schimbarea</a:t>
            </a:r>
            <a:r>
              <a:rPr lang="en-US" dirty="0" smtClean="0"/>
              <a:t> </a:t>
            </a:r>
            <a:r>
              <a:rPr lang="en-US" dirty="0" err="1" smtClean="0"/>
              <a:t>modului</a:t>
            </a:r>
            <a:r>
              <a:rPr lang="en-US" dirty="0" smtClean="0"/>
              <a:t> de </a:t>
            </a:r>
            <a:r>
              <a:rPr lang="en-US" dirty="0" err="1" smtClean="0"/>
              <a:t>predare</a:t>
            </a:r>
            <a:r>
              <a:rPr lang="en-US" dirty="0" smtClean="0"/>
              <a:t>, </a:t>
            </a:r>
            <a:r>
              <a:rPr lang="en-US" dirty="0" err="1" smtClean="0"/>
              <a:t>transferând</a:t>
            </a:r>
            <a:r>
              <a:rPr lang="en-US" dirty="0" smtClean="0"/>
              <a:t> </a:t>
            </a:r>
            <a:r>
              <a:rPr lang="en-US" dirty="0" err="1" smtClean="0"/>
              <a:t>modalitățile</a:t>
            </a:r>
            <a:r>
              <a:rPr lang="en-US" dirty="0" smtClean="0"/>
              <a:t> de </a:t>
            </a:r>
            <a:r>
              <a:rPr lang="en-US" dirty="0" err="1" smtClean="0"/>
              <a:t>învățare</a:t>
            </a:r>
            <a:r>
              <a:rPr lang="en-US" dirty="0" smtClean="0"/>
              <a:t> de la </a:t>
            </a:r>
            <a:r>
              <a:rPr lang="en-US" dirty="0" err="1" smtClean="0"/>
              <a:t>aceste</a:t>
            </a:r>
            <a:r>
              <a:rPr lang="en-US" dirty="0" smtClean="0"/>
              <a:t> discipline la </a:t>
            </a:r>
            <a:r>
              <a:rPr lang="en-US" dirty="0" err="1" smtClean="0"/>
              <a:t>alte</a:t>
            </a:r>
            <a:r>
              <a:rPr lang="en-US" dirty="0" smtClean="0"/>
              <a:t> discipline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90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competențe</a:t>
            </a:r>
            <a:r>
              <a:rPr lang="en-US" dirty="0" smtClean="0"/>
              <a:t> le </a:t>
            </a:r>
            <a:r>
              <a:rPr lang="en-US" dirty="0" err="1" smtClean="0"/>
              <a:t>sunt</a:t>
            </a:r>
            <a:r>
              <a:rPr lang="en-US" dirty="0" smtClean="0"/>
              <a:t> utile </a:t>
            </a:r>
            <a:r>
              <a:rPr lang="en-US" dirty="0" err="1" smtClean="0"/>
              <a:t>elevilor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4" name="Content Placeholder 3" descr="21century skill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855" b="11855"/>
          <a:stretch>
            <a:fillRect/>
          </a:stretch>
        </p:blipFill>
        <p:spPr>
          <a:xfrm>
            <a:off x="969963" y="2119313"/>
            <a:ext cx="7313612" cy="4252912"/>
          </a:xfrm>
        </p:spPr>
      </p:pic>
      <p:sp>
        <p:nvSpPr>
          <p:cNvPr id="5" name="TextBox 4"/>
          <p:cNvSpPr txBox="1"/>
          <p:nvPr/>
        </p:nvSpPr>
        <p:spPr>
          <a:xfrm>
            <a:off x="1887452" y="3078948"/>
            <a:ext cx="165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</a:rPr>
              <a:t>Alfabetizare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7988" y="3046682"/>
            <a:ext cx="139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Competențe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97760" y="3014416"/>
            <a:ext cx="2275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Caracter</a:t>
            </a:r>
            <a:r>
              <a:rPr lang="en-US" b="1" dirty="0" smtClean="0"/>
              <a:t>/</a:t>
            </a:r>
            <a:r>
              <a:rPr lang="en-US" b="1" dirty="0" err="1" smtClean="0"/>
              <a:t>Atitudini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5586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Fii</a:t>
            </a:r>
            <a:r>
              <a:rPr lang="en-US" dirty="0" smtClean="0"/>
              <a:t> </a:t>
            </a:r>
            <a:r>
              <a:rPr lang="en-US" dirty="0" err="1" smtClean="0"/>
              <a:t>schimbarea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care o </a:t>
            </a:r>
            <a:r>
              <a:rPr lang="en-US" dirty="0" err="1" smtClean="0"/>
              <a:t>vrei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lume</a:t>
            </a:r>
            <a:r>
              <a:rPr lang="en-US" dirty="0" smtClean="0"/>
              <a:t>! </a:t>
            </a:r>
            <a:endParaRPr lang="en-US" dirty="0"/>
          </a:p>
        </p:txBody>
      </p:sp>
      <p:pic>
        <p:nvPicPr>
          <p:cNvPr id="5" name="Picture 4" descr="fa rai din ce a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22" y="2302325"/>
            <a:ext cx="8467260" cy="38102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63149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Caracterul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tot </a:t>
            </a:r>
            <a:r>
              <a:rPr lang="en-US" dirty="0" err="1" smtClean="0"/>
              <a:t>mai</a:t>
            </a:r>
            <a:r>
              <a:rPr lang="en-US" dirty="0" smtClean="0"/>
              <a:t>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597228" cy="382581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Criza</a:t>
            </a:r>
            <a:r>
              <a:rPr lang="en-US" dirty="0" smtClean="0"/>
              <a:t> de </a:t>
            </a:r>
            <a:r>
              <a:rPr lang="en-US" dirty="0" err="1" smtClean="0"/>
              <a:t>valori</a:t>
            </a:r>
            <a:r>
              <a:rPr lang="en-US" dirty="0" smtClean="0"/>
              <a:t> din </a:t>
            </a:r>
            <a:r>
              <a:rPr lang="en-US" dirty="0" err="1" smtClean="0"/>
              <a:t>societate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 err="1" smtClean="0"/>
              <a:t>Lipsa</a:t>
            </a:r>
            <a:r>
              <a:rPr lang="en-US" dirty="0" smtClean="0"/>
              <a:t> </a:t>
            </a:r>
            <a:r>
              <a:rPr lang="en-US" dirty="0" err="1" smtClean="0"/>
              <a:t>modelelor</a:t>
            </a:r>
            <a:r>
              <a:rPr lang="en-US" dirty="0" smtClean="0"/>
              <a:t> </a:t>
            </a:r>
            <a:r>
              <a:rPr lang="en-US" dirty="0" err="1" smtClean="0"/>
              <a:t>profesionale</a:t>
            </a:r>
            <a:r>
              <a:rPr lang="en-US" dirty="0" smtClean="0"/>
              <a:t>, </a:t>
            </a:r>
            <a:r>
              <a:rPr lang="en-US" dirty="0" err="1" smtClean="0"/>
              <a:t>valorice</a:t>
            </a:r>
            <a:r>
              <a:rPr lang="en-US" dirty="0" smtClean="0"/>
              <a:t>, cu </a:t>
            </a:r>
            <a:r>
              <a:rPr lang="en-US" dirty="0" err="1" smtClean="0"/>
              <a:t>rădăcini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educație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formare</a:t>
            </a:r>
            <a:r>
              <a:rPr lang="en-US" dirty="0" smtClean="0"/>
              <a:t> de </a:t>
            </a:r>
            <a:r>
              <a:rPr lang="en-US" dirty="0" err="1" smtClean="0"/>
              <a:t>calitate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 Un </a:t>
            </a:r>
            <a:r>
              <a:rPr lang="en-US" dirty="0" err="1" smtClean="0"/>
              <a:t>discurs</a:t>
            </a:r>
            <a:r>
              <a:rPr lang="en-US" dirty="0" smtClean="0"/>
              <a:t> care </a:t>
            </a:r>
            <a:r>
              <a:rPr lang="en-US" dirty="0" err="1" smtClean="0"/>
              <a:t>neglijează</a:t>
            </a:r>
            <a:r>
              <a:rPr lang="en-US" dirty="0" smtClean="0"/>
              <a:t> </a:t>
            </a:r>
            <a:r>
              <a:rPr lang="en-US" dirty="0" err="1" smtClean="0"/>
              <a:t>modelele</a:t>
            </a:r>
            <a:r>
              <a:rPr lang="en-US" dirty="0" smtClean="0"/>
              <a:t> </a:t>
            </a:r>
            <a:r>
              <a:rPr lang="en-US" dirty="0" err="1" smtClean="0"/>
              <a:t>autentice</a:t>
            </a:r>
            <a:r>
              <a:rPr lang="en-US" dirty="0" smtClean="0"/>
              <a:t>, cu </a:t>
            </a:r>
            <a:r>
              <a:rPr lang="en-US" dirty="0" err="1" smtClean="0"/>
              <a:t>baza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educație</a:t>
            </a:r>
            <a:r>
              <a:rPr lang="en-US" dirty="0" smtClean="0"/>
              <a:t>, </a:t>
            </a:r>
            <a:r>
              <a:rPr lang="en-US" dirty="0" err="1" smtClean="0"/>
              <a:t>efort</a:t>
            </a:r>
            <a:r>
              <a:rPr lang="en-US" dirty="0" smtClean="0"/>
              <a:t>, </a:t>
            </a:r>
            <a:r>
              <a:rPr lang="en-US" dirty="0" err="1" smtClean="0"/>
              <a:t>persevență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 err="1" smtClean="0"/>
              <a:t>Centrarea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capitalul</a:t>
            </a:r>
            <a:r>
              <a:rPr lang="en-US" dirty="0" smtClean="0"/>
              <a:t> material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puțin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capitalul</a:t>
            </a:r>
            <a:r>
              <a:rPr lang="en-US" dirty="0" smtClean="0"/>
              <a:t> cultural (</a:t>
            </a:r>
            <a:r>
              <a:rPr lang="en-US" dirty="0" err="1" smtClean="0"/>
              <a:t>educație</a:t>
            </a:r>
            <a:r>
              <a:rPr lang="en-US" dirty="0" smtClean="0"/>
              <a:t>, </a:t>
            </a:r>
            <a:r>
              <a:rPr lang="en-US" dirty="0" err="1" smtClean="0"/>
              <a:t>valori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/>
              <a:t>C</a:t>
            </a:r>
            <a:r>
              <a:rPr lang="en-US" dirty="0" err="1" smtClean="0"/>
              <a:t>oncurența</a:t>
            </a:r>
            <a:r>
              <a:rPr lang="en-US" dirty="0" smtClean="0"/>
              <a:t> </a:t>
            </a:r>
            <a:r>
              <a:rPr lang="en-US" dirty="0" err="1" smtClean="0"/>
              <a:t>valori</a:t>
            </a:r>
            <a:r>
              <a:rPr lang="en-US" dirty="0" smtClean="0"/>
              <a:t> ”</a:t>
            </a:r>
            <a:r>
              <a:rPr lang="en-US" dirty="0" err="1" smtClean="0"/>
              <a:t>tradiționale</a:t>
            </a:r>
            <a:r>
              <a:rPr lang="en-US" dirty="0" smtClean="0"/>
              <a:t>” vs. </a:t>
            </a:r>
            <a:r>
              <a:rPr lang="en-US" dirty="0" err="1" smtClean="0"/>
              <a:t>valori</a:t>
            </a:r>
            <a:r>
              <a:rPr lang="en-US" dirty="0" smtClean="0"/>
              <a:t> ”</a:t>
            </a:r>
            <a:r>
              <a:rPr lang="en-US" dirty="0" err="1" smtClean="0"/>
              <a:t>moderne</a:t>
            </a:r>
            <a:r>
              <a:rPr lang="en-US" dirty="0" smtClean="0"/>
              <a:t>” </a:t>
            </a:r>
            <a:r>
              <a:rPr lang="en-US" dirty="0" err="1" smtClean="0"/>
              <a:t>fără</a:t>
            </a:r>
            <a:r>
              <a:rPr lang="en-US" dirty="0" smtClean="0"/>
              <a:t> </a:t>
            </a:r>
            <a:r>
              <a:rPr lang="en-US" dirty="0" err="1" smtClean="0"/>
              <a:t>clarificări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55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err="1" smtClean="0"/>
              <a:t>Competența</a:t>
            </a:r>
            <a:r>
              <a:rPr lang="en-US" sz="3200" dirty="0" smtClean="0"/>
              <a:t> </a:t>
            </a:r>
            <a:r>
              <a:rPr lang="mr-IN" sz="3200" dirty="0" smtClean="0"/>
              <a:t>–</a:t>
            </a:r>
            <a:r>
              <a:rPr lang="en-US" sz="3200" dirty="0" smtClean="0"/>
              <a:t> </a:t>
            </a:r>
            <a:r>
              <a:rPr lang="en-US" sz="3200" dirty="0" err="1" smtClean="0"/>
              <a:t>Caracter</a:t>
            </a:r>
            <a:r>
              <a:rPr lang="en-US" sz="3200" dirty="0" smtClean="0"/>
              <a:t>/</a:t>
            </a:r>
            <a:r>
              <a:rPr lang="en-US" sz="3200" dirty="0" err="1" smtClean="0"/>
              <a:t>atitudini</a:t>
            </a:r>
            <a:r>
              <a:rPr lang="en-US" sz="3200" dirty="0" smtClean="0"/>
              <a:t>, </a:t>
            </a:r>
            <a:r>
              <a:rPr lang="en-US" sz="3200" dirty="0" err="1" smtClean="0"/>
              <a:t>abilități</a:t>
            </a:r>
            <a:r>
              <a:rPr lang="en-US" sz="3200" dirty="0" smtClean="0"/>
              <a:t>, </a:t>
            </a:r>
            <a:r>
              <a:rPr lang="en-US" sz="3200" dirty="0" err="1" smtClean="0"/>
              <a:t>cunoștințe</a:t>
            </a:r>
            <a:r>
              <a:rPr lang="en-US" sz="3200" dirty="0" smtClean="0"/>
              <a:t>. </a:t>
            </a:r>
            <a:r>
              <a:rPr lang="en-US" sz="3200" dirty="0" err="1" smtClean="0"/>
              <a:t>Și</a:t>
            </a:r>
            <a:r>
              <a:rPr lang="en-US" sz="3200" dirty="0" smtClean="0"/>
              <a:t> a </a:t>
            </a:r>
            <a:r>
              <a:rPr lang="en-US" sz="3200" dirty="0" err="1" smtClean="0"/>
              <a:t>învăța</a:t>
            </a:r>
            <a:r>
              <a:rPr lang="en-US" sz="3200" dirty="0" smtClean="0"/>
              <a:t> </a:t>
            </a:r>
            <a:r>
              <a:rPr lang="en-US" sz="3200" dirty="0" err="1" smtClean="0"/>
              <a:t>să</a:t>
            </a:r>
            <a:r>
              <a:rPr lang="en-US" sz="3200" dirty="0" smtClean="0"/>
              <a:t> </a:t>
            </a:r>
            <a:r>
              <a:rPr lang="en-US" sz="3200" dirty="0" err="1" smtClean="0"/>
              <a:t>înveți</a:t>
            </a:r>
            <a:endParaRPr lang="en-US" sz="3200" dirty="0"/>
          </a:p>
        </p:txBody>
      </p:sp>
      <p:pic>
        <p:nvPicPr>
          <p:cNvPr id="4" name="Content Placeholder 3" descr="skills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9190" r="-39190"/>
          <a:stretch>
            <a:fillRect/>
          </a:stretch>
        </p:blipFill>
        <p:spPr>
          <a:xfrm>
            <a:off x="1285035" y="2119256"/>
            <a:ext cx="6775233" cy="3940457"/>
          </a:xfrm>
        </p:spPr>
      </p:pic>
    </p:spTree>
    <p:extLst>
      <p:ext uri="{BB962C8B-B14F-4D97-AF65-F5344CB8AC3E}">
        <p14:creationId xmlns="" xmlns:p14="http://schemas.microsoft.com/office/powerpoint/2010/main" val="335701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caracterul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Ceea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faci</a:t>
            </a:r>
            <a:r>
              <a:rPr lang="en-US" dirty="0" smtClean="0"/>
              <a:t> </a:t>
            </a:r>
            <a:r>
              <a:rPr lang="en-US" dirty="0" err="1" smtClean="0"/>
              <a:t>când</a:t>
            </a:r>
            <a:r>
              <a:rPr lang="en-US" dirty="0" smtClean="0"/>
              <a:t> nu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vede</a:t>
            </a:r>
            <a:r>
              <a:rPr lang="en-US" dirty="0" smtClean="0"/>
              <a:t> </a:t>
            </a:r>
            <a:r>
              <a:rPr lang="en-US" dirty="0" err="1" smtClean="0"/>
              <a:t>nimeni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 err="1" smtClean="0"/>
              <a:t>Ceea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ești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faci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mod </a:t>
            </a:r>
            <a:r>
              <a:rPr lang="en-US" dirty="0" err="1" smtClean="0"/>
              <a:t>consecvent</a:t>
            </a:r>
            <a:r>
              <a:rPr lang="en-US" dirty="0" smtClean="0"/>
              <a:t>,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ciuda</a:t>
            </a:r>
            <a:r>
              <a:rPr lang="en-US" dirty="0" smtClean="0"/>
              <a:t> </a:t>
            </a:r>
            <a:r>
              <a:rPr lang="en-US" dirty="0" err="1" smtClean="0"/>
              <a:t>unui</a:t>
            </a:r>
            <a:r>
              <a:rPr lang="en-US" dirty="0" smtClean="0"/>
              <a:t> </a:t>
            </a:r>
            <a:r>
              <a:rPr lang="en-US" dirty="0" err="1" smtClean="0"/>
              <a:t>mediu</a:t>
            </a:r>
            <a:r>
              <a:rPr lang="en-US" dirty="0" smtClean="0"/>
              <a:t> </a:t>
            </a:r>
            <a:r>
              <a:rPr lang="en-US" dirty="0" err="1" smtClean="0"/>
              <a:t>ostil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2" descr="http://tse1.mm.bing.net/th?&amp;id=OIP.M294a62d498bf55e7c1d1e86da1312a68o0&amp;w=300&amp;h=150&amp;c=0&amp;pid=1.9&amp;rs=0&amp;p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537" y="4155214"/>
            <a:ext cx="4192249" cy="2096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9267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 </a:t>
            </a:r>
            <a:r>
              <a:rPr lang="en-US" dirty="0" err="1" smtClean="0"/>
              <a:t>formăm</a:t>
            </a:r>
            <a:r>
              <a:rPr lang="en-US" dirty="0" smtClean="0"/>
              <a:t> </a:t>
            </a:r>
            <a:r>
              <a:rPr lang="en-US" dirty="0" err="1" smtClean="0"/>
              <a:t>caracterul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Toate</a:t>
            </a:r>
            <a:r>
              <a:rPr lang="en-US" dirty="0" smtClean="0"/>
              <a:t> </a:t>
            </a:r>
            <a:r>
              <a:rPr lang="en-US" dirty="0" err="1" smtClean="0"/>
              <a:t>disciplinele</a:t>
            </a:r>
            <a:r>
              <a:rPr lang="en-US" dirty="0" smtClean="0"/>
              <a:t> au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programele</a:t>
            </a:r>
            <a:r>
              <a:rPr lang="en-US" dirty="0" smtClean="0"/>
              <a:t> </a:t>
            </a:r>
            <a:r>
              <a:rPr lang="en-US" dirty="0" err="1" smtClean="0"/>
              <a:t>lor</a:t>
            </a:r>
            <a:r>
              <a:rPr lang="en-US" dirty="0" smtClean="0"/>
              <a:t> un set de </a:t>
            </a:r>
            <a:r>
              <a:rPr lang="en-US" i="1" dirty="0" err="1" smtClean="0"/>
              <a:t>valori</a:t>
            </a:r>
            <a:r>
              <a:rPr lang="en-US" i="1" dirty="0" smtClean="0"/>
              <a:t> </a:t>
            </a:r>
            <a:r>
              <a:rPr lang="en-US" i="1" dirty="0" err="1" smtClean="0"/>
              <a:t>și</a:t>
            </a:r>
            <a:r>
              <a:rPr lang="en-US" i="1" dirty="0" smtClean="0"/>
              <a:t> </a:t>
            </a:r>
            <a:r>
              <a:rPr lang="en-US" i="1" dirty="0" err="1" smtClean="0"/>
              <a:t>atitudini</a:t>
            </a:r>
            <a:r>
              <a:rPr lang="en-US" i="1" dirty="0" smtClean="0"/>
              <a:t> </a:t>
            </a:r>
          </a:p>
          <a:p>
            <a:endParaRPr lang="en-US" i="1" dirty="0"/>
          </a:p>
          <a:p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noile</a:t>
            </a:r>
            <a:r>
              <a:rPr lang="en-US" dirty="0" smtClean="0"/>
              <a:t> </a:t>
            </a:r>
            <a:r>
              <a:rPr lang="en-US" dirty="0" err="1" smtClean="0"/>
              <a:t>programe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primar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gimnaziu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acestea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încorporate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formularea</a:t>
            </a:r>
            <a:r>
              <a:rPr lang="en-US" dirty="0" smtClean="0"/>
              <a:t> </a:t>
            </a:r>
            <a:r>
              <a:rPr lang="en-US" dirty="0" err="1" smtClean="0"/>
              <a:t>competențelor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8588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 </a:t>
            </a:r>
            <a:r>
              <a:rPr lang="en-US" dirty="0" err="1" smtClean="0"/>
              <a:t>formăm</a:t>
            </a:r>
            <a:r>
              <a:rPr lang="en-US" dirty="0" smtClean="0"/>
              <a:t> </a:t>
            </a:r>
            <a:r>
              <a:rPr lang="en-US" dirty="0" err="1" smtClean="0"/>
              <a:t>caracterul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791960" cy="3603812"/>
          </a:xfrm>
        </p:spPr>
        <p:txBody>
          <a:bodyPr>
            <a:normAutofit/>
          </a:bodyPr>
          <a:lstStyle/>
          <a:p>
            <a:r>
              <a:rPr lang="en-US" dirty="0" smtClean="0"/>
              <a:t> Dar </a:t>
            </a:r>
            <a:r>
              <a:rPr lang="en-US" dirty="0" err="1" smtClean="0"/>
              <a:t>majoritatea</a:t>
            </a:r>
            <a:r>
              <a:rPr lang="en-US" dirty="0" smtClean="0"/>
              <a:t> se </a:t>
            </a:r>
            <a:r>
              <a:rPr lang="en-US" dirty="0" err="1" smtClean="0"/>
              <a:t>referă</a:t>
            </a:r>
            <a:r>
              <a:rPr lang="en-US" dirty="0" smtClean="0"/>
              <a:t> la </a:t>
            </a:r>
            <a:r>
              <a:rPr lang="en-US" dirty="0" err="1" smtClean="0"/>
              <a:t>atitudini</a:t>
            </a:r>
            <a:r>
              <a:rPr lang="en-US" dirty="0" smtClean="0"/>
              <a:t> </a:t>
            </a:r>
            <a:r>
              <a:rPr lang="en-US" dirty="0" err="1" smtClean="0"/>
              <a:t>raportate</a:t>
            </a:r>
            <a:r>
              <a:rPr lang="en-US" dirty="0" smtClean="0"/>
              <a:t> la </a:t>
            </a:r>
            <a:r>
              <a:rPr lang="en-US" dirty="0" err="1" smtClean="0"/>
              <a:t>disciplină</a:t>
            </a:r>
            <a:r>
              <a:rPr lang="en-US" dirty="0" smtClean="0"/>
              <a:t>: de ex., </a:t>
            </a:r>
            <a:r>
              <a:rPr lang="en-US" i="1" dirty="0" err="1" smtClean="0"/>
              <a:t>interes</a:t>
            </a:r>
            <a:r>
              <a:rPr lang="en-US" i="1" dirty="0" smtClean="0"/>
              <a:t> </a:t>
            </a:r>
            <a:r>
              <a:rPr lang="en-US" i="1" dirty="0" err="1" smtClean="0"/>
              <a:t>pentru</a:t>
            </a:r>
            <a:r>
              <a:rPr lang="en-US" i="1" dirty="0" smtClean="0"/>
              <a:t> </a:t>
            </a:r>
            <a:r>
              <a:rPr lang="en-US" i="1" dirty="0" err="1" smtClean="0"/>
              <a:t>matematică</a:t>
            </a:r>
            <a:r>
              <a:rPr lang="en-US" i="1" dirty="0" smtClean="0"/>
              <a:t>;</a:t>
            </a:r>
          </a:p>
          <a:p>
            <a:endParaRPr lang="en-US" i="1" dirty="0"/>
          </a:p>
          <a:p>
            <a:r>
              <a:rPr lang="en-US" i="1" dirty="0" err="1" smtClean="0"/>
              <a:t>Exemplu</a:t>
            </a:r>
            <a:r>
              <a:rPr lang="en-US" i="1" dirty="0" smtClean="0"/>
              <a:t>: </a:t>
            </a:r>
            <a:r>
              <a:rPr lang="en-US" i="1" dirty="0" err="1" smtClean="0"/>
              <a:t>Biologie</a:t>
            </a:r>
            <a:r>
              <a:rPr lang="en-US" i="1" dirty="0" smtClean="0"/>
              <a:t>, </a:t>
            </a:r>
            <a:r>
              <a:rPr lang="en-US" i="1" dirty="0" err="1" smtClean="0"/>
              <a:t>cls</a:t>
            </a:r>
            <a:r>
              <a:rPr lang="en-US" i="1" dirty="0" smtClean="0"/>
              <a:t>. V </a:t>
            </a:r>
            <a:r>
              <a:rPr lang="mr-IN" i="1" dirty="0" smtClean="0"/>
              <a:t>–</a:t>
            </a:r>
            <a:r>
              <a:rPr lang="en-US" i="1" dirty="0" smtClean="0"/>
              <a:t> VIII, 2017 </a:t>
            </a:r>
          </a:p>
          <a:p>
            <a:pPr marL="0" indent="0">
              <a:buNone/>
            </a:pPr>
            <a:r>
              <a:rPr lang="en-US" i="1" dirty="0" smtClean="0"/>
              <a:t>  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571" y="3953370"/>
            <a:ext cx="7728858" cy="2587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120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 </a:t>
            </a:r>
            <a:r>
              <a:rPr lang="en-US" dirty="0" err="1" smtClean="0"/>
              <a:t>formăm</a:t>
            </a:r>
            <a:r>
              <a:rPr lang="en-US" dirty="0" smtClean="0"/>
              <a:t> </a:t>
            </a:r>
            <a:r>
              <a:rPr lang="en-US" dirty="0" err="1" smtClean="0"/>
              <a:t>caracterul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791960" cy="360381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discipline cu </a:t>
            </a:r>
            <a:r>
              <a:rPr lang="en-US" dirty="0" err="1" smtClean="0"/>
              <a:t>dominantă</a:t>
            </a:r>
            <a:r>
              <a:rPr lang="en-US" dirty="0" smtClean="0"/>
              <a:t> </a:t>
            </a:r>
            <a:r>
              <a:rPr lang="en-US" dirty="0" err="1" smtClean="0"/>
              <a:t>atitudinală</a:t>
            </a:r>
            <a:r>
              <a:rPr lang="en-US" dirty="0" smtClean="0"/>
              <a:t> = </a:t>
            </a:r>
            <a:r>
              <a:rPr lang="en-US" dirty="0" err="1"/>
              <a:t>E</a:t>
            </a:r>
            <a:r>
              <a:rPr lang="en-US" dirty="0" err="1" smtClean="0"/>
              <a:t>ducație</a:t>
            </a:r>
            <a:r>
              <a:rPr lang="en-US" dirty="0" smtClean="0"/>
              <a:t> </a:t>
            </a:r>
            <a:r>
              <a:rPr lang="en-US" dirty="0" err="1" smtClean="0"/>
              <a:t>civică</a:t>
            </a:r>
            <a:r>
              <a:rPr lang="en-US" dirty="0" smtClean="0"/>
              <a:t> / </a:t>
            </a:r>
            <a:r>
              <a:rPr lang="en-US" dirty="0" err="1" smtClean="0"/>
              <a:t>socială</a:t>
            </a:r>
            <a:r>
              <a:rPr lang="en-US" dirty="0" smtClean="0"/>
              <a:t>, </a:t>
            </a:r>
            <a:r>
              <a:rPr lang="en-US" dirty="0" err="1" smtClean="0"/>
              <a:t>Religie</a:t>
            </a:r>
            <a:r>
              <a:rPr lang="en-US" dirty="0"/>
              <a:t> </a:t>
            </a:r>
            <a:endParaRPr lang="en-US" dirty="0" smtClean="0"/>
          </a:p>
          <a:p>
            <a:endParaRPr lang="en-US" i="1" dirty="0" smtClean="0"/>
          </a:p>
          <a:p>
            <a:r>
              <a:rPr lang="en-US" i="1" dirty="0"/>
              <a:t> </a:t>
            </a:r>
            <a:r>
              <a:rPr lang="en-US" dirty="0" err="1" smtClean="0"/>
              <a:t>Unele</a:t>
            </a:r>
            <a:r>
              <a:rPr lang="en-US" dirty="0" smtClean="0"/>
              <a:t> discipline au </a:t>
            </a:r>
            <a:r>
              <a:rPr lang="en-US" dirty="0" err="1" smtClean="0"/>
              <a:t>referințe</a:t>
            </a:r>
            <a:r>
              <a:rPr lang="en-US" dirty="0" smtClean="0"/>
              <a:t> la </a:t>
            </a:r>
            <a:r>
              <a:rPr lang="en-US" i="1" dirty="0" smtClean="0"/>
              <a:t>sine, </a:t>
            </a:r>
            <a:r>
              <a:rPr lang="en-US" i="1" dirty="0" err="1" smtClean="0"/>
              <a:t>relația</a:t>
            </a:r>
            <a:r>
              <a:rPr lang="en-US" i="1" dirty="0" smtClean="0"/>
              <a:t> de </a:t>
            </a:r>
            <a:r>
              <a:rPr lang="en-US" i="1" dirty="0" err="1" smtClean="0"/>
              <a:t>grup</a:t>
            </a:r>
            <a:r>
              <a:rPr lang="en-US" i="1" dirty="0" smtClean="0"/>
              <a:t>/</a:t>
            </a:r>
            <a:r>
              <a:rPr lang="en-US" i="1" dirty="0" err="1" smtClean="0"/>
              <a:t>echipă</a:t>
            </a:r>
            <a:r>
              <a:rPr lang="en-US" i="1" dirty="0" smtClean="0"/>
              <a:t>, </a:t>
            </a:r>
            <a:r>
              <a:rPr lang="en-US" i="1" dirty="0" err="1" smtClean="0"/>
              <a:t>participare</a:t>
            </a:r>
            <a:r>
              <a:rPr lang="en-US" i="1" dirty="0" smtClean="0"/>
              <a:t> la </a:t>
            </a:r>
            <a:r>
              <a:rPr lang="en-US" i="1" dirty="0" err="1" smtClean="0"/>
              <a:t>viața</a:t>
            </a:r>
            <a:r>
              <a:rPr lang="en-US" i="1" dirty="0" smtClean="0"/>
              <a:t> </a:t>
            </a:r>
            <a:r>
              <a:rPr lang="en-US" i="1" dirty="0" err="1" smtClean="0"/>
              <a:t>comunității</a:t>
            </a:r>
            <a:r>
              <a:rPr lang="en-US" i="1" dirty="0" smtClean="0"/>
              <a:t> </a:t>
            </a:r>
            <a:r>
              <a:rPr lang="en-US" i="1" dirty="0" err="1" smtClean="0"/>
              <a:t>și</a:t>
            </a:r>
            <a:r>
              <a:rPr lang="en-US" i="1" dirty="0" smtClean="0"/>
              <a:t> </a:t>
            </a:r>
            <a:r>
              <a:rPr lang="en-US" i="1" dirty="0" err="1" smtClean="0"/>
              <a:t>societății</a:t>
            </a:r>
            <a:r>
              <a:rPr lang="en-US" i="1" dirty="0" smtClean="0"/>
              <a:t>, </a:t>
            </a:r>
            <a:r>
              <a:rPr lang="en-US" i="1" dirty="0" err="1" smtClean="0"/>
              <a:t>precum</a:t>
            </a:r>
            <a:r>
              <a:rPr lang="en-US" i="1" dirty="0" smtClean="0"/>
              <a:t> </a:t>
            </a:r>
            <a:r>
              <a:rPr lang="en-US" i="1" dirty="0" err="1" smtClean="0"/>
              <a:t>și</a:t>
            </a:r>
            <a:r>
              <a:rPr lang="en-US" i="1" dirty="0" smtClean="0"/>
              <a:t> </a:t>
            </a:r>
            <a:r>
              <a:rPr lang="en-US" i="1" dirty="0" err="1" smtClean="0"/>
              <a:t>relația</a:t>
            </a:r>
            <a:r>
              <a:rPr lang="en-US" i="1" dirty="0" smtClean="0"/>
              <a:t> cu </a:t>
            </a:r>
            <a:r>
              <a:rPr lang="en-US" i="1" dirty="0" err="1" smtClean="0"/>
              <a:t>Dumnezeu</a:t>
            </a:r>
            <a:r>
              <a:rPr lang="en-US" i="1" dirty="0" smtClean="0"/>
              <a:t> - </a:t>
            </a:r>
            <a:r>
              <a:rPr lang="en-US" dirty="0" err="1" smtClean="0"/>
              <a:t>disciplinele</a:t>
            </a:r>
            <a:r>
              <a:rPr lang="en-US" dirty="0" smtClean="0"/>
              <a:t> </a:t>
            </a:r>
            <a:r>
              <a:rPr lang="en-US" dirty="0" err="1" smtClean="0"/>
              <a:t>sociale</a:t>
            </a:r>
            <a:r>
              <a:rPr lang="en-US" dirty="0" smtClean="0"/>
              <a:t>: </a:t>
            </a:r>
          </a:p>
          <a:p>
            <a:r>
              <a:rPr lang="en-US" dirty="0" smtClean="0"/>
              <a:t>-  </a:t>
            </a:r>
            <a:r>
              <a:rPr lang="en-US" dirty="0" err="1" smtClean="0"/>
              <a:t>Psihologie</a:t>
            </a:r>
            <a:r>
              <a:rPr lang="en-US" dirty="0" smtClean="0"/>
              <a:t> </a:t>
            </a:r>
          </a:p>
          <a:p>
            <a:r>
              <a:rPr lang="en-US" dirty="0" smtClean="0"/>
              <a:t> - </a:t>
            </a:r>
            <a:r>
              <a:rPr lang="en-US" dirty="0" err="1" smtClean="0"/>
              <a:t>Sociologie</a:t>
            </a:r>
            <a:r>
              <a:rPr lang="en-US" dirty="0" smtClean="0"/>
              <a:t> </a:t>
            </a:r>
          </a:p>
          <a:p>
            <a:r>
              <a:rPr lang="en-US" dirty="0" smtClean="0"/>
              <a:t> - </a:t>
            </a:r>
            <a:r>
              <a:rPr lang="en-US" dirty="0" err="1" smtClean="0"/>
              <a:t>Consiliere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orientare</a:t>
            </a:r>
            <a:r>
              <a:rPr lang="en-US" dirty="0" smtClean="0"/>
              <a:t> / </a:t>
            </a:r>
            <a:r>
              <a:rPr lang="en-US" dirty="0" err="1" smtClean="0"/>
              <a:t>Dirigenție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96008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126</TotalTime>
  <Words>804</Words>
  <Application>Microsoft Office PowerPoint</Application>
  <PresentationFormat>On-screen Show (4:3)</PresentationFormat>
  <Paragraphs>134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Pushpin</vt:lpstr>
      <vt:lpstr>Calitatea educației =  curriculum +  formarea profesorilor </vt:lpstr>
      <vt:lpstr>Undeva în Minister…</vt:lpstr>
      <vt:lpstr>Ce competențe le sunt utile elevilor? </vt:lpstr>
      <vt:lpstr>Caracterul – tot mai important</vt:lpstr>
      <vt:lpstr>Competența – Caracter/atitudini, abilități, cunoștințe. Și a învăța să înveți</vt:lpstr>
      <vt:lpstr>Ce este caracterul? </vt:lpstr>
      <vt:lpstr>Cum formăm caracterul? </vt:lpstr>
      <vt:lpstr>Cum formăm caracterul? </vt:lpstr>
      <vt:lpstr>Cum formăm caracterul? </vt:lpstr>
      <vt:lpstr>Însă viața nu e pe discipline</vt:lpstr>
      <vt:lpstr>Discipline opționale</vt:lpstr>
      <vt:lpstr>Slide 12</vt:lpstr>
      <vt:lpstr>Printr-o învățare diferită</vt:lpstr>
      <vt:lpstr>Slide 14</vt:lpstr>
      <vt:lpstr>Slide 15</vt:lpstr>
      <vt:lpstr>Slide 16</vt:lpstr>
      <vt:lpstr>Slide 17</vt:lpstr>
      <vt:lpstr>Slide 18</vt:lpstr>
      <vt:lpstr>Disponibile pe… </vt:lpstr>
      <vt:lpstr>Aria curriculară: Om și societate</vt:lpstr>
      <vt:lpstr>Alte posibile valorificări</vt:lpstr>
      <vt:lpstr>Cine poate preda disciplinele</vt:lpstr>
      <vt:lpstr>Cum puteți preda aceste opționale?</vt:lpstr>
      <vt:lpstr>Programul de formare</vt:lpstr>
      <vt:lpstr>Programul de formare </vt:lpstr>
      <vt:lpstr>Predarea disciplinelor</vt:lpstr>
      <vt:lpstr>Important! </vt:lpstr>
      <vt:lpstr>Important! </vt:lpstr>
      <vt:lpstr>Important! </vt:lpstr>
      <vt:lpstr>Fii schimbarea pe care o vrei în lume! 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Oana Mosoiu</dc:creator>
  <cp:keywords/>
  <dc:description/>
  <cp:lastModifiedBy>isj</cp:lastModifiedBy>
  <cp:revision>18</cp:revision>
  <dcterms:created xsi:type="dcterms:W3CDTF">2018-09-17T12:17:06Z</dcterms:created>
  <dcterms:modified xsi:type="dcterms:W3CDTF">2018-09-24T02:21:20Z</dcterms:modified>
  <cp:category/>
</cp:coreProperties>
</file>