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2" r:id="rId4"/>
    <p:sldId id="263" r:id="rId5"/>
    <p:sldId id="265" r:id="rId6"/>
    <p:sldId id="266" r:id="rId7"/>
    <p:sldId id="267" r:id="rId8"/>
    <p:sldId id="268" r:id="rId9"/>
    <p:sldId id="269" r:id="rId10"/>
    <p:sldId id="270" r:id="rId11"/>
    <p:sldId id="271" r:id="rId12"/>
    <p:sldId id="27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en-US"/>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Faceți clic pentru editarea stilului de subtitlu al coordonatorului</a:t>
            </a:r>
            <a:endParaRPr lang="en-US"/>
          </a:p>
        </p:txBody>
      </p:sp>
      <p:sp>
        <p:nvSpPr>
          <p:cNvPr id="4" name="Substituent dată 3"/>
          <p:cNvSpPr>
            <a:spLocks noGrp="1"/>
          </p:cNvSpPr>
          <p:nvPr>
            <p:ph type="dt" sz="half" idx="10"/>
          </p:nvPr>
        </p:nvSpPr>
        <p:spPr/>
        <p:txBody>
          <a:bodyPr/>
          <a:lstStyle/>
          <a:p>
            <a:fld id="{69E7B2AD-34D6-4093-8772-DC8079B6D005}" type="datetimeFigureOut">
              <a:rPr lang="en-US" smtClean="0"/>
              <a:pPr/>
              <a:t>4/5/2015</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69E7B2AD-34D6-4093-8772-DC8079B6D005}" type="datetimeFigureOut">
              <a:rPr lang="en-US" smtClean="0"/>
              <a:pPr/>
              <a:t>4/5/2015</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69E7B2AD-34D6-4093-8772-DC8079B6D005}" type="datetimeFigureOut">
              <a:rPr lang="en-US" smtClean="0"/>
              <a:pPr/>
              <a:t>4/5/2015</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69E7B2AD-34D6-4093-8772-DC8079B6D005}" type="datetimeFigureOut">
              <a:rPr lang="en-US" smtClean="0"/>
              <a:pPr/>
              <a:t>4/5/2015</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p>
            <a:fld id="{69E7B2AD-34D6-4093-8772-DC8079B6D005}" type="datetimeFigureOut">
              <a:rPr lang="en-US" smtClean="0"/>
              <a:pPr/>
              <a:t>4/5/2015</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p>
            <a:fld id="{69E7B2AD-34D6-4093-8772-DC8079B6D005}" type="datetimeFigureOut">
              <a:rPr lang="en-US" smtClean="0"/>
              <a:pPr/>
              <a:t>4/5/2015</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p>
            <a:fld id="{69E7B2AD-34D6-4093-8772-DC8079B6D005}" type="datetimeFigureOut">
              <a:rPr lang="en-US" smtClean="0"/>
              <a:pPr/>
              <a:t>4/5/2015</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2"/>
          <p:cNvSpPr>
            <a:spLocks noGrp="1"/>
          </p:cNvSpPr>
          <p:nvPr>
            <p:ph type="dt" sz="half" idx="10"/>
          </p:nvPr>
        </p:nvSpPr>
        <p:spPr/>
        <p:txBody>
          <a:bodyPr/>
          <a:lstStyle/>
          <a:p>
            <a:fld id="{69E7B2AD-34D6-4093-8772-DC8079B6D005}" type="datetimeFigureOut">
              <a:rPr lang="en-US" smtClean="0"/>
              <a:pPr/>
              <a:t>4/5/2015</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69E7B2AD-34D6-4093-8772-DC8079B6D005}" type="datetimeFigureOut">
              <a:rPr lang="en-US" smtClean="0"/>
              <a:pPr/>
              <a:t>4/5/2015</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en-US"/>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69E7B2AD-34D6-4093-8772-DC8079B6D005}" type="datetimeFigureOut">
              <a:rPr lang="en-US" smtClean="0"/>
              <a:pPr/>
              <a:t>4/5/2015</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69E7B2AD-34D6-4093-8772-DC8079B6D005}" type="datetimeFigureOut">
              <a:rPr lang="en-US" smtClean="0"/>
              <a:pPr/>
              <a:t>4/5/2015</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E7B2AD-34D6-4093-8772-DC8079B6D005}" type="datetimeFigureOut">
              <a:rPr lang="en-US" smtClean="0"/>
              <a:pPr/>
              <a:t>4/5/2015</a:t>
            </a:fld>
            <a:endParaRPr lang="en-US"/>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923D44-A265-4C35-B3D9-34A1C005FE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normAutofit fontScale="90000"/>
          </a:bodyPr>
          <a:lstStyle/>
          <a:p>
            <a:r>
              <a:rPr lang="ro-RO" b="1" i="1" dirty="0" smtClean="0"/>
              <a:t>TRADIŢII ŞI OBICEIURI ROMÂNEŞTI </a:t>
            </a:r>
            <a:r>
              <a:rPr lang="ro-RO" dirty="0" smtClean="0"/>
              <a:t/>
            </a:r>
            <a:br>
              <a:rPr lang="ro-RO" dirty="0" smtClean="0"/>
            </a:br>
            <a:r>
              <a:rPr lang="ro-RO" b="1" i="1" dirty="0" smtClean="0"/>
              <a:t>DE PAŞTE, </a:t>
            </a:r>
            <a:r>
              <a:rPr lang="ro-RO" dirty="0" smtClean="0"/>
              <a:t/>
            </a:r>
            <a:br>
              <a:rPr lang="ro-RO" dirty="0" smtClean="0"/>
            </a:br>
            <a:r>
              <a:rPr lang="ro-RO" b="1" i="1" dirty="0" smtClean="0"/>
              <a:t>DIN ZONA VĂII TROTUŞULUI</a:t>
            </a:r>
            <a:r>
              <a:rPr lang="ro-RO" dirty="0" smtClean="0"/>
              <a:t/>
            </a:r>
            <a:br>
              <a:rPr lang="ro-RO" dirty="0" smtClean="0"/>
            </a:br>
            <a:r>
              <a:rPr lang="ro-RO" dirty="0" smtClean="0"/>
              <a:t> </a:t>
            </a:r>
            <a:br>
              <a:rPr lang="ro-RO" dirty="0" smtClean="0"/>
            </a:br>
            <a:r>
              <a:rPr lang="ro-RO" dirty="0" smtClean="0"/>
              <a:t> </a:t>
            </a:r>
            <a:br>
              <a:rPr lang="ro-RO" dirty="0" smtClean="0"/>
            </a:br>
            <a:endParaRPr lang="ro-RO" dirty="0"/>
          </a:p>
        </p:txBody>
      </p:sp>
      <p:sp>
        <p:nvSpPr>
          <p:cNvPr id="3" name="Subtitlu 2"/>
          <p:cNvSpPr>
            <a:spLocks noGrp="1"/>
          </p:cNvSpPr>
          <p:nvPr>
            <p:ph type="subTitle" idx="1"/>
          </p:nvPr>
        </p:nvSpPr>
        <p:spPr>
          <a:xfrm>
            <a:off x="1371600" y="3861048"/>
            <a:ext cx="6400800" cy="1777752"/>
          </a:xfrm>
        </p:spPr>
        <p:txBody>
          <a:bodyPr/>
          <a:lstStyle/>
          <a:p>
            <a:endParaRPr lang="ro-RO"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3284984"/>
            <a:ext cx="8229600" cy="2841179"/>
          </a:xfrm>
        </p:spPr>
        <p:txBody>
          <a:bodyPr>
            <a:normAutofit fontScale="92500" lnSpcReduction="10000"/>
          </a:bodyPr>
          <a:lstStyle/>
          <a:p>
            <a:pPr lvl="1" algn="just">
              <a:buNone/>
            </a:pPr>
            <a:r>
              <a:rPr lang="ro-RO" dirty="0" smtClean="0"/>
              <a:t>		Ornamentele sunt în zona Văii Trotuşului predominant florale, desenate simplu şi schematic. Unele femei desenează pe ou bundiţa împodobită cu flori. Culorile folosite sunt roşul, verdele, galbenul, albastrul, violetul, </a:t>
            </a:r>
            <a:r>
              <a:rPr lang="ro-RO" dirty="0" smtClean="0"/>
              <a:t>maroul</a:t>
            </a:r>
            <a:r>
              <a:rPr lang="ro-RO" dirty="0" smtClean="0"/>
              <a:t>, toate în tonuri vii şi în diverse combinaţii. Pentru pictura ouălor se foloseşte numai condeiul din lemn de fag.</a:t>
            </a:r>
          </a:p>
          <a:p>
            <a:endParaRPr lang="ro-RO" dirty="0"/>
          </a:p>
        </p:txBody>
      </p:sp>
      <p:sp>
        <p:nvSpPr>
          <p:cNvPr id="4" name="Oval 5" descr="13_152_OUA-INCONDEIATE"/>
          <p:cNvSpPr>
            <a:spLocks noGrp="1" noChangeArrowheads="1"/>
          </p:cNvSpPr>
          <p:nvPr>
            <p:ph type="title"/>
          </p:nvPr>
        </p:nvSpPr>
        <p:spPr bwMode="auto">
          <a:xfrm>
            <a:off x="2195736" y="274638"/>
            <a:ext cx="4680520" cy="2650306"/>
          </a:xfrm>
          <a:prstGeom prst="ellipse">
            <a:avLst/>
          </a:prstGeom>
          <a:blipFill dpi="0" rotWithShape="1">
            <a:blip r:embed="rId2" cstate="print"/>
            <a:srcRect/>
            <a:stretch>
              <a:fillRect/>
            </a:stretch>
          </a:blipFill>
          <a:ln w="38100">
            <a:solidFill>
              <a:schemeClr val="tx1"/>
            </a:solidFill>
            <a:round/>
            <a:headEnd/>
            <a:tailEnd/>
          </a:ln>
        </p:spPr>
        <p:txBody>
          <a:bodyPr wrap="none" anchor="ctr"/>
          <a:lstStyle/>
          <a:p>
            <a:endParaRPr lang="ro-RO"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717042m"/>
          <p:cNvSpPr>
            <a:spLocks noGrp="1" noChangeArrowheads="1"/>
          </p:cNvSpPr>
          <p:nvPr>
            <p:ph idx="1"/>
          </p:nvPr>
        </p:nvSpPr>
        <p:spPr>
          <a:xfrm>
            <a:off x="457200" y="692696"/>
            <a:ext cx="8229600" cy="5433467"/>
          </a:xfrm>
          <a:blipFill dpi="0" rotWithShape="1">
            <a:blip r:embed="rId2" cstate="print"/>
            <a:srcRect/>
            <a:stretch>
              <a:fillRect/>
            </a:stretch>
          </a:blipFill>
        </p:spPr>
        <p:txBody>
          <a:bodyPr/>
          <a:lstStyle/>
          <a:p>
            <a:pPr eaLnBrk="1" hangingPunct="1">
              <a:buFont typeface="Wingdings" pitchFamily="2" charset="2"/>
              <a:buNone/>
              <a:defRPr/>
            </a:pPr>
            <a:r>
              <a:rPr lang="ro-RO" dirty="0" smtClean="0">
                <a:latin typeface="Monotype Corsiva" pitchFamily="66" charset="0"/>
              </a:rPr>
              <a:t>  Lumina Sfântă şi Căldura Paştelui să vă încălzească sufletele şi să vă lumineze mintea!</a:t>
            </a:r>
          </a:p>
          <a:p>
            <a:pPr algn="ctr" eaLnBrk="1" hangingPunct="1">
              <a:buFont typeface="Wingdings" pitchFamily="2" charset="2"/>
              <a:buNone/>
              <a:defRPr/>
            </a:pPr>
            <a:r>
              <a:rPr lang="ro-RO" dirty="0" smtClean="0">
                <a:latin typeface="Times New Roman" pitchFamily="18" charset="0"/>
              </a:rPr>
              <a:t>Paşte   fericit !</a:t>
            </a:r>
            <a:endParaRPr lang="en-US" dirty="0" smtClean="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4" name="Rectangle 5" descr="DomnulSiCrucea"/>
          <p:cNvSpPr>
            <a:spLocks noGrp="1" noChangeArrowheads="1"/>
          </p:cNvSpPr>
          <p:nvPr>
            <p:ph idx="1"/>
          </p:nvPr>
        </p:nvSpPr>
        <p:spPr bwMode="auto">
          <a:xfrm>
            <a:off x="457200" y="260648"/>
            <a:ext cx="8229600" cy="6048672"/>
          </a:xfrm>
          <a:prstGeom prst="rect">
            <a:avLst/>
          </a:prstGeom>
          <a:blipFill dpi="0" rotWithShape="1">
            <a:blip r:embed="rId2" cstate="print"/>
            <a:srcRect/>
            <a:stretch>
              <a:fillRect/>
            </a:stretch>
          </a:blipFill>
          <a:ln w="9525">
            <a:solidFill>
              <a:schemeClr val="tx1"/>
            </a:solidFill>
            <a:miter lim="800000"/>
            <a:headEnd/>
            <a:tailEnd/>
          </a:ln>
        </p:spPr>
        <p:txBody>
          <a:bodyPr wrap="none" anchor="ctr">
            <a:normAutofit/>
          </a:bodyPr>
          <a:lstStyle/>
          <a:p>
            <a:pPr>
              <a:buNone/>
              <a:defRPr/>
            </a:pPr>
            <a:r>
              <a:rPr lang="ro-RO" sz="1600" b="1" dirty="0" smtClean="0">
                <a:latin typeface="Times New Roman" pitchFamily="18" charset="0"/>
              </a:rPr>
              <a:t>Bisericuţa-i plină de miros de tămâie,</a:t>
            </a:r>
          </a:p>
          <a:p>
            <a:pPr>
              <a:buNone/>
              <a:defRPr/>
            </a:pPr>
            <a:r>
              <a:rPr lang="ro-RO" sz="1600" b="1" dirty="0" smtClean="0">
                <a:latin typeface="Times New Roman" pitchFamily="18" charset="0"/>
              </a:rPr>
              <a:t>De fum de lumânări şi de credinţă…</a:t>
            </a:r>
          </a:p>
          <a:p>
            <a:pPr>
              <a:buNone/>
              <a:defRPr/>
            </a:pPr>
            <a:r>
              <a:rPr lang="ro-RO" sz="1600" b="1" dirty="0" smtClean="0">
                <a:solidFill>
                  <a:schemeClr val="hlink"/>
                </a:solidFill>
                <a:latin typeface="Times New Roman" pitchFamily="18" charset="0"/>
              </a:rPr>
              <a:t>Iisus</a:t>
            </a:r>
            <a:r>
              <a:rPr lang="ro-RO" sz="1600" b="1" dirty="0" smtClean="0">
                <a:latin typeface="Times New Roman" pitchFamily="18" charset="0"/>
              </a:rPr>
              <a:t> din </a:t>
            </a:r>
            <a:r>
              <a:rPr lang="ro-RO" sz="1600" b="1" dirty="0" smtClean="0">
                <a:latin typeface="Times New Roman" pitchFamily="18" charset="0"/>
              </a:rPr>
              <a:t>ea, pe </a:t>
            </a:r>
            <a:r>
              <a:rPr lang="ro-RO" sz="1600" b="1" dirty="0" smtClean="0">
                <a:latin typeface="Times New Roman" pitchFamily="18" charset="0"/>
              </a:rPr>
              <a:t>toţi ne-mbie</a:t>
            </a:r>
          </a:p>
          <a:p>
            <a:pPr>
              <a:buNone/>
              <a:defRPr/>
            </a:pPr>
            <a:r>
              <a:rPr lang="ro-RO" sz="1600" b="1" dirty="0" smtClean="0">
                <a:latin typeface="Times New Roman" pitchFamily="18" charset="0"/>
              </a:rPr>
              <a:t>Ca să intrăm, cu dor de pocăinţă!...</a:t>
            </a:r>
          </a:p>
          <a:p>
            <a:pPr>
              <a:buNone/>
              <a:defRPr/>
            </a:pPr>
            <a:r>
              <a:rPr lang="ro-RO" sz="1600" b="1" dirty="0" smtClean="0">
                <a:latin typeface="Times New Roman" pitchFamily="18" charset="0"/>
              </a:rPr>
              <a:t>E miezul nopţii… Au cântat cocoşii…</a:t>
            </a:r>
          </a:p>
          <a:p>
            <a:pPr>
              <a:buNone/>
              <a:defRPr/>
            </a:pPr>
            <a:r>
              <a:rPr lang="ro-RO" sz="1600" b="1" dirty="0" smtClean="0">
                <a:solidFill>
                  <a:srgbClr val="FF0000"/>
                </a:solidFill>
                <a:latin typeface="Times New Roman" pitchFamily="18" charset="0"/>
              </a:rPr>
              <a:t> - </a:t>
            </a:r>
            <a:r>
              <a:rPr lang="ro-RO" sz="1600" b="1" dirty="0" smtClean="0">
                <a:solidFill>
                  <a:srgbClr val="FF0000"/>
                </a:solidFill>
                <a:latin typeface="Times New Roman" pitchFamily="18" charset="0"/>
              </a:rPr>
              <a:t>HRISTOS A ÎNVIAT!…</a:t>
            </a:r>
            <a:r>
              <a:rPr lang="ro-RO" sz="1600" b="1" dirty="0" smtClean="0">
                <a:latin typeface="Times New Roman" pitchFamily="18" charset="0"/>
              </a:rPr>
              <a:t>se zice din altar</a:t>
            </a:r>
          </a:p>
          <a:p>
            <a:pPr>
              <a:buNone/>
              <a:defRPr/>
            </a:pPr>
            <a:r>
              <a:rPr lang="ro-RO" sz="1600" b="1" dirty="0" smtClean="0">
                <a:solidFill>
                  <a:srgbClr val="FF0000"/>
                </a:solidFill>
                <a:latin typeface="Times New Roman" pitchFamily="18" charset="0"/>
              </a:rPr>
              <a:t> - </a:t>
            </a:r>
            <a:r>
              <a:rPr lang="ro-RO" sz="1600" b="1" dirty="0" smtClean="0">
                <a:solidFill>
                  <a:srgbClr val="FF0000"/>
                </a:solidFill>
                <a:latin typeface="Times New Roman" pitchFamily="18" charset="0"/>
              </a:rPr>
              <a:t>ADEVĂRAT A ÎNVIAT! </a:t>
            </a:r>
            <a:r>
              <a:rPr lang="ro-RO" sz="1600" b="1" dirty="0" smtClean="0">
                <a:latin typeface="Times New Roman" pitchFamily="18" charset="0"/>
              </a:rPr>
              <a:t> răspund </a:t>
            </a:r>
            <a:r>
              <a:rPr lang="ro-RO" sz="1600" b="1" dirty="0" smtClean="0">
                <a:latin typeface="Times New Roman" pitchFamily="18" charset="0"/>
              </a:rPr>
              <a:t>drept-credincioşii,</a:t>
            </a:r>
          </a:p>
          <a:p>
            <a:pPr>
              <a:buNone/>
              <a:defRPr/>
            </a:pPr>
            <a:r>
              <a:rPr lang="ro-RO" sz="1600" b="1" dirty="0" smtClean="0">
                <a:latin typeface="Times New Roman" pitchFamily="18" charset="0"/>
              </a:rPr>
              <a:t>Asupră-ne să cadă al </a:t>
            </a:r>
            <a:r>
              <a:rPr lang="ro-RO" sz="1600" b="1" dirty="0" smtClean="0">
                <a:solidFill>
                  <a:schemeClr val="hlink"/>
                </a:solidFill>
                <a:latin typeface="Times New Roman" pitchFamily="18" charset="0"/>
              </a:rPr>
              <a:t>Său</a:t>
            </a:r>
            <a:r>
              <a:rPr lang="ro-RO" sz="1600" b="1" dirty="0" smtClean="0">
                <a:latin typeface="Times New Roman" pitchFamily="18" charset="0"/>
              </a:rPr>
              <a:t> har!</a:t>
            </a:r>
          </a:p>
          <a:p>
            <a:pPr>
              <a:buNone/>
              <a:defRPr/>
            </a:pPr>
            <a:r>
              <a:rPr lang="ro-RO" sz="1600" b="1" dirty="0" smtClean="0">
                <a:latin typeface="Times New Roman" pitchFamily="18" charset="0"/>
              </a:rPr>
              <a:t> - Mâine vom fi mai buni! ne zicem fiecare</a:t>
            </a:r>
          </a:p>
          <a:p>
            <a:pPr>
              <a:buNone/>
              <a:defRPr/>
            </a:pPr>
            <a:r>
              <a:rPr lang="ro-RO" sz="1600" b="1" dirty="0" smtClean="0">
                <a:latin typeface="Times New Roman" pitchFamily="18" charset="0"/>
              </a:rPr>
              <a:t> - Şi vom ierta pe cei ce ne-au greşit,</a:t>
            </a:r>
          </a:p>
          <a:p>
            <a:pPr>
              <a:buNone/>
              <a:defRPr/>
            </a:pPr>
            <a:r>
              <a:rPr lang="ro-RO" sz="1600" b="1" dirty="0" smtClean="0">
                <a:latin typeface="Times New Roman" pitchFamily="18" charset="0"/>
              </a:rPr>
              <a:t>Aşa cum </a:t>
            </a:r>
            <a:r>
              <a:rPr lang="ro-RO" sz="1600" b="1" dirty="0" smtClean="0">
                <a:solidFill>
                  <a:schemeClr val="hlink"/>
                </a:solidFill>
                <a:latin typeface="Times New Roman" pitchFamily="18" charset="0"/>
              </a:rPr>
              <a:t>Crist</a:t>
            </a:r>
            <a:r>
              <a:rPr lang="ro-RO" sz="1600" b="1" dirty="0" smtClean="0">
                <a:latin typeface="Times New Roman" pitchFamily="18" charset="0"/>
              </a:rPr>
              <a:t>, </a:t>
            </a:r>
            <a:r>
              <a:rPr lang="ro-RO" sz="1600" b="1" dirty="0" smtClean="0">
                <a:latin typeface="Times New Roman" pitchFamily="18" charset="0"/>
              </a:rPr>
              <a:t>în mila </a:t>
            </a:r>
            <a:r>
              <a:rPr lang="ro-RO" sz="1600" b="1" dirty="0" smtClean="0">
                <a:latin typeface="Times New Roman" pitchFamily="18" charset="0"/>
              </a:rPr>
              <a:t>Lui </a:t>
            </a:r>
            <a:r>
              <a:rPr lang="ro-RO" sz="1600" b="1" dirty="0" smtClean="0">
                <a:latin typeface="Times New Roman" pitchFamily="18" charset="0"/>
              </a:rPr>
              <a:t>cea mare</a:t>
            </a:r>
          </a:p>
          <a:p>
            <a:pPr>
              <a:buNone/>
              <a:defRPr/>
            </a:pPr>
            <a:r>
              <a:rPr lang="ro-RO" sz="1600" b="1" dirty="0" smtClean="0">
                <a:latin typeface="Times New Roman" pitchFamily="18" charset="0"/>
              </a:rPr>
              <a:t>Iertat-a celor </a:t>
            </a:r>
            <a:r>
              <a:rPr lang="ro-RO" sz="1600" b="1" smtClean="0">
                <a:latin typeface="Times New Roman" pitchFamily="18" charset="0"/>
              </a:rPr>
              <a:t>ce </a:t>
            </a:r>
            <a:r>
              <a:rPr lang="ro-RO" sz="1600" b="1" dirty="0" smtClean="0">
                <a:latin typeface="Times New Roman" pitchFamily="18" charset="0"/>
              </a:rPr>
              <a:t>L</a:t>
            </a:r>
            <a:r>
              <a:rPr lang="ro-RO" sz="1600" b="1" smtClean="0">
                <a:latin typeface="Times New Roman" pitchFamily="18" charset="0"/>
              </a:rPr>
              <a:t>-au </a:t>
            </a:r>
            <a:r>
              <a:rPr lang="ro-RO" sz="1600" b="1" dirty="0" smtClean="0">
                <a:latin typeface="Times New Roman" pitchFamily="18" charset="0"/>
              </a:rPr>
              <a:t>răstignit…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0"/>
            <a:ext cx="9144000" cy="1268413"/>
          </a:xfrm>
          <a:gradFill rotWithShape="1">
            <a:gsLst>
              <a:gs pos="0">
                <a:srgbClr val="45C984">
                  <a:gamma/>
                  <a:shade val="46275"/>
                  <a:invGamma/>
                </a:srgbClr>
              </a:gs>
              <a:gs pos="50000">
                <a:srgbClr val="45C984"/>
              </a:gs>
              <a:gs pos="100000">
                <a:srgbClr val="45C984">
                  <a:gamma/>
                  <a:shade val="46275"/>
                  <a:invGamma/>
                </a:srgbClr>
              </a:gs>
            </a:gsLst>
            <a:lin ang="5400000" scaled="1"/>
          </a:gradFill>
          <a:ln w="38100">
            <a:solidFill>
              <a:srgbClr val="336600"/>
            </a:solidFill>
          </a:ln>
        </p:spPr>
        <p:txBody>
          <a:bodyPr/>
          <a:lstStyle/>
          <a:p>
            <a:pPr eaLnBrk="1" hangingPunct="1">
              <a:defRPr/>
            </a:pPr>
            <a:r>
              <a:rPr lang="ro-RO" dirty="0" smtClean="0">
                <a:solidFill>
                  <a:srgbClr val="800000"/>
                </a:solidFill>
                <a:latin typeface="Monotype Corsiva" pitchFamily="66" charset="0"/>
              </a:rPr>
              <a:t>Ouăle  roşii</a:t>
            </a:r>
            <a:endParaRPr lang="en-US" dirty="0" smtClean="0">
              <a:solidFill>
                <a:srgbClr val="800000"/>
              </a:solidFill>
              <a:latin typeface="Monotype Corsiva" pitchFamily="66" charset="0"/>
            </a:endParaRPr>
          </a:p>
        </p:txBody>
      </p:sp>
      <p:sp>
        <p:nvSpPr>
          <p:cNvPr id="20483" name="Rectangle 3" descr="2008_05030002"/>
          <p:cNvSpPr>
            <a:spLocks noGrp="1" noChangeArrowheads="1"/>
          </p:cNvSpPr>
          <p:nvPr>
            <p:ph type="body" idx="1"/>
          </p:nvPr>
        </p:nvSpPr>
        <p:spPr>
          <a:xfrm>
            <a:off x="0" y="1268413"/>
            <a:ext cx="9144000" cy="5589587"/>
          </a:xfrm>
          <a:blipFill dpi="0" rotWithShape="1">
            <a:blip r:embed="rId2" cstate="print"/>
            <a:srcRect/>
            <a:stretch>
              <a:fillRect/>
            </a:stretch>
          </a:blipFill>
          <a:ln w="38100">
            <a:solidFill>
              <a:srgbClr val="336600"/>
            </a:solidFill>
          </a:ln>
        </p:spPr>
        <p:txBody>
          <a:bodyPr/>
          <a:lstStyle/>
          <a:p>
            <a:pPr eaLnBrk="1" hangingPunct="1">
              <a:lnSpc>
                <a:spcPct val="90000"/>
              </a:lnSpc>
              <a:defRPr/>
            </a:pPr>
            <a:endParaRPr lang="ro-RO" dirty="0" smtClean="0"/>
          </a:p>
          <a:p>
            <a:pPr eaLnBrk="1" hangingPunct="1">
              <a:lnSpc>
                <a:spcPct val="90000"/>
              </a:lnSpc>
              <a:defRPr/>
            </a:pPr>
            <a:endParaRPr lang="ro-RO" dirty="0" smtClean="0"/>
          </a:p>
          <a:p>
            <a:pPr eaLnBrk="1" hangingPunct="1">
              <a:lnSpc>
                <a:spcPct val="90000"/>
              </a:lnSpc>
              <a:defRPr/>
            </a:pPr>
            <a:endParaRPr lang="ro-RO" dirty="0" smtClean="0"/>
          </a:p>
          <a:p>
            <a:pPr eaLnBrk="1" hangingPunct="1">
              <a:lnSpc>
                <a:spcPct val="90000"/>
              </a:lnSpc>
              <a:defRPr/>
            </a:pPr>
            <a:endParaRPr lang="ro-RO" dirty="0" smtClean="0"/>
          </a:p>
          <a:p>
            <a:pPr eaLnBrk="1" hangingPunct="1">
              <a:lnSpc>
                <a:spcPct val="90000"/>
              </a:lnSpc>
              <a:defRPr/>
            </a:pPr>
            <a:endParaRPr lang="ro-RO" dirty="0" smtClean="0"/>
          </a:p>
          <a:p>
            <a:pPr eaLnBrk="1" hangingPunct="1">
              <a:lnSpc>
                <a:spcPct val="90000"/>
              </a:lnSpc>
              <a:defRPr/>
            </a:pPr>
            <a:endParaRPr lang="ro-RO" dirty="0" smtClean="0"/>
          </a:p>
          <a:p>
            <a:pPr eaLnBrk="1" hangingPunct="1">
              <a:lnSpc>
                <a:spcPct val="90000"/>
              </a:lnSpc>
              <a:defRPr/>
            </a:pPr>
            <a:endParaRPr lang="ro-RO" dirty="0" smtClean="0"/>
          </a:p>
          <a:p>
            <a:pPr eaLnBrk="1" hangingPunct="1">
              <a:lnSpc>
                <a:spcPct val="90000"/>
              </a:lnSpc>
              <a:defRPr/>
            </a:pPr>
            <a:endParaRPr lang="ro-RO" dirty="0" smtClean="0"/>
          </a:p>
          <a:p>
            <a:pPr eaLnBrk="1" hangingPunct="1">
              <a:lnSpc>
                <a:spcPct val="90000"/>
              </a:lnSpc>
              <a:defRPr/>
            </a:pPr>
            <a:r>
              <a:rPr lang="it-IT" sz="3600" dirty="0" smtClean="0">
                <a:solidFill>
                  <a:srgbClr val="D6FA64"/>
                </a:solidFill>
              </a:rPr>
              <a:t>simbolizeaz</a:t>
            </a:r>
            <a:r>
              <a:rPr lang="ro-RO" sz="3600" dirty="0" smtClean="0">
                <a:solidFill>
                  <a:srgbClr val="D6FA64"/>
                </a:solidFill>
              </a:rPr>
              <a:t>ă</a:t>
            </a:r>
            <a:r>
              <a:rPr lang="it-IT" sz="3600" dirty="0" smtClean="0">
                <a:solidFill>
                  <a:srgbClr val="D6FA64"/>
                </a:solidFill>
              </a:rPr>
              <a:t> morm</a:t>
            </a:r>
            <a:r>
              <a:rPr lang="ro-RO" sz="3600" dirty="0" smtClean="0">
                <a:solidFill>
                  <a:srgbClr val="D6FA64"/>
                </a:solidFill>
              </a:rPr>
              <a:t>â</a:t>
            </a:r>
            <a:r>
              <a:rPr lang="it-IT" sz="3600" dirty="0" smtClean="0">
                <a:solidFill>
                  <a:srgbClr val="D6FA64"/>
                </a:solidFill>
              </a:rPr>
              <a:t>ntul lui </a:t>
            </a:r>
            <a:r>
              <a:rPr lang="it-IT" sz="3600" b="1" dirty="0" smtClean="0">
                <a:solidFill>
                  <a:schemeClr val="hlink"/>
                </a:solidFill>
              </a:rPr>
              <a:t>Iisus Hristos</a:t>
            </a:r>
            <a:r>
              <a:rPr lang="it-IT" sz="3600" dirty="0" smtClean="0">
                <a:solidFill>
                  <a:srgbClr val="D6FA64"/>
                </a:solidFill>
              </a:rPr>
              <a:t>, care s-a deschis la </a:t>
            </a:r>
            <a:r>
              <a:rPr lang="ro-RO" sz="3600" dirty="0" smtClean="0">
                <a:solidFill>
                  <a:srgbClr val="FF0000"/>
                </a:solidFill>
              </a:rPr>
              <a:t>Î</a:t>
            </a:r>
            <a:r>
              <a:rPr lang="it-IT" sz="3600" dirty="0" smtClean="0">
                <a:solidFill>
                  <a:srgbClr val="FF0000"/>
                </a:solidFill>
              </a:rPr>
              <a:t>nvierea</a:t>
            </a:r>
            <a:r>
              <a:rPr lang="it-IT" sz="3600" dirty="0" smtClean="0">
                <a:solidFill>
                  <a:srgbClr val="D6FA64"/>
                </a:solidFill>
              </a:rPr>
              <a:t> </a:t>
            </a:r>
            <a:r>
              <a:rPr lang="ro-RO" sz="3600" dirty="0" smtClean="0">
                <a:solidFill>
                  <a:srgbClr val="FF0000"/>
                </a:solidFill>
              </a:rPr>
              <a:t>S</a:t>
            </a:r>
            <a:r>
              <a:rPr lang="it-IT" sz="3600" dirty="0" smtClean="0">
                <a:solidFill>
                  <a:srgbClr val="FF0000"/>
                </a:solidFill>
              </a:rPr>
              <a:t>a</a:t>
            </a:r>
            <a:r>
              <a:rPr lang="it-IT" sz="3600" dirty="0" smtClean="0">
                <a:solidFill>
                  <a:srgbClr val="D6FA64"/>
                </a:solidFill>
              </a:rPr>
              <a:t> din mor</a:t>
            </a:r>
            <a:r>
              <a:rPr lang="ro-RO" sz="3600" dirty="0" smtClean="0">
                <a:solidFill>
                  <a:srgbClr val="D6FA64"/>
                </a:solidFill>
              </a:rPr>
              <a:t>ţ</a:t>
            </a:r>
            <a:r>
              <a:rPr lang="it-IT" sz="3600" dirty="0" smtClean="0">
                <a:solidFill>
                  <a:srgbClr val="D6FA64"/>
                </a:solidFill>
              </a:rPr>
              <a:t>i ;</a:t>
            </a:r>
            <a:endParaRPr lang="en-US" sz="3600" dirty="0" smtClean="0">
              <a:solidFill>
                <a:srgbClr val="D6FA64"/>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Autofit/>
          </a:bodyPr>
          <a:lstStyle/>
          <a:p>
            <a:r>
              <a:rPr lang="ro-RO" sz="7200" dirty="0" smtClean="0">
                <a:solidFill>
                  <a:srgbClr val="FF0000"/>
                </a:solidFill>
                <a:latin typeface="Monotype Corsiva" pitchFamily="66" charset="0"/>
              </a:rPr>
              <a:t>Ouăle roşii</a:t>
            </a:r>
            <a:endParaRPr lang="ro-RO" sz="7200" dirty="0">
              <a:solidFill>
                <a:srgbClr val="FF0000"/>
              </a:solidFill>
            </a:endParaRPr>
          </a:p>
        </p:txBody>
      </p:sp>
      <p:sp>
        <p:nvSpPr>
          <p:cNvPr id="3" name="Substituent conținut 2"/>
          <p:cNvSpPr>
            <a:spLocks noGrp="1"/>
          </p:cNvSpPr>
          <p:nvPr>
            <p:ph idx="1"/>
          </p:nvPr>
        </p:nvSpPr>
        <p:spPr/>
        <p:txBody>
          <a:bodyPr>
            <a:normAutofit/>
          </a:bodyPr>
          <a:lstStyle/>
          <a:p>
            <a:pPr lvl="1" indent="0" algn="just">
              <a:buNone/>
            </a:pPr>
            <a:r>
              <a:rPr lang="ro-RO" b="1" dirty="0" smtClean="0">
                <a:latin typeface="Times New Roman" pitchFamily="18" charset="0"/>
                <a:cs typeface="Times New Roman" pitchFamily="18" charset="0"/>
              </a:rPr>
              <a:t>	Sărbătoarea Învierii Domnului este păstrată cu stricteţe în Moldova, unde tradiţiile şi obiceiurile sunt transmise din generaţie în generaţie.</a:t>
            </a:r>
          </a:p>
          <a:p>
            <a:pPr indent="0" algn="just">
              <a:buNone/>
            </a:pPr>
            <a:r>
              <a:rPr lang="ro-RO" sz="2800" b="1" dirty="0" smtClean="0">
                <a:latin typeface="Times New Roman" pitchFamily="18" charset="0"/>
                <a:cs typeface="Times New Roman" pitchFamily="18" charset="0"/>
              </a:rPr>
              <a:t>	Ouăle de Paşti sunt o </a:t>
            </a:r>
            <a:r>
              <a:rPr lang="ro-RO" sz="2800" b="1" dirty="0" smtClean="0">
                <a:latin typeface="Times New Roman" pitchFamily="18" charset="0"/>
                <a:cs typeface="Times New Roman" pitchFamily="18" charset="0"/>
              </a:rPr>
              <a:t>mărturie că </a:t>
            </a:r>
            <a:r>
              <a:rPr lang="ro-RO" sz="2800" b="1" dirty="0" smtClean="0">
                <a:latin typeface="Times New Roman" pitchFamily="18" charset="0"/>
                <a:cs typeface="Times New Roman" pitchFamily="18" charset="0"/>
              </a:rPr>
              <a:t>datinile, credinţele şi obiceiurile pascale se integrează elementelor cu deosebită valoare ale culturii spirituale populare, fiind cele ce definesc - alături de multe altele - particularităţile etnice ale poporului nostru.</a:t>
            </a:r>
          </a:p>
          <a:p>
            <a:endParaRPr lang="ro-RO"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548680"/>
            <a:ext cx="8229600" cy="5577483"/>
          </a:xfrm>
        </p:spPr>
        <p:txBody>
          <a:bodyPr>
            <a:normAutofit fontScale="85000" lnSpcReduction="10000"/>
          </a:bodyPr>
          <a:lstStyle/>
          <a:p>
            <a:pPr indent="0" algn="just">
              <a:buNone/>
            </a:pPr>
            <a:r>
              <a:rPr lang="ro-RO" dirty="0" smtClean="0"/>
              <a:t> 	</a:t>
            </a:r>
            <a:r>
              <a:rPr lang="ro-RO" sz="3300" dirty="0" smtClean="0">
                <a:latin typeface="Times New Roman" pitchFamily="18" charset="0"/>
                <a:cs typeface="Times New Roman" pitchFamily="18" charset="0"/>
              </a:rPr>
              <a:t>Artele decorative populare sunt un tezaur pe care cultura noastră îl păstrează şi îl veghează cu o grijă deosebită, ele constituind, la noi, la români, o preţioasă legitimare a harurilor acestui popor. 	Costumul popular, covorul sau scoarţa, neasemuita ceramică, sculpturile şi crestăturile în lemn, sunt, din timpuri străvechi, </a:t>
            </a:r>
            <a:r>
              <a:rPr lang="ro-RO" sz="3300" dirty="0" smtClean="0">
                <a:latin typeface="Times New Roman" pitchFamily="18" charset="0"/>
                <a:cs typeface="Times New Roman" pitchFamily="18" charset="0"/>
              </a:rPr>
              <a:t>elemente </a:t>
            </a:r>
            <a:r>
              <a:rPr lang="ro-RO" sz="3300" dirty="0" smtClean="0">
                <a:latin typeface="Times New Roman" pitchFamily="18" charset="0"/>
                <a:cs typeface="Times New Roman" pitchFamily="18" charset="0"/>
              </a:rPr>
              <a:t>de artă intim legate de viaţa omului, ele transformând casa ţăranului într-un veritabil sanctuar de artă. </a:t>
            </a:r>
          </a:p>
          <a:p>
            <a:pPr indent="0" algn="just">
              <a:buNone/>
            </a:pPr>
            <a:r>
              <a:rPr lang="ro-RO" sz="3300" dirty="0" smtClean="0">
                <a:latin typeface="Times New Roman" pitchFamily="18" charset="0"/>
                <a:cs typeface="Times New Roman" pitchFamily="18" charset="0"/>
              </a:rPr>
              <a:t>	În vasta arie a artei noastre populare, un loc aparte îl ocupă </a:t>
            </a:r>
            <a:r>
              <a:rPr lang="ro-RO" sz="3300" b="1" dirty="0" smtClean="0">
                <a:latin typeface="Times New Roman" pitchFamily="18" charset="0"/>
                <a:cs typeface="Times New Roman" pitchFamily="18" charset="0"/>
              </a:rPr>
              <a:t>decorarea ouălor</a:t>
            </a:r>
            <a:r>
              <a:rPr lang="ro-RO" sz="3300" dirty="0" smtClean="0">
                <a:latin typeface="Times New Roman" pitchFamily="18" charset="0"/>
                <a:cs typeface="Times New Roman" pitchFamily="18" charset="0"/>
              </a:rPr>
              <a:t>, atât prin fragilitatea materialului utilizat, cât şi prin dificultăţile pe care spaţiul restrâns de desfăşurare a compoziţiei ornamentale le ridică artistului popular.</a:t>
            </a:r>
          </a:p>
          <a:p>
            <a:endParaRPr lang="ro-R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85800" y="476673"/>
            <a:ext cx="7772400" cy="864095"/>
          </a:xfrm>
        </p:spPr>
        <p:txBody>
          <a:bodyPr>
            <a:normAutofit fontScale="90000"/>
          </a:bodyPr>
          <a:lstStyle/>
          <a:p>
            <a:r>
              <a:rPr lang="ro-RO" i="1" dirty="0" smtClean="0">
                <a:latin typeface="Times New Roman" pitchFamily="18" charset="0"/>
                <a:cs typeface="Times New Roman" pitchFamily="18" charset="0"/>
              </a:rPr>
              <a:t>Cromatica</a:t>
            </a:r>
            <a:r>
              <a:rPr lang="ro-RO" dirty="0" smtClean="0"/>
              <a:t/>
            </a:r>
            <a:br>
              <a:rPr lang="ro-RO" dirty="0" smtClean="0"/>
            </a:br>
            <a:endParaRPr lang="ro-RO" dirty="0"/>
          </a:p>
        </p:txBody>
      </p:sp>
      <p:sp>
        <p:nvSpPr>
          <p:cNvPr id="3" name="Subtitlu 2"/>
          <p:cNvSpPr>
            <a:spLocks noGrp="1"/>
          </p:cNvSpPr>
          <p:nvPr>
            <p:ph type="subTitle" idx="1"/>
          </p:nvPr>
        </p:nvSpPr>
        <p:spPr>
          <a:xfrm>
            <a:off x="467544" y="1052736"/>
            <a:ext cx="8096944" cy="5184576"/>
          </a:xfrm>
        </p:spPr>
        <p:txBody>
          <a:bodyPr>
            <a:normAutofit fontScale="92500" lnSpcReduction="10000"/>
          </a:bodyPr>
          <a:lstStyle/>
          <a:p>
            <a:pPr algn="just"/>
            <a:r>
              <a:rPr lang="ro-RO" dirty="0" smtClean="0"/>
              <a:t>	</a:t>
            </a:r>
            <a:r>
              <a:rPr lang="ro-RO" sz="1900" dirty="0" smtClean="0">
                <a:solidFill>
                  <a:schemeClr val="tx1"/>
                </a:solidFill>
                <a:latin typeface="Times New Roman" pitchFamily="18" charset="0"/>
                <a:cs typeface="Times New Roman" pitchFamily="18" charset="0"/>
              </a:rPr>
              <a:t>Cel mai răspândit şi mai simplu procedeu artistic de ornamentare a ouălor este îmbrăcarea acestora într-un strai de culoare sau în mai multe.</a:t>
            </a:r>
          </a:p>
          <a:p>
            <a:pPr algn="l">
              <a:lnSpc>
                <a:spcPct val="110000"/>
              </a:lnSpc>
            </a:pPr>
            <a:r>
              <a:rPr lang="ro-RO" sz="1900" dirty="0" smtClean="0">
                <a:solidFill>
                  <a:schemeClr val="tx1"/>
                </a:solidFill>
                <a:latin typeface="Times New Roman" pitchFamily="18" charset="0"/>
                <a:cs typeface="Times New Roman" pitchFamily="18" charset="0"/>
              </a:rPr>
              <a:t>Cele mai frecvente culori aşternute pe </a:t>
            </a:r>
            <a:r>
              <a:rPr lang="ro-RO" sz="1900" dirty="0" smtClean="0">
                <a:solidFill>
                  <a:schemeClr val="tx1"/>
                </a:solidFill>
                <a:latin typeface="Times New Roman" pitchFamily="18" charset="0"/>
                <a:cs typeface="Times New Roman" pitchFamily="18" charset="0"/>
              </a:rPr>
              <a:t>ouă </a:t>
            </a:r>
            <a:r>
              <a:rPr lang="ro-RO" sz="1900" dirty="0" smtClean="0">
                <a:solidFill>
                  <a:schemeClr val="tx1"/>
                </a:solidFill>
                <a:latin typeface="Times New Roman" pitchFamily="18" charset="0"/>
                <a:cs typeface="Times New Roman" pitchFamily="18" charset="0"/>
              </a:rPr>
              <a:t>sunt:</a:t>
            </a:r>
          </a:p>
          <a:p>
            <a:pPr algn="just">
              <a:lnSpc>
                <a:spcPct val="110000"/>
              </a:lnSpc>
            </a:pPr>
            <a:r>
              <a:rPr lang="ro-RO" sz="1900" dirty="0" smtClean="0">
                <a:solidFill>
                  <a:schemeClr val="tx1"/>
                </a:solidFill>
                <a:latin typeface="Times New Roman" pitchFamily="18" charset="0"/>
                <a:cs typeface="Times New Roman" pitchFamily="18" charset="0"/>
              </a:rPr>
              <a:t>- </a:t>
            </a:r>
            <a:r>
              <a:rPr lang="ro-RO" sz="1900" b="1" dirty="0" smtClean="0">
                <a:solidFill>
                  <a:schemeClr val="tx1"/>
                </a:solidFill>
                <a:latin typeface="Times New Roman" pitchFamily="18" charset="0"/>
                <a:cs typeface="Times New Roman" pitchFamily="18" charset="0"/>
              </a:rPr>
              <a:t>negrul</a:t>
            </a:r>
            <a:r>
              <a:rPr lang="ro-RO" sz="1900" dirty="0" smtClean="0">
                <a:solidFill>
                  <a:schemeClr val="tx1"/>
                </a:solidFill>
                <a:latin typeface="Times New Roman" pitchFamily="18" charset="0"/>
                <a:cs typeface="Times New Roman" pitchFamily="18" charset="0"/>
              </a:rPr>
              <a:t> (simbol al absolutismului, al statorniciei, </a:t>
            </a:r>
            <a:r>
              <a:rPr lang="ro-RO" sz="1900" dirty="0" smtClean="0">
                <a:solidFill>
                  <a:schemeClr val="tx1"/>
                </a:solidFill>
                <a:latin typeface="Times New Roman" pitchFamily="18" charset="0"/>
                <a:cs typeface="Times New Roman" pitchFamily="18" charset="0"/>
              </a:rPr>
              <a:t>al eternităţii</a:t>
            </a:r>
            <a:r>
              <a:rPr lang="ro-RO" sz="1900" dirty="0" smtClean="0">
                <a:solidFill>
                  <a:schemeClr val="tx1"/>
                </a:solidFill>
                <a:latin typeface="Times New Roman" pitchFamily="18" charset="0"/>
                <a:cs typeface="Times New Roman" pitchFamily="18" charset="0"/>
              </a:rPr>
              <a:t>, atribuit de cele mai multe ori divinităţilor sau duhurilor care trăiesc sub pământ);</a:t>
            </a:r>
          </a:p>
          <a:p>
            <a:pPr algn="just">
              <a:lnSpc>
                <a:spcPct val="110000"/>
              </a:lnSpc>
            </a:pPr>
            <a:r>
              <a:rPr lang="ro-RO" sz="1900" dirty="0" smtClean="0">
                <a:solidFill>
                  <a:schemeClr val="tx1"/>
                </a:solidFill>
                <a:latin typeface="Times New Roman" pitchFamily="18" charset="0"/>
                <a:cs typeface="Times New Roman" pitchFamily="18" charset="0"/>
              </a:rPr>
              <a:t>- </a:t>
            </a:r>
            <a:r>
              <a:rPr lang="ro-RO" sz="1900" b="1" dirty="0" smtClean="0">
                <a:solidFill>
                  <a:srgbClr val="C00000"/>
                </a:solidFill>
                <a:latin typeface="Times New Roman" pitchFamily="18" charset="0"/>
                <a:cs typeface="Times New Roman" pitchFamily="18" charset="0"/>
              </a:rPr>
              <a:t>roşu</a:t>
            </a:r>
            <a:r>
              <a:rPr lang="ro-RO" sz="1900" dirty="0" smtClean="0">
                <a:solidFill>
                  <a:schemeClr val="tx1"/>
                </a:solidFill>
                <a:latin typeface="Times New Roman" pitchFamily="18" charset="0"/>
                <a:cs typeface="Times New Roman" pitchFamily="18" charset="0"/>
              </a:rPr>
              <a:t> (de la cel mai închis la cel mai deschis, dar niciodată aprins sau strident, ci dulce, cald, este culoarea magică a folclorului, simbol al sângelui, deci al vieţii, al focului purificator, al soarelui, al dragostei şi al bucuriei de viaţă);</a:t>
            </a:r>
          </a:p>
          <a:p>
            <a:pPr algn="just">
              <a:lnSpc>
                <a:spcPct val="110000"/>
              </a:lnSpc>
            </a:pPr>
            <a:r>
              <a:rPr lang="ro-RO" sz="1900" dirty="0" smtClean="0">
                <a:solidFill>
                  <a:schemeClr val="tx1"/>
                </a:solidFill>
                <a:latin typeface="Times New Roman" pitchFamily="18" charset="0"/>
                <a:cs typeface="Times New Roman" pitchFamily="18" charset="0"/>
              </a:rPr>
              <a:t>- </a:t>
            </a:r>
            <a:r>
              <a:rPr lang="ro-RO" sz="1900" b="1" dirty="0" smtClean="0">
                <a:solidFill>
                  <a:srgbClr val="FFFF00"/>
                </a:solidFill>
                <a:latin typeface="Times New Roman" pitchFamily="18" charset="0"/>
                <a:cs typeface="Times New Roman" pitchFamily="18" charset="0"/>
              </a:rPr>
              <a:t>g</a:t>
            </a:r>
            <a:r>
              <a:rPr lang="ro-RO" sz="1900" b="1" dirty="0" smtClean="0">
                <a:solidFill>
                  <a:srgbClr val="FFFF00"/>
                </a:solidFill>
                <a:latin typeface="Times New Roman" pitchFamily="18" charset="0"/>
                <a:cs typeface="Times New Roman" pitchFamily="18" charset="0"/>
              </a:rPr>
              <a:t>albenul </a:t>
            </a:r>
            <a:r>
              <a:rPr lang="ro-RO" sz="1900" dirty="0" smtClean="0">
                <a:solidFill>
                  <a:schemeClr val="tx1"/>
                </a:solidFill>
                <a:latin typeface="Times New Roman" pitchFamily="18" charset="0"/>
                <a:cs typeface="Times New Roman" pitchFamily="18" charset="0"/>
              </a:rPr>
              <a:t>(deseori cu nuanţe de acru, evocă lumina</a:t>
            </a:r>
            <a:r>
              <a:rPr lang="ro-RO" sz="1900" dirty="0" smtClean="0">
                <a:solidFill>
                  <a:schemeClr val="tx1"/>
                </a:solidFill>
                <a:latin typeface="Times New Roman" pitchFamily="18" charset="0"/>
                <a:cs typeface="Times New Roman" pitchFamily="18" charset="0"/>
              </a:rPr>
              <a:t>, tinereţea</a:t>
            </a:r>
            <a:r>
              <a:rPr lang="ro-RO" sz="1900" dirty="0" smtClean="0">
                <a:solidFill>
                  <a:schemeClr val="tx1"/>
                </a:solidFill>
                <a:latin typeface="Times New Roman" pitchFamily="18" charset="0"/>
                <a:cs typeface="Times New Roman" pitchFamily="18" charset="0"/>
              </a:rPr>
              <a:t>, fericirea, recolta, ospitalitatea);</a:t>
            </a:r>
          </a:p>
          <a:p>
            <a:pPr algn="just">
              <a:lnSpc>
                <a:spcPct val="110000"/>
              </a:lnSpc>
            </a:pPr>
            <a:r>
              <a:rPr lang="ro-RO" sz="1900" dirty="0" smtClean="0">
                <a:solidFill>
                  <a:schemeClr val="tx1"/>
                </a:solidFill>
                <a:latin typeface="Times New Roman" pitchFamily="18" charset="0"/>
                <a:cs typeface="Times New Roman" pitchFamily="18" charset="0"/>
              </a:rPr>
              <a:t>- </a:t>
            </a:r>
            <a:r>
              <a:rPr lang="ro-RO" sz="1900" b="1" dirty="0" smtClean="0">
                <a:solidFill>
                  <a:srgbClr val="00B050"/>
                </a:solidFill>
                <a:latin typeface="Times New Roman" pitchFamily="18" charset="0"/>
                <a:cs typeface="Times New Roman" pitchFamily="18" charset="0"/>
              </a:rPr>
              <a:t>verdele</a:t>
            </a:r>
            <a:r>
              <a:rPr lang="ro-RO" sz="1900" dirty="0" smtClean="0">
                <a:solidFill>
                  <a:schemeClr val="tx1"/>
                </a:solidFill>
                <a:latin typeface="Times New Roman" pitchFamily="18" charset="0"/>
                <a:cs typeface="Times New Roman" pitchFamily="18" charset="0"/>
              </a:rPr>
              <a:t> (simbolul reînnoirii naturii, al prospeţimii, al rodniciei şi al speranţei);</a:t>
            </a:r>
          </a:p>
          <a:p>
            <a:pPr algn="just">
              <a:lnSpc>
                <a:spcPct val="110000"/>
              </a:lnSpc>
            </a:pPr>
            <a:r>
              <a:rPr lang="ro-RO" sz="1900" dirty="0" smtClean="0">
                <a:solidFill>
                  <a:schemeClr val="tx1"/>
                </a:solidFill>
                <a:latin typeface="Times New Roman" pitchFamily="18" charset="0"/>
                <a:cs typeface="Times New Roman" pitchFamily="18" charset="0"/>
              </a:rPr>
              <a:t>- </a:t>
            </a:r>
            <a:r>
              <a:rPr lang="ro-RO" sz="1900" b="1" dirty="0" smtClean="0">
                <a:solidFill>
                  <a:schemeClr val="tx1"/>
                </a:solidFill>
                <a:latin typeface="Times New Roman" pitchFamily="18" charset="0"/>
                <a:cs typeface="Times New Roman" pitchFamily="18" charset="0"/>
              </a:rPr>
              <a:t>albul </a:t>
            </a:r>
            <a:r>
              <a:rPr lang="ro-RO" sz="1900" dirty="0" smtClean="0">
                <a:solidFill>
                  <a:schemeClr val="tx1"/>
                </a:solidFill>
                <a:latin typeface="Times New Roman" pitchFamily="18" charset="0"/>
                <a:cs typeface="Times New Roman" pitchFamily="18" charset="0"/>
              </a:rPr>
              <a:t>(simbolizând puritatea, inocenţa, naşterea);</a:t>
            </a:r>
          </a:p>
          <a:p>
            <a:pPr algn="just">
              <a:lnSpc>
                <a:spcPct val="110000"/>
              </a:lnSpc>
            </a:pPr>
            <a:r>
              <a:rPr lang="ro-RO" sz="1900" dirty="0" smtClean="0">
                <a:solidFill>
                  <a:schemeClr val="tx1"/>
                </a:solidFill>
                <a:latin typeface="Times New Roman" pitchFamily="18" charset="0"/>
                <a:cs typeface="Times New Roman" pitchFamily="18" charset="0"/>
              </a:rPr>
              <a:t>- </a:t>
            </a:r>
            <a:r>
              <a:rPr lang="ro-RO" sz="1900" b="1" dirty="0" smtClean="0">
                <a:solidFill>
                  <a:srgbClr val="0070C0"/>
                </a:solidFill>
                <a:latin typeface="Times New Roman" pitchFamily="18" charset="0"/>
                <a:cs typeface="Times New Roman" pitchFamily="18" charset="0"/>
              </a:rPr>
              <a:t>albastrul</a:t>
            </a:r>
            <a:r>
              <a:rPr lang="ro-RO" sz="1900" dirty="0" smtClean="0">
                <a:solidFill>
                  <a:schemeClr val="tx1"/>
                </a:solidFill>
                <a:latin typeface="Times New Roman" pitchFamily="18" charset="0"/>
                <a:cs typeface="Times New Roman" pitchFamily="18" charset="0"/>
              </a:rPr>
              <a:t> (expresie a cerului</a:t>
            </a:r>
            <a:r>
              <a:rPr lang="ro-RO" sz="1900" dirty="0" smtClean="0">
                <a:solidFill>
                  <a:schemeClr val="tx1"/>
                </a:solidFill>
                <a:latin typeface="Times New Roman" pitchFamily="18" charset="0"/>
                <a:cs typeface="Times New Roman" pitchFamily="18" charset="0"/>
              </a:rPr>
              <a:t>, a </a:t>
            </a:r>
            <a:r>
              <a:rPr lang="ro-RO" sz="1900" dirty="0" smtClean="0">
                <a:solidFill>
                  <a:schemeClr val="tx1"/>
                </a:solidFill>
                <a:latin typeface="Times New Roman" pitchFamily="18" charset="0"/>
                <a:cs typeface="Times New Roman" pitchFamily="18" charset="0"/>
              </a:rPr>
              <a:t>văzduhului</a:t>
            </a:r>
            <a:r>
              <a:rPr lang="ro-RO" sz="1900" dirty="0" smtClean="0">
                <a:solidFill>
                  <a:schemeClr val="tx1"/>
                </a:solidFill>
                <a:latin typeface="Times New Roman" pitchFamily="18" charset="0"/>
                <a:cs typeface="Times New Roman" pitchFamily="18" charset="0"/>
              </a:rPr>
              <a:t>, talisman </a:t>
            </a:r>
            <a:r>
              <a:rPr lang="ro-RO" sz="1900" dirty="0" smtClean="0">
                <a:solidFill>
                  <a:schemeClr val="tx1"/>
                </a:solidFill>
                <a:latin typeface="Times New Roman" pitchFamily="18" charset="0"/>
                <a:cs typeface="Times New Roman" pitchFamily="18" charset="0"/>
              </a:rPr>
              <a:t>al sănătăţii şi al vitalităţii);</a:t>
            </a:r>
          </a:p>
          <a:p>
            <a:pPr algn="just">
              <a:lnSpc>
                <a:spcPct val="110000"/>
              </a:lnSpc>
            </a:pPr>
            <a:r>
              <a:rPr lang="ro-RO" sz="1900" dirty="0" smtClean="0">
                <a:solidFill>
                  <a:schemeClr val="tx1"/>
                </a:solidFill>
                <a:latin typeface="Times New Roman" pitchFamily="18" charset="0"/>
                <a:cs typeface="Times New Roman" pitchFamily="18" charset="0"/>
              </a:rPr>
              <a:t>- </a:t>
            </a:r>
            <a:r>
              <a:rPr lang="ro-RO" sz="1900" b="1" dirty="0" smtClean="0">
                <a:solidFill>
                  <a:schemeClr val="accent6">
                    <a:lumMod val="75000"/>
                  </a:schemeClr>
                </a:solidFill>
                <a:latin typeface="Times New Roman" pitchFamily="18" charset="0"/>
                <a:cs typeface="Times New Roman" pitchFamily="18" charset="0"/>
              </a:rPr>
              <a:t>portocaliul</a:t>
            </a:r>
            <a:r>
              <a:rPr lang="ro-RO" sz="1900" dirty="0" smtClean="0">
                <a:solidFill>
                  <a:schemeClr val="tx1"/>
                </a:solidFill>
                <a:latin typeface="Times New Roman" pitchFamily="18" charset="0"/>
                <a:cs typeface="Times New Roman" pitchFamily="18" charset="0"/>
              </a:rPr>
              <a:t> (simbolizând forţa, răbdarea şi ambiţia);</a:t>
            </a:r>
          </a:p>
          <a:p>
            <a:pPr algn="just">
              <a:lnSpc>
                <a:spcPct val="110000"/>
              </a:lnSpc>
            </a:pPr>
            <a:r>
              <a:rPr lang="ro-RO" sz="1900" dirty="0" smtClean="0">
                <a:solidFill>
                  <a:schemeClr val="tx1"/>
                </a:solidFill>
                <a:latin typeface="Times New Roman" pitchFamily="18" charset="0"/>
                <a:cs typeface="Times New Roman" pitchFamily="18" charset="0"/>
              </a:rPr>
              <a:t>-</a:t>
            </a:r>
            <a:r>
              <a:rPr lang="ro-RO" sz="1900" dirty="0" smtClean="0">
                <a:solidFill>
                  <a:schemeClr val="bg2">
                    <a:lumMod val="75000"/>
                  </a:schemeClr>
                </a:solidFill>
                <a:latin typeface="Times New Roman" pitchFamily="18" charset="0"/>
                <a:cs typeface="Times New Roman" pitchFamily="18" charset="0"/>
              </a:rPr>
              <a:t> </a:t>
            </a:r>
            <a:r>
              <a:rPr lang="ro-RO" sz="1900" b="1" dirty="0" smtClean="0">
                <a:solidFill>
                  <a:schemeClr val="accent6">
                    <a:lumMod val="50000"/>
                  </a:schemeClr>
                </a:solidFill>
                <a:latin typeface="Times New Roman" pitchFamily="18" charset="0"/>
                <a:cs typeface="Times New Roman" pitchFamily="18" charset="0"/>
              </a:rPr>
              <a:t>maroul</a:t>
            </a:r>
            <a:r>
              <a:rPr lang="ro-RO" sz="1900" dirty="0" smtClean="0">
                <a:solidFill>
                  <a:schemeClr val="bg2">
                    <a:lumMod val="75000"/>
                  </a:schemeClr>
                </a:solidFill>
                <a:latin typeface="Times New Roman" pitchFamily="18" charset="0"/>
                <a:cs typeface="Times New Roman" pitchFamily="18" charset="0"/>
              </a:rPr>
              <a:t> </a:t>
            </a:r>
            <a:r>
              <a:rPr lang="ro-RO" sz="1900" dirty="0" smtClean="0">
                <a:solidFill>
                  <a:schemeClr val="tx1"/>
                </a:solidFill>
                <a:latin typeface="Times New Roman" pitchFamily="18" charset="0"/>
                <a:cs typeface="Times New Roman" pitchFamily="18" charset="0"/>
              </a:rPr>
              <a:t>(simbol al pământului roditor);</a:t>
            </a:r>
          </a:p>
          <a:p>
            <a:pPr algn="just">
              <a:lnSpc>
                <a:spcPct val="110000"/>
              </a:lnSpc>
            </a:pPr>
            <a:r>
              <a:rPr lang="ro-RO" sz="1900" dirty="0" smtClean="0">
                <a:solidFill>
                  <a:schemeClr val="tx1"/>
                </a:solidFill>
                <a:latin typeface="Times New Roman" pitchFamily="18" charset="0"/>
                <a:cs typeface="Times New Roman" pitchFamily="18" charset="0"/>
              </a:rPr>
              <a:t>- </a:t>
            </a:r>
            <a:r>
              <a:rPr lang="ro-RO" sz="1900" b="1" dirty="0" smtClean="0">
                <a:solidFill>
                  <a:srgbClr val="7030A0"/>
                </a:solidFill>
                <a:latin typeface="Times New Roman" pitchFamily="18" charset="0"/>
                <a:cs typeface="Times New Roman" pitchFamily="18" charset="0"/>
              </a:rPr>
              <a:t>violetul</a:t>
            </a:r>
            <a:r>
              <a:rPr lang="ro-RO" sz="1900" b="1" dirty="0" smtClean="0">
                <a:solidFill>
                  <a:schemeClr val="tx1"/>
                </a:solidFill>
                <a:latin typeface="Times New Roman" pitchFamily="18" charset="0"/>
                <a:cs typeface="Times New Roman" pitchFamily="18" charset="0"/>
              </a:rPr>
              <a:t> </a:t>
            </a:r>
            <a:r>
              <a:rPr lang="ro-RO" sz="1900" dirty="0" smtClean="0">
                <a:solidFill>
                  <a:schemeClr val="tx1"/>
                </a:solidFill>
                <a:latin typeface="Times New Roman" pitchFamily="18" charset="0"/>
                <a:cs typeface="Times New Roman" pitchFamily="18" charset="0"/>
              </a:rPr>
              <a:t>(exprimând stăpânirea de sine, răbdarea, încrederea în dreptate).</a:t>
            </a:r>
          </a:p>
          <a:p>
            <a:pPr algn="just"/>
            <a:endParaRPr lang="ro-RO" sz="1900" dirty="0">
              <a:solidFill>
                <a:schemeClr val="tx1"/>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85800" y="476673"/>
            <a:ext cx="7772400" cy="1152127"/>
          </a:xfrm>
        </p:spPr>
        <p:txBody>
          <a:bodyPr>
            <a:normAutofit fontScale="90000"/>
          </a:bodyPr>
          <a:lstStyle/>
          <a:p>
            <a:r>
              <a:rPr lang="ro-RO" i="1" dirty="0" smtClean="0">
                <a:latin typeface="Times New Roman" pitchFamily="18" charset="0"/>
                <a:cs typeface="Times New Roman" pitchFamily="18" charset="0"/>
              </a:rPr>
              <a:t>Instrumentele</a:t>
            </a:r>
            <a:br>
              <a:rPr lang="ro-RO" i="1" dirty="0" smtClean="0">
                <a:latin typeface="Times New Roman" pitchFamily="18" charset="0"/>
                <a:cs typeface="Times New Roman" pitchFamily="18" charset="0"/>
              </a:rPr>
            </a:br>
            <a:endParaRPr lang="ro-RO" i="1" dirty="0">
              <a:latin typeface="Times New Roman" pitchFamily="18" charset="0"/>
              <a:cs typeface="Times New Roman" pitchFamily="18" charset="0"/>
            </a:endParaRPr>
          </a:p>
        </p:txBody>
      </p:sp>
      <p:sp>
        <p:nvSpPr>
          <p:cNvPr id="3" name="Subtitlu 2"/>
          <p:cNvSpPr>
            <a:spLocks noGrp="1"/>
          </p:cNvSpPr>
          <p:nvPr>
            <p:ph type="subTitle" idx="1"/>
          </p:nvPr>
        </p:nvSpPr>
        <p:spPr>
          <a:xfrm>
            <a:off x="611560" y="1412776"/>
            <a:ext cx="7632848" cy="4608512"/>
          </a:xfrm>
        </p:spPr>
        <p:txBody>
          <a:bodyPr>
            <a:normAutofit fontScale="77500" lnSpcReduction="20000"/>
          </a:bodyPr>
          <a:lstStyle/>
          <a:p>
            <a:pPr algn="just"/>
            <a:r>
              <a:rPr lang="ro-RO" dirty="0" smtClean="0">
                <a:solidFill>
                  <a:schemeClr val="tx1"/>
                </a:solidFill>
                <a:latin typeface="Times New Roman" pitchFamily="18" charset="0"/>
                <a:cs typeface="Times New Roman" pitchFamily="18" charset="0"/>
              </a:rPr>
              <a:t>	Cel mai vechi instrument pentru încondeierea ouălor a fost un capăt de lumânare încălzit cu care se scriau pe ou câteva figuri sau motive simple, după care oul era introdus în culoare roşie. S-a mai folosit şi pana de </a:t>
            </a:r>
            <a:r>
              <a:rPr lang="ro-RO" dirty="0" smtClean="0">
                <a:solidFill>
                  <a:schemeClr val="tx1"/>
                </a:solidFill>
                <a:latin typeface="Times New Roman" pitchFamily="18" charset="0"/>
                <a:cs typeface="Times New Roman" pitchFamily="18" charset="0"/>
              </a:rPr>
              <a:t>gâscă, instrument </a:t>
            </a:r>
            <a:r>
              <a:rPr lang="ro-RO" dirty="0" smtClean="0">
                <a:solidFill>
                  <a:schemeClr val="tx1"/>
                </a:solidFill>
                <a:latin typeface="Times New Roman" pitchFamily="18" charset="0"/>
                <a:cs typeface="Times New Roman" pitchFamily="18" charset="0"/>
              </a:rPr>
              <a:t>copiat după cunoscutul „corn” al olarului. </a:t>
            </a:r>
          </a:p>
          <a:p>
            <a:pPr algn="just"/>
            <a:r>
              <a:rPr lang="ro-RO" dirty="0" smtClean="0">
                <a:solidFill>
                  <a:schemeClr val="tx1"/>
                </a:solidFill>
                <a:latin typeface="Times New Roman" pitchFamily="18" charset="0"/>
                <a:cs typeface="Times New Roman" pitchFamily="18" charset="0"/>
              </a:rPr>
              <a:t>	Cum aceasta nu a dat roadele aşteptate, căci pana de gâscă încingându-se prea tare se ardea, a fost părăsită în favoarea chişiţei. </a:t>
            </a:r>
            <a:r>
              <a:rPr lang="ro-RO" b="1" dirty="0" smtClean="0">
                <a:solidFill>
                  <a:schemeClr val="tx1"/>
                </a:solidFill>
                <a:latin typeface="Times New Roman" pitchFamily="18" charset="0"/>
                <a:cs typeface="Times New Roman" pitchFamily="18" charset="0"/>
              </a:rPr>
              <a:t>Chişiţa</a:t>
            </a:r>
            <a:r>
              <a:rPr lang="ro-RO" dirty="0" smtClean="0">
                <a:solidFill>
                  <a:schemeClr val="tx1"/>
                </a:solidFill>
                <a:latin typeface="Times New Roman" pitchFamily="18" charset="0"/>
                <a:cs typeface="Times New Roman" pitchFamily="18" charset="0"/>
              </a:rPr>
              <a:t> este o ţeavă scurtă de alamă sau de tablă, cu un diametru foarte mic, prin interiorul căreia se petrece un fir de păr de porc. Ţeava este prinsă perpendicular pe un mâner de lemn.</a:t>
            </a:r>
          </a:p>
          <a:p>
            <a:pPr algn="just"/>
            <a:r>
              <a:rPr lang="ro-RO" dirty="0" smtClean="0">
                <a:solidFill>
                  <a:schemeClr val="tx1"/>
                </a:solidFill>
                <a:latin typeface="Times New Roman" pitchFamily="18" charset="0"/>
                <a:cs typeface="Times New Roman" pitchFamily="18" charset="0"/>
              </a:rPr>
              <a:t>		</a:t>
            </a:r>
            <a:endParaRPr lang="ro-RO" dirty="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85800" y="476673"/>
            <a:ext cx="7772400" cy="720079"/>
          </a:xfrm>
        </p:spPr>
        <p:txBody>
          <a:bodyPr>
            <a:normAutofit fontScale="90000"/>
          </a:bodyPr>
          <a:lstStyle/>
          <a:p>
            <a:r>
              <a:rPr lang="ro-RO" i="1" dirty="0" smtClean="0">
                <a:latin typeface="Times New Roman" pitchFamily="18" charset="0"/>
                <a:cs typeface="Times New Roman" pitchFamily="18" charset="0"/>
              </a:rPr>
              <a:t>Tehnicile decorării</a:t>
            </a:r>
            <a:r>
              <a:rPr lang="ro-RO" dirty="0" smtClean="0"/>
              <a:t/>
            </a:r>
            <a:br>
              <a:rPr lang="ro-RO" dirty="0" smtClean="0"/>
            </a:br>
            <a:endParaRPr lang="ro-RO" dirty="0"/>
          </a:p>
        </p:txBody>
      </p:sp>
      <p:sp>
        <p:nvSpPr>
          <p:cNvPr id="3" name="Subtitlu 2"/>
          <p:cNvSpPr>
            <a:spLocks noGrp="1"/>
          </p:cNvSpPr>
          <p:nvPr>
            <p:ph type="subTitle" idx="1"/>
          </p:nvPr>
        </p:nvSpPr>
        <p:spPr>
          <a:xfrm>
            <a:off x="755576" y="1196752"/>
            <a:ext cx="7632848" cy="4752528"/>
          </a:xfrm>
        </p:spPr>
        <p:txBody>
          <a:bodyPr>
            <a:normAutofit fontScale="77500" lnSpcReduction="20000"/>
          </a:bodyPr>
          <a:lstStyle/>
          <a:p>
            <a:pPr algn="just"/>
            <a:r>
              <a:rPr lang="ro-RO" dirty="0" smtClean="0">
                <a:solidFill>
                  <a:schemeClr val="tx1"/>
                </a:solidFill>
                <a:latin typeface="Times New Roman" pitchFamily="18" charset="0"/>
                <a:cs typeface="Times New Roman" pitchFamily="18" charset="0"/>
              </a:rPr>
              <a:t>	Tehnicile decorării diferă de la regiune la regiune. Sunt tehnici </a:t>
            </a:r>
            <a:r>
              <a:rPr lang="ro-RO" dirty="0" smtClean="0">
                <a:solidFill>
                  <a:schemeClr val="tx1"/>
                </a:solidFill>
                <a:latin typeface="Times New Roman" pitchFamily="18" charset="0"/>
                <a:cs typeface="Times New Roman" pitchFamily="18" charset="0"/>
              </a:rPr>
              <a:t>mai vechi de </a:t>
            </a:r>
            <a:r>
              <a:rPr lang="ro-RO" dirty="0" smtClean="0">
                <a:solidFill>
                  <a:schemeClr val="tx1"/>
                </a:solidFill>
                <a:latin typeface="Times New Roman" pitchFamily="18" charset="0"/>
                <a:cs typeface="Times New Roman" pitchFamily="18" charset="0"/>
              </a:rPr>
              <a:t>împodobire a </a:t>
            </a:r>
            <a:r>
              <a:rPr lang="ro-RO" dirty="0" smtClean="0">
                <a:solidFill>
                  <a:schemeClr val="tx1"/>
                </a:solidFill>
                <a:latin typeface="Times New Roman" pitchFamily="18" charset="0"/>
                <a:cs typeface="Times New Roman" pitchFamily="18" charset="0"/>
              </a:rPr>
              <a:t>ouălor, </a:t>
            </a:r>
            <a:r>
              <a:rPr lang="ro-RO" dirty="0" smtClean="0">
                <a:solidFill>
                  <a:schemeClr val="tx1"/>
                </a:solidFill>
                <a:latin typeface="Times New Roman" pitchFamily="18" charset="0"/>
                <a:cs typeface="Times New Roman" pitchFamily="18" charset="0"/>
              </a:rPr>
              <a:t>iar altele mai moderne. </a:t>
            </a:r>
          </a:p>
          <a:p>
            <a:pPr algn="just"/>
            <a:r>
              <a:rPr lang="ro-RO" dirty="0" smtClean="0">
                <a:solidFill>
                  <a:schemeClr val="tx1"/>
                </a:solidFill>
                <a:latin typeface="Times New Roman" pitchFamily="18" charset="0"/>
                <a:cs typeface="Times New Roman" pitchFamily="18" charset="0"/>
              </a:rPr>
              <a:t>	Astfel, un mod de împodobire </a:t>
            </a:r>
            <a:r>
              <a:rPr lang="ro-RO" dirty="0" smtClean="0">
                <a:solidFill>
                  <a:schemeClr val="tx1"/>
                </a:solidFill>
                <a:latin typeface="Times New Roman" pitchFamily="18" charset="0"/>
                <a:cs typeface="Times New Roman" pitchFamily="18" charset="0"/>
              </a:rPr>
              <a:t>cu </a:t>
            </a:r>
            <a:r>
              <a:rPr lang="ro-RO" dirty="0" smtClean="0">
                <a:solidFill>
                  <a:schemeClr val="tx1"/>
                </a:solidFill>
                <a:latin typeface="Times New Roman" pitchFamily="18" charset="0"/>
                <a:cs typeface="Times New Roman" pitchFamily="18" charset="0"/>
              </a:rPr>
              <a:t>arie de răspândire </a:t>
            </a:r>
            <a:r>
              <a:rPr lang="ro-RO" dirty="0" smtClean="0">
                <a:solidFill>
                  <a:schemeClr val="tx1"/>
                </a:solidFill>
                <a:latin typeface="Times New Roman" pitchFamily="18" charset="0"/>
                <a:cs typeface="Times New Roman" pitchFamily="18" charset="0"/>
              </a:rPr>
              <a:t>în aproape </a:t>
            </a:r>
            <a:r>
              <a:rPr lang="ro-RO" dirty="0" smtClean="0">
                <a:solidFill>
                  <a:schemeClr val="tx1"/>
                </a:solidFill>
                <a:latin typeface="Times New Roman" pitchFamily="18" charset="0"/>
                <a:cs typeface="Times New Roman" pitchFamily="18" charset="0"/>
              </a:rPr>
              <a:t>toată </a:t>
            </a:r>
            <a:r>
              <a:rPr lang="ro-RO" dirty="0" smtClean="0">
                <a:solidFill>
                  <a:schemeClr val="tx1"/>
                </a:solidFill>
                <a:latin typeface="Times New Roman" pitchFamily="18" charset="0"/>
                <a:cs typeface="Times New Roman" pitchFamily="18" charset="0"/>
              </a:rPr>
              <a:t>ţara şi pentru care se folosesc alte instrumente, culori şi tehnici de lucru, este cel al ouălor pictate. Zonele unde se practică în mod curent pictarea ouălor </a:t>
            </a:r>
            <a:r>
              <a:rPr lang="ro-RO" dirty="0" smtClean="0">
                <a:solidFill>
                  <a:schemeClr val="tx1"/>
                </a:solidFill>
                <a:latin typeface="Times New Roman" pitchFamily="18" charset="0"/>
                <a:cs typeface="Times New Roman" pitchFamily="18" charset="0"/>
              </a:rPr>
              <a:t>sunt </a:t>
            </a:r>
            <a:r>
              <a:rPr lang="ro-RO" dirty="0" smtClean="0">
                <a:solidFill>
                  <a:schemeClr val="tx1"/>
                </a:solidFill>
                <a:latin typeface="Times New Roman" pitchFamily="18" charset="0"/>
                <a:cs typeface="Times New Roman" pitchFamily="18" charset="0"/>
              </a:rPr>
              <a:t>Bucovina şi Transilvania.</a:t>
            </a:r>
          </a:p>
          <a:p>
            <a:pPr algn="just"/>
            <a:r>
              <a:rPr lang="ro-RO" dirty="0" smtClean="0">
                <a:solidFill>
                  <a:schemeClr val="tx1"/>
                </a:solidFill>
                <a:latin typeface="Times New Roman" pitchFamily="18" charset="0"/>
                <a:cs typeface="Times New Roman" pitchFamily="18" charset="0"/>
              </a:rPr>
              <a:t>	Un procedeu </a:t>
            </a:r>
            <a:r>
              <a:rPr lang="ro-RO" dirty="0" smtClean="0">
                <a:solidFill>
                  <a:schemeClr val="tx1"/>
                </a:solidFill>
                <a:latin typeface="Times New Roman" pitchFamily="18" charset="0"/>
                <a:cs typeface="Times New Roman" pitchFamily="18" charset="0"/>
              </a:rPr>
              <a:t>recent, </a:t>
            </a:r>
            <a:r>
              <a:rPr lang="ro-RO" dirty="0" smtClean="0">
                <a:solidFill>
                  <a:schemeClr val="tx1"/>
                </a:solidFill>
                <a:latin typeface="Times New Roman" pitchFamily="18" charset="0"/>
                <a:cs typeface="Times New Roman" pitchFamily="18" charset="0"/>
              </a:rPr>
              <a:t>având ca arie de răspândire Bucovina, îl constituie împodobirea ouălor cu mărgele. Centrul de creaţie a ouălor cu mărgele este oraşul Rădăuţi şi localităţile învecinate: Suceviţa, Gălăneşti, Vicovul de Jos.  </a:t>
            </a:r>
          </a:p>
          <a:p>
            <a:pPr algn="just"/>
            <a:r>
              <a:rPr lang="ro-RO" dirty="0" smtClean="0">
                <a:solidFill>
                  <a:schemeClr val="tx1"/>
                </a:solidFill>
                <a:latin typeface="Times New Roman" pitchFamily="18" charset="0"/>
                <a:cs typeface="Times New Roman" pitchFamily="18" charset="0"/>
              </a:rPr>
              <a:t> </a:t>
            </a:r>
            <a:endParaRPr lang="ro-RO" dirty="0">
              <a:solidFill>
                <a:schemeClr val="tx1"/>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85800" y="404665"/>
            <a:ext cx="7772400" cy="1080119"/>
          </a:xfrm>
        </p:spPr>
        <p:txBody>
          <a:bodyPr/>
          <a:lstStyle/>
          <a:p>
            <a:r>
              <a:rPr lang="ro-RO" i="1" dirty="0" smtClean="0">
                <a:latin typeface="Times New Roman" pitchFamily="18" charset="0"/>
                <a:cs typeface="Times New Roman" pitchFamily="18" charset="0"/>
              </a:rPr>
              <a:t>Ornamentica</a:t>
            </a:r>
            <a:endParaRPr lang="ro-RO" i="1" dirty="0">
              <a:latin typeface="Times New Roman" pitchFamily="18" charset="0"/>
              <a:cs typeface="Times New Roman" pitchFamily="18" charset="0"/>
            </a:endParaRPr>
          </a:p>
        </p:txBody>
      </p:sp>
      <p:sp>
        <p:nvSpPr>
          <p:cNvPr id="3" name="Subtitlu 2"/>
          <p:cNvSpPr>
            <a:spLocks noGrp="1"/>
          </p:cNvSpPr>
          <p:nvPr>
            <p:ph type="subTitle" idx="1"/>
          </p:nvPr>
        </p:nvSpPr>
        <p:spPr>
          <a:xfrm>
            <a:off x="395536" y="1340768"/>
            <a:ext cx="8208912" cy="5112568"/>
          </a:xfrm>
        </p:spPr>
        <p:txBody>
          <a:bodyPr>
            <a:normAutofit fontScale="47500" lnSpcReduction="20000"/>
          </a:bodyPr>
          <a:lstStyle/>
          <a:p>
            <a:r>
              <a:rPr lang="ro-RO" dirty="0" smtClean="0"/>
              <a:t> </a:t>
            </a:r>
          </a:p>
          <a:p>
            <a:pPr algn="just">
              <a:lnSpc>
                <a:spcPct val="120000"/>
              </a:lnSpc>
            </a:pPr>
            <a:r>
              <a:rPr lang="ro-RO" dirty="0" smtClean="0">
                <a:solidFill>
                  <a:schemeClr val="tx1"/>
                </a:solidFill>
                <a:latin typeface="Times New Roman" pitchFamily="18" charset="0"/>
                <a:cs typeface="Times New Roman" pitchFamily="18" charset="0"/>
              </a:rPr>
              <a:t>	</a:t>
            </a:r>
            <a:r>
              <a:rPr lang="ro-RO" sz="4200" dirty="0" smtClean="0">
                <a:solidFill>
                  <a:schemeClr val="tx1"/>
                </a:solidFill>
                <a:latin typeface="Times New Roman" pitchFamily="18" charset="0"/>
                <a:cs typeface="Times New Roman" pitchFamily="18" charset="0"/>
              </a:rPr>
              <a:t>În ornamentarea geometrică se folosesc ca elemente, în primul rând, liniile în desene sau combinaţiile cu linii; în al doilea rând, motivele individuale  </a:t>
            </a:r>
            <a:r>
              <a:rPr lang="ro-RO" sz="4200" dirty="0" smtClean="0">
                <a:solidFill>
                  <a:schemeClr val="tx1"/>
                </a:solidFill>
                <a:latin typeface="Times New Roman" pitchFamily="18" charset="0"/>
                <a:cs typeface="Times New Roman" pitchFamily="18" charset="0"/>
              </a:rPr>
              <a:t>(de exemplu: </a:t>
            </a:r>
            <a:r>
              <a:rPr lang="ro-RO" sz="4200" dirty="0" smtClean="0">
                <a:solidFill>
                  <a:schemeClr val="tx1"/>
                </a:solidFill>
                <a:latin typeface="Times New Roman" pitchFamily="18" charset="0"/>
                <a:cs typeface="Times New Roman" pitchFamily="18" charset="0"/>
              </a:rPr>
              <a:t>cercul, crucea, soarele, steaua cu patru şi opt braţe).</a:t>
            </a:r>
          </a:p>
          <a:p>
            <a:pPr algn="just">
              <a:lnSpc>
                <a:spcPct val="120000"/>
              </a:lnSpc>
            </a:pPr>
            <a:r>
              <a:rPr lang="ro-RO" sz="4200" dirty="0" smtClean="0">
                <a:solidFill>
                  <a:schemeClr val="tx1"/>
                </a:solidFill>
                <a:latin typeface="Times New Roman" pitchFamily="18" charset="0"/>
                <a:cs typeface="Times New Roman" pitchFamily="18" charset="0"/>
              </a:rPr>
              <a:t>	Liniile folosite îmbracă diverse forme (aspecte), cu anumite semnificaţii:</a:t>
            </a:r>
          </a:p>
          <a:p>
            <a:pPr algn="just">
              <a:lnSpc>
                <a:spcPct val="120000"/>
              </a:lnSpc>
            </a:pPr>
            <a:r>
              <a:rPr lang="ro-RO" sz="4200" dirty="0" smtClean="0">
                <a:solidFill>
                  <a:schemeClr val="tx1"/>
                </a:solidFill>
                <a:latin typeface="Times New Roman" pitchFamily="18" charset="0"/>
                <a:cs typeface="Times New Roman" pitchFamily="18" charset="0"/>
              </a:rPr>
              <a:t>- </a:t>
            </a:r>
            <a:r>
              <a:rPr lang="ro-RO" sz="4200" i="1" dirty="0" smtClean="0">
                <a:solidFill>
                  <a:schemeClr val="tx1"/>
                </a:solidFill>
                <a:latin typeface="Times New Roman" pitchFamily="18" charset="0"/>
                <a:cs typeface="Times New Roman" pitchFamily="18" charset="0"/>
              </a:rPr>
              <a:t>linia verticală şi orizontală</a:t>
            </a:r>
            <a:r>
              <a:rPr lang="ro-RO" sz="4200" dirty="0" smtClean="0">
                <a:solidFill>
                  <a:schemeClr val="tx1"/>
                </a:solidFill>
                <a:latin typeface="Times New Roman" pitchFamily="18" charset="0"/>
                <a:cs typeface="Times New Roman" pitchFamily="18" charset="0"/>
              </a:rPr>
              <a:t>: traiectul vertical simbolizează forţa activă, linia verticală reprezintă viaţa, iar cea orizontală, moartea;</a:t>
            </a:r>
          </a:p>
          <a:p>
            <a:pPr algn="just">
              <a:lnSpc>
                <a:spcPct val="120000"/>
              </a:lnSpc>
            </a:pPr>
            <a:r>
              <a:rPr lang="ro-RO" sz="4200" dirty="0" smtClean="0">
                <a:solidFill>
                  <a:schemeClr val="tx1"/>
                </a:solidFill>
                <a:latin typeface="Times New Roman" pitchFamily="18" charset="0"/>
                <a:cs typeface="Times New Roman" pitchFamily="18" charset="0"/>
              </a:rPr>
              <a:t>- </a:t>
            </a:r>
            <a:r>
              <a:rPr lang="ro-RO" sz="4200" i="1" dirty="0" smtClean="0">
                <a:solidFill>
                  <a:schemeClr val="tx1"/>
                </a:solidFill>
                <a:latin typeface="Times New Roman" pitchFamily="18" charset="0"/>
                <a:cs typeface="Times New Roman" pitchFamily="18" charset="0"/>
              </a:rPr>
              <a:t>linia dreaptă</a:t>
            </a:r>
            <a:r>
              <a:rPr lang="ro-RO" sz="4200" dirty="0" smtClean="0">
                <a:solidFill>
                  <a:schemeClr val="tx1"/>
                </a:solidFill>
                <a:latin typeface="Times New Roman" pitchFamily="18" charset="0"/>
                <a:cs typeface="Times New Roman" pitchFamily="18" charset="0"/>
              </a:rPr>
              <a:t>: destinul;</a:t>
            </a:r>
          </a:p>
          <a:p>
            <a:pPr algn="just">
              <a:lnSpc>
                <a:spcPct val="120000"/>
              </a:lnSpc>
            </a:pPr>
            <a:r>
              <a:rPr lang="ro-RO" sz="4200" dirty="0" smtClean="0">
                <a:solidFill>
                  <a:schemeClr val="tx1"/>
                </a:solidFill>
                <a:latin typeface="Times New Roman" pitchFamily="18" charset="0"/>
                <a:cs typeface="Times New Roman" pitchFamily="18" charset="0"/>
              </a:rPr>
              <a:t>- </a:t>
            </a:r>
            <a:r>
              <a:rPr lang="ro-RO" sz="4200" i="1" dirty="0" smtClean="0">
                <a:solidFill>
                  <a:schemeClr val="tx1"/>
                </a:solidFill>
                <a:latin typeface="Times New Roman" pitchFamily="18" charset="0"/>
                <a:cs typeface="Times New Roman" pitchFamily="18" charset="0"/>
              </a:rPr>
              <a:t>linia dublă dreaptă</a:t>
            </a:r>
            <a:r>
              <a:rPr lang="ro-RO" sz="4200" dirty="0" smtClean="0">
                <a:solidFill>
                  <a:schemeClr val="tx1"/>
                </a:solidFill>
                <a:latin typeface="Times New Roman" pitchFamily="18" charset="0"/>
                <a:cs typeface="Times New Roman" pitchFamily="18" charset="0"/>
              </a:rPr>
              <a:t>: eternitatea;</a:t>
            </a:r>
          </a:p>
          <a:p>
            <a:pPr algn="just">
              <a:lnSpc>
                <a:spcPct val="120000"/>
              </a:lnSpc>
            </a:pPr>
            <a:r>
              <a:rPr lang="ro-RO" sz="4200" dirty="0" smtClean="0">
                <a:solidFill>
                  <a:schemeClr val="tx1"/>
                </a:solidFill>
                <a:latin typeface="Times New Roman" pitchFamily="18" charset="0"/>
                <a:cs typeface="Times New Roman" pitchFamily="18" charset="0"/>
              </a:rPr>
              <a:t>- </a:t>
            </a:r>
            <a:r>
              <a:rPr lang="ro-RO" sz="4200" i="1" dirty="0" smtClean="0">
                <a:solidFill>
                  <a:schemeClr val="tx1"/>
                </a:solidFill>
                <a:latin typeface="Times New Roman" pitchFamily="18" charset="0"/>
                <a:cs typeface="Times New Roman" pitchFamily="18" charset="0"/>
              </a:rPr>
              <a:t>linia formând o suită de dreptunghiuri</a:t>
            </a:r>
            <a:r>
              <a:rPr lang="ro-RO" sz="4200" dirty="0" smtClean="0">
                <a:solidFill>
                  <a:schemeClr val="tx1"/>
                </a:solidFill>
                <a:latin typeface="Times New Roman" pitchFamily="18" charset="0"/>
                <a:cs typeface="Times New Roman" pitchFamily="18" charset="0"/>
              </a:rPr>
              <a:t>: gândirea şi cunoaşterea;</a:t>
            </a:r>
          </a:p>
          <a:p>
            <a:pPr algn="just">
              <a:lnSpc>
                <a:spcPct val="120000"/>
              </a:lnSpc>
            </a:pPr>
            <a:r>
              <a:rPr lang="ro-RO" sz="4200" dirty="0" smtClean="0">
                <a:solidFill>
                  <a:schemeClr val="tx1"/>
                </a:solidFill>
                <a:latin typeface="Times New Roman" pitchFamily="18" charset="0"/>
                <a:cs typeface="Times New Roman" pitchFamily="18" charset="0"/>
              </a:rPr>
              <a:t>- </a:t>
            </a:r>
            <a:r>
              <a:rPr lang="ro-RO" sz="4200" i="1" dirty="0" smtClean="0">
                <a:solidFill>
                  <a:schemeClr val="tx1"/>
                </a:solidFill>
                <a:latin typeface="Times New Roman" pitchFamily="18" charset="0"/>
                <a:cs typeface="Times New Roman" pitchFamily="18" charset="0"/>
              </a:rPr>
              <a:t>linia în semicercuri</a:t>
            </a:r>
            <a:r>
              <a:rPr lang="ro-RO" sz="4200" dirty="0" smtClean="0">
                <a:solidFill>
                  <a:schemeClr val="tx1"/>
                </a:solidFill>
                <a:latin typeface="Times New Roman" pitchFamily="18" charset="0"/>
                <a:cs typeface="Times New Roman" pitchFamily="18" charset="0"/>
              </a:rPr>
              <a:t>: protecţia, siguranţa;</a:t>
            </a:r>
          </a:p>
          <a:p>
            <a:pPr algn="just">
              <a:lnSpc>
                <a:spcPct val="120000"/>
              </a:lnSpc>
            </a:pPr>
            <a:r>
              <a:rPr lang="ro-RO" sz="4200" dirty="0" smtClean="0">
                <a:solidFill>
                  <a:schemeClr val="tx1"/>
                </a:solidFill>
                <a:latin typeface="Times New Roman" pitchFamily="18" charset="0"/>
                <a:cs typeface="Times New Roman" pitchFamily="18" charset="0"/>
              </a:rPr>
              <a:t>- </a:t>
            </a:r>
            <a:r>
              <a:rPr lang="ro-RO" sz="4200" i="1" dirty="0" smtClean="0">
                <a:solidFill>
                  <a:schemeClr val="tx1"/>
                </a:solidFill>
                <a:latin typeface="Times New Roman" pitchFamily="18" charset="0"/>
                <a:cs typeface="Times New Roman" pitchFamily="18" charset="0"/>
              </a:rPr>
              <a:t>linia frântă orizontală în dinţi de fierăstrău</a:t>
            </a:r>
            <a:r>
              <a:rPr lang="ro-RO" sz="4200" dirty="0" smtClean="0">
                <a:solidFill>
                  <a:schemeClr val="tx1"/>
                </a:solidFill>
                <a:latin typeface="Times New Roman" pitchFamily="18" charset="0"/>
                <a:cs typeface="Times New Roman" pitchFamily="18" charset="0"/>
              </a:rPr>
              <a:t>: semnifică binele şi răul, coexistenţa lor în timp;</a:t>
            </a:r>
          </a:p>
          <a:p>
            <a:pPr algn="just">
              <a:lnSpc>
                <a:spcPct val="120000"/>
              </a:lnSpc>
            </a:pPr>
            <a:r>
              <a:rPr lang="ro-RO" sz="4200" dirty="0" smtClean="0">
                <a:solidFill>
                  <a:schemeClr val="tx1"/>
                </a:solidFill>
                <a:latin typeface="Times New Roman" pitchFamily="18" charset="0"/>
                <a:cs typeface="Times New Roman" pitchFamily="18" charset="0"/>
              </a:rPr>
              <a:t>- </a:t>
            </a:r>
            <a:r>
              <a:rPr lang="ro-RO" sz="4200" i="1" dirty="0" smtClean="0">
                <a:solidFill>
                  <a:schemeClr val="tx1"/>
                </a:solidFill>
                <a:latin typeface="Times New Roman" pitchFamily="18" charset="0"/>
                <a:cs typeface="Times New Roman" pitchFamily="18" charset="0"/>
              </a:rPr>
              <a:t>linia frântă verticală</a:t>
            </a:r>
            <a:r>
              <a:rPr lang="ro-RO" sz="4200" dirty="0" smtClean="0">
                <a:solidFill>
                  <a:schemeClr val="tx1"/>
                </a:solidFill>
                <a:latin typeface="Times New Roman" pitchFamily="18" charset="0"/>
                <a:cs typeface="Times New Roman" pitchFamily="18" charset="0"/>
              </a:rPr>
              <a:t>: dominaţia, posesiunea;</a:t>
            </a:r>
            <a:endParaRPr lang="ro-RO" sz="4200" dirty="0">
              <a:solidFill>
                <a:schemeClr val="tx1"/>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p:cNvSpPr>
            <a:spLocks noGrp="1"/>
          </p:cNvSpPr>
          <p:nvPr>
            <p:ph type="subTitle" idx="1"/>
          </p:nvPr>
        </p:nvSpPr>
        <p:spPr>
          <a:xfrm>
            <a:off x="323850" y="333375"/>
            <a:ext cx="8351838" cy="6335985"/>
          </a:xfrm>
        </p:spPr>
        <p:txBody>
          <a:bodyPr>
            <a:normAutofit fontScale="47500" lnSpcReduction="20000"/>
          </a:bodyPr>
          <a:lstStyle/>
          <a:p>
            <a:pPr algn="just">
              <a:lnSpc>
                <a:spcPct val="120000"/>
              </a:lnSpc>
            </a:pPr>
            <a:r>
              <a:rPr lang="ro-RO" sz="3800" i="1" dirty="0" smtClean="0">
                <a:solidFill>
                  <a:schemeClr val="tx1"/>
                </a:solidFill>
                <a:latin typeface="Times New Roman" pitchFamily="18" charset="0"/>
                <a:cs typeface="Times New Roman" pitchFamily="18" charset="0"/>
              </a:rPr>
              <a:t>- linia uşor ondulată</a:t>
            </a:r>
            <a:r>
              <a:rPr lang="ro-RO" sz="3800" dirty="0" smtClean="0">
                <a:solidFill>
                  <a:schemeClr val="tx1"/>
                </a:solidFill>
                <a:latin typeface="Times New Roman" pitchFamily="18" charset="0"/>
                <a:cs typeface="Times New Roman" pitchFamily="18" charset="0"/>
              </a:rPr>
              <a:t>: purificare,apă;</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meandrul</a:t>
            </a:r>
            <a:r>
              <a:rPr lang="ro-RO" sz="3800" dirty="0" smtClean="0">
                <a:solidFill>
                  <a:schemeClr val="tx1"/>
                </a:solidFill>
                <a:latin typeface="Times New Roman" pitchFamily="18" charset="0"/>
                <a:cs typeface="Times New Roman" pitchFamily="18" charset="0"/>
              </a:rPr>
              <a:t>: este o linie sinuoasă, fără </a:t>
            </a:r>
            <a:r>
              <a:rPr lang="ro-RO" sz="3800" dirty="0" smtClean="0">
                <a:solidFill>
                  <a:schemeClr val="tx1"/>
                </a:solidFill>
                <a:latin typeface="Times New Roman" pitchFamily="18" charset="0"/>
                <a:cs typeface="Times New Roman" pitchFamily="18" charset="0"/>
              </a:rPr>
              <a:t>sfârşit, </a:t>
            </a:r>
            <a:r>
              <a:rPr lang="ro-RO" sz="3800" dirty="0" smtClean="0">
                <a:solidFill>
                  <a:schemeClr val="tx1"/>
                </a:solidFill>
                <a:latin typeface="Times New Roman" pitchFamily="18" charset="0"/>
                <a:cs typeface="Times New Roman" pitchFamily="18" charset="0"/>
              </a:rPr>
              <a:t>ce simbolizează eternitatea, nemurirea;</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spirala</a:t>
            </a:r>
            <a:r>
              <a:rPr lang="ro-RO" sz="3800" dirty="0" smtClean="0">
                <a:solidFill>
                  <a:schemeClr val="tx1"/>
                </a:solidFill>
                <a:latin typeface="Times New Roman" pitchFamily="18" charset="0"/>
                <a:cs typeface="Times New Roman" pitchFamily="18" charset="0"/>
              </a:rPr>
              <a:t>: timpul, eternitatea;</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voluta</a:t>
            </a:r>
            <a:r>
              <a:rPr lang="ro-RO" sz="3800" dirty="0" smtClean="0">
                <a:solidFill>
                  <a:schemeClr val="tx1"/>
                </a:solidFill>
                <a:latin typeface="Times New Roman" pitchFamily="18" charset="0"/>
                <a:cs typeface="Times New Roman" pitchFamily="18" charset="0"/>
              </a:rPr>
              <a:t>: legătura dintre viaţă şi </a:t>
            </a:r>
            <a:r>
              <a:rPr lang="ro-RO" sz="3800" dirty="0" smtClean="0">
                <a:solidFill>
                  <a:schemeClr val="tx1"/>
                </a:solidFill>
                <a:latin typeface="Times New Roman" pitchFamily="18" charset="0"/>
                <a:cs typeface="Times New Roman" pitchFamily="18" charset="0"/>
              </a:rPr>
              <a:t>moarte.</a:t>
            </a:r>
            <a:endParaRPr lang="ro-RO" sz="3800" dirty="0" smtClean="0">
              <a:solidFill>
                <a:schemeClr val="tx1"/>
              </a:solidFill>
              <a:latin typeface="Times New Roman" pitchFamily="18" charset="0"/>
              <a:cs typeface="Times New Roman" pitchFamily="18" charset="0"/>
            </a:endParaRPr>
          </a:p>
          <a:p>
            <a:pPr algn="just">
              <a:lnSpc>
                <a:spcPct val="120000"/>
              </a:lnSpc>
            </a:pPr>
            <a:r>
              <a:rPr lang="ro-RO" sz="3800" dirty="0" smtClean="0">
                <a:solidFill>
                  <a:schemeClr val="tx1"/>
                </a:solidFill>
                <a:latin typeface="Times New Roman" pitchFamily="18" charset="0"/>
                <a:cs typeface="Times New Roman" pitchFamily="18" charset="0"/>
              </a:rPr>
              <a:t>	În afară de linii, se folosesc în ornamentarea geometrică </a:t>
            </a:r>
            <a:r>
              <a:rPr lang="ro-RO" sz="3800" dirty="0" smtClean="0">
                <a:solidFill>
                  <a:schemeClr val="tx1"/>
                </a:solidFill>
                <a:latin typeface="Times New Roman" pitchFamily="18" charset="0"/>
                <a:cs typeface="Times New Roman" pitchFamily="18" charset="0"/>
              </a:rPr>
              <a:t>diverse </a:t>
            </a:r>
            <a:r>
              <a:rPr lang="ro-RO" sz="3800" dirty="0" smtClean="0">
                <a:solidFill>
                  <a:schemeClr val="tx1"/>
                </a:solidFill>
                <a:latin typeface="Times New Roman" pitchFamily="18" charset="0"/>
                <a:cs typeface="Times New Roman" pitchFamily="18" charset="0"/>
              </a:rPr>
              <a:t>combinaţii şi linii, cu simboluri diferite:</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motivul în x</a:t>
            </a:r>
            <a:r>
              <a:rPr lang="ro-RO" sz="3800" dirty="0" smtClean="0">
                <a:solidFill>
                  <a:schemeClr val="tx1"/>
                </a:solidFill>
                <a:latin typeface="Times New Roman" pitchFamily="18" charset="0"/>
                <a:cs typeface="Times New Roman" pitchFamily="18" charset="0"/>
              </a:rPr>
              <a:t>: unirea, prietenia;</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plasa sau reţeaua</a:t>
            </a:r>
            <a:r>
              <a:rPr lang="ro-RO" sz="3800" dirty="0" smtClean="0">
                <a:solidFill>
                  <a:schemeClr val="tx1"/>
                </a:solidFill>
                <a:latin typeface="Times New Roman" pitchFamily="18" charset="0"/>
                <a:cs typeface="Times New Roman" pitchFamily="18" charset="0"/>
              </a:rPr>
              <a:t>: separarea binelui de rău;</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plasa oblică, într-un triunghi</a:t>
            </a:r>
            <a:r>
              <a:rPr lang="ro-RO" sz="3800" dirty="0" smtClean="0">
                <a:solidFill>
                  <a:schemeClr val="tx1"/>
                </a:solidFill>
                <a:latin typeface="Times New Roman" pitchFamily="18" charset="0"/>
                <a:cs typeface="Times New Roman" pitchFamily="18" charset="0"/>
              </a:rPr>
              <a:t>: sentimente omeneşti;</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pătratul</a:t>
            </a:r>
            <a:r>
              <a:rPr lang="ro-RO" sz="3800" dirty="0" smtClean="0">
                <a:solidFill>
                  <a:schemeClr val="tx1"/>
                </a:solidFill>
                <a:latin typeface="Times New Roman" pitchFamily="18" charset="0"/>
                <a:cs typeface="Times New Roman" pitchFamily="18" charset="0"/>
              </a:rPr>
              <a:t>: este semnul grafic al inteligenţei;</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pătratul cu reţea</a:t>
            </a:r>
            <a:r>
              <a:rPr lang="ro-RO" sz="3800" dirty="0" smtClean="0">
                <a:solidFill>
                  <a:schemeClr val="tx1"/>
                </a:solidFill>
                <a:latin typeface="Times New Roman" pitchFamily="18" charset="0"/>
                <a:cs typeface="Times New Roman" pitchFamily="18" charset="0"/>
              </a:rPr>
              <a:t>: înţelepciune, organizarea vieţii;</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triunghiul simplu sau cu franjuri</a:t>
            </a:r>
            <a:r>
              <a:rPr lang="ro-RO" sz="3800" dirty="0" smtClean="0">
                <a:solidFill>
                  <a:schemeClr val="tx1"/>
                </a:solidFill>
                <a:latin typeface="Times New Roman" pitchFamily="18" charset="0"/>
                <a:cs typeface="Times New Roman" pitchFamily="18" charset="0"/>
              </a:rPr>
              <a:t>: stăpânire asupra sentimentelor;</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rombul</a:t>
            </a:r>
            <a:r>
              <a:rPr lang="ro-RO" sz="3800" dirty="0" smtClean="0">
                <a:solidFill>
                  <a:schemeClr val="tx1"/>
                </a:solidFill>
                <a:latin typeface="Times New Roman" pitchFamily="18" charset="0"/>
                <a:cs typeface="Times New Roman" pitchFamily="18" charset="0"/>
              </a:rPr>
              <a:t>: înţelepciunea;</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punctele şi picăţelele</a:t>
            </a:r>
            <a:r>
              <a:rPr lang="ro-RO" sz="3800" dirty="0" smtClean="0">
                <a:solidFill>
                  <a:schemeClr val="tx1"/>
                </a:solidFill>
                <a:latin typeface="Times New Roman" pitchFamily="18" charset="0"/>
                <a:cs typeface="Times New Roman" pitchFamily="18" charset="0"/>
              </a:rPr>
              <a:t>: bogăţia, fericirea, stelele, seminţele, albinele.</a:t>
            </a:r>
          </a:p>
          <a:p>
            <a:pPr algn="just">
              <a:lnSpc>
                <a:spcPct val="120000"/>
              </a:lnSpc>
            </a:pPr>
            <a:r>
              <a:rPr lang="ro-RO" sz="3800" dirty="0" smtClean="0">
                <a:solidFill>
                  <a:schemeClr val="tx1"/>
                </a:solidFill>
                <a:latin typeface="Times New Roman" pitchFamily="18" charset="0"/>
                <a:cs typeface="Times New Roman" pitchFamily="18" charset="0"/>
              </a:rPr>
              <a:t>	Dintre motivele individuale remarcăm:</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crucea</a:t>
            </a:r>
            <a:r>
              <a:rPr lang="ro-RO" sz="3800" dirty="0" smtClean="0">
                <a:solidFill>
                  <a:schemeClr val="tx1"/>
                </a:solidFill>
                <a:latin typeface="Times New Roman" pitchFamily="18" charset="0"/>
                <a:cs typeface="Times New Roman" pitchFamily="18" charset="0"/>
              </a:rPr>
              <a:t>: semn simbolic distinctiv al creştinătăţii;</a:t>
            </a:r>
          </a:p>
          <a:p>
            <a:pPr algn="just">
              <a:lnSpc>
                <a:spcPct val="120000"/>
              </a:lnSpc>
            </a:pPr>
            <a:r>
              <a:rPr lang="ro-RO" sz="3800" dirty="0" smtClean="0">
                <a:solidFill>
                  <a:schemeClr val="tx1"/>
                </a:solidFill>
                <a:latin typeface="Times New Roman" pitchFamily="18" charset="0"/>
                <a:cs typeface="Times New Roman" pitchFamily="18" charset="0"/>
              </a:rPr>
              <a:t>- </a:t>
            </a:r>
            <a:r>
              <a:rPr lang="ro-RO" sz="3800" i="1" dirty="0" smtClean="0">
                <a:solidFill>
                  <a:schemeClr val="tx1"/>
                </a:solidFill>
                <a:latin typeface="Times New Roman" pitchFamily="18" charset="0"/>
                <a:cs typeface="Times New Roman" pitchFamily="18" charset="0"/>
              </a:rPr>
              <a:t>soarele</a:t>
            </a:r>
            <a:r>
              <a:rPr lang="ro-RO" sz="3800" dirty="0" smtClean="0">
                <a:solidFill>
                  <a:schemeClr val="tx1"/>
                </a:solidFill>
                <a:latin typeface="Times New Roman" pitchFamily="18" charset="0"/>
                <a:cs typeface="Times New Roman" pitchFamily="18" charset="0"/>
              </a:rPr>
              <a:t>: simbol al primăverii, al vieţii, al triumfului binelui asupra răului, al luminii asupra </a:t>
            </a:r>
            <a:r>
              <a:rPr lang="ro-RO" sz="3800" dirty="0" smtClean="0">
                <a:solidFill>
                  <a:schemeClr val="tx1"/>
                </a:solidFill>
                <a:latin typeface="Times New Roman" pitchFamily="18" charset="0"/>
                <a:cs typeface="Times New Roman" pitchFamily="18" charset="0"/>
              </a:rPr>
              <a:t>întunericului.</a:t>
            </a:r>
            <a:endParaRPr lang="ro-RO" sz="3800" dirty="0" smtClean="0">
              <a:solidFill>
                <a:schemeClr val="tx1"/>
              </a:solidFill>
              <a:latin typeface="Times New Roman" pitchFamily="18" charset="0"/>
              <a:cs typeface="Times New Roman" pitchFamily="18" charset="0"/>
            </a:endParaRPr>
          </a:p>
          <a:p>
            <a:pPr algn="just">
              <a:lnSpc>
                <a:spcPct val="120000"/>
              </a:lnSpc>
            </a:pPr>
            <a:r>
              <a:rPr lang="ro-RO" sz="3800" dirty="0" smtClean="0">
                <a:solidFill>
                  <a:schemeClr val="tx1"/>
                </a:solidFill>
                <a:latin typeface="Times New Roman" pitchFamily="18" charset="0"/>
                <a:cs typeface="Times New Roman" pitchFamily="18" charset="0"/>
              </a:rPr>
              <a:t> </a:t>
            </a:r>
          </a:p>
          <a:p>
            <a:endParaRPr lang="ro-RO" dirty="0"/>
          </a:p>
        </p:txBody>
      </p:sp>
    </p:spTree>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197</Words>
  <Application>Microsoft Office PowerPoint</Application>
  <PresentationFormat>On-screen Show (4:3)</PresentationFormat>
  <Paragraphs>80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Temă Office</vt:lpstr>
      <vt:lpstr>TRADIŢII ŞI OBICEIURI ROMÂNEŞTI  DE PAŞTE,  DIN ZONA VĂII TROTUŞULUI     </vt:lpstr>
      <vt:lpstr>Ouăle  roşii</vt:lpstr>
      <vt:lpstr>Ouăle roşii</vt:lpstr>
      <vt:lpstr>Slide 4</vt:lpstr>
      <vt:lpstr>Cromatica </vt:lpstr>
      <vt:lpstr>Instrumentele </vt:lpstr>
      <vt:lpstr>Tehnicile decorării </vt:lpstr>
      <vt:lpstr>Ornamentica</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TRADIŢII ŞI OBICEIURI ROMÂNEŞTI  DE PAŞTE,  DIN ZONA VĂII TROTUŞULUI</dc:title>
  <dc:creator>Yonk</dc:creator>
  <cp:lastModifiedBy>IULICA</cp:lastModifiedBy>
  <cp:revision>15</cp:revision>
  <dcterms:created xsi:type="dcterms:W3CDTF">2015-04-04T16:13:05Z</dcterms:created>
  <dcterms:modified xsi:type="dcterms:W3CDTF">2015-04-05T08:11:19Z</dcterms:modified>
</cp:coreProperties>
</file>