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6" r:id="rId17"/>
    <p:sldId id="269" r:id="rId18"/>
    <p:sldId id="270" r:id="rId19"/>
    <p:sldId id="272" r:id="rId20"/>
    <p:sldId id="274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unghi isoscel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o-RO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unghi drep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unghi isoscel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1" name="Conector drep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unghi drep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drep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4909B7B-9F79-4350-93E7-54468D96C4F7}" type="datetimeFigureOut">
              <a:rPr lang="ro-RO" smtClean="0"/>
              <a:pPr/>
              <a:t>30.10.2012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5E5EADF-CCED-47FB-A80A-756584DF4BD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odoina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nyghioc2004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tarasa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ela70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dobroi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sherban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hiorghiiorga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_laurabc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a5craciun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icocarare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relnistor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ilian_gurau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ipi_aripi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heodora_sotcan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amate.camelia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erino63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nca_rafiroiu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a.sava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merticaru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epuran@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540544" y="2030983"/>
            <a:ext cx="8062912" cy="1470025"/>
          </a:xfrm>
        </p:spPr>
        <p:txBody>
          <a:bodyPr/>
          <a:lstStyle/>
          <a:p>
            <a:pPr algn="ctr"/>
            <a:r>
              <a:rPr lang="en-US" dirty="0" smtClean="0"/>
              <a:t>ROUMANIE – EQUIPE DU PROJET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40544" y="3836640"/>
            <a:ext cx="8062912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L`inspection scolaire du département de Bacau</a:t>
            </a:r>
          </a:p>
          <a:p>
            <a:pPr algn="ctr"/>
            <a:r>
              <a:rPr lang="fr-FR" b="1" dirty="0" smtClean="0"/>
              <a:t>Projet  </a:t>
            </a:r>
            <a:r>
              <a:rPr lang="fr-FR" b="1" dirty="0" smtClean="0"/>
              <a:t>2012-1-FR1-GRU06-35634 1 Langages du végétal en Europe</a:t>
            </a:r>
            <a:endParaRPr lang="ro-RO" b="1" dirty="0" smtClean="0"/>
          </a:p>
          <a:p>
            <a:endParaRPr lang="ro-RO" dirty="0"/>
          </a:p>
        </p:txBody>
      </p:sp>
      <p:pic>
        <p:nvPicPr>
          <p:cNvPr id="5" name="Imagine 4" descr="sigla_mai2010do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5202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ine 6" descr="ANTET MECT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7000"/>
            <a:ext cx="2467605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ine 7" descr="sig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3575" y="206056"/>
            <a:ext cx="3400425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Doina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Marinov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Langue et littérature roumaine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o-RO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marinodoina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doina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lum bright="-30000"/>
          </a:blip>
          <a:stretch>
            <a:fillRect/>
          </a:stretch>
        </p:blipFill>
        <p:spPr>
          <a:xfrm>
            <a:off x="3084512" y="2385392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Jeny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Ghioc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d’Histoire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jenyghioc2004@yahoo.com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jeny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3012504" y="2385392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Daniela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Tarasa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d’Informatique et de TICE        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daniela.tarasa@yahoo.com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dana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lum bright="-30000"/>
          </a:blip>
          <a:stretch>
            <a:fillRect/>
          </a:stretch>
        </p:blipFill>
        <p:spPr>
          <a:xfrm>
            <a:off x="3566484" y="2818879"/>
            <a:ext cx="5614028" cy="4210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Marinela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Potirniche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d’Art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marinela70@yahoo.com</a:t>
            </a:r>
            <a:r>
              <a:rPr lang="fr-FR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Potarniche Mihaela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076056" y="2286000"/>
            <a:ext cx="368381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Maria </a:t>
            </a:r>
            <a:r>
              <a:rPr lang="en-US" sz="27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Dobroi</a:t>
            </a:r>
            <a: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d’Histoire</a:t>
            </a:r>
            <a:r>
              <a:rPr lang="ro-RO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Inspecteur scolaire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maria.dobroi@yahoo.com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ubstituent conținut 4" descr="MARIA DOBRO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36096" y="1988840"/>
            <a:ext cx="3205758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Lucian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Serban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Géographie 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luciansherban@yahoo.com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LUCIAN SERBAN ISJ 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2385392"/>
            <a:ext cx="5432213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Parc-National-Apuseni-1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Ghiorghi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Iorga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Professeur de Langue et littérature roumaine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ghiorghiiorga@yahoo.com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iorg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53730" y="2169368"/>
            <a:ext cx="523875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Irina Laura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Bejinariu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Biologie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irina_laurabc@yahoo.com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Bejinari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132856"/>
            <a:ext cx="3339113" cy="434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Mariana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Craciun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 Langue et littérature roumaine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mariana5craciun@yahoo.com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MARIANA CRACIU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708920"/>
            <a:ext cx="4230017" cy="3863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Nicoleta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d’Art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nicocarare@yahoo.com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NICOLETA CARAR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24128" y="2132856"/>
            <a:ext cx="317141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Dorel </a:t>
            </a:r>
            <a:r>
              <a:rPr lang="en-US" sz="2400" b="1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Nistor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Professeur de Langue et littérature roumaine</a:t>
            </a:r>
            <a:r>
              <a:rPr lang="ro-RO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o-RO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Inspecteur scolaire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dorelnistor@yahoo.com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o-RO" sz="2400" b="1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Nistor Dorel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717608" y="2617040"/>
            <a:ext cx="6534912" cy="4340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Parc-National-Apuseni-1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Milian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Gurau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Université"Vasile</a:t>
            </a: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Alecsandri" Bacău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Faculté de Sciences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milian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_</a:t>
            </a:r>
            <a:r>
              <a:rPr lang="ro-RO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gurau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ro-RO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yahoo.com</a:t>
            </a:r>
            <a:endParaRPr lang="ro-RO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MILAN GURA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84512" y="2457400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Parc-National-Apuseni-1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Anca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Altiparmac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Professeur d’Art </a:t>
            </a:r>
            <a:br>
              <a:rPr lang="fr-F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aripi_aripi@yahoo.com</a:t>
            </a: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ro-R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Fotografie16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620586" y="2372302"/>
            <a:ext cx="4795887" cy="3596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827584" y="548680"/>
            <a:ext cx="7488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Projet Grundtvig  Les langages du </a:t>
            </a:r>
            <a:r>
              <a:rPr lang="fr-FR" b="1" dirty="0" err="1" smtClean="0">
                <a:solidFill>
                  <a:srgbClr val="FFFF00"/>
                </a:solidFill>
              </a:rPr>
              <a:t>vegetal</a:t>
            </a:r>
            <a:endParaRPr lang="ro-RO" b="1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                    </a:t>
            </a:r>
            <a:endParaRPr lang="ro-RO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 </a:t>
            </a:r>
            <a:endParaRPr lang="ro-RO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 </a:t>
            </a:r>
            <a:endParaRPr lang="ro-RO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     Les </a:t>
            </a:r>
            <a:r>
              <a:rPr lang="fr-FR" dirty="0" err="1" smtClean="0">
                <a:solidFill>
                  <a:srgbClr val="FFFF00"/>
                </a:solidFill>
              </a:rPr>
              <a:t>elements</a:t>
            </a:r>
            <a:r>
              <a:rPr lang="fr-FR" dirty="0" smtClean="0">
                <a:solidFill>
                  <a:srgbClr val="FFFF00"/>
                </a:solidFill>
              </a:rPr>
              <a:t> du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choisis par notre </a:t>
            </a:r>
            <a:r>
              <a:rPr lang="fr-FR" dirty="0" err="1" smtClean="0">
                <a:solidFill>
                  <a:srgbClr val="FFFF00"/>
                </a:solidFill>
              </a:rPr>
              <a:t>échipe</a:t>
            </a:r>
            <a:r>
              <a:rPr lang="fr-FR" dirty="0" smtClean="0">
                <a:solidFill>
                  <a:srgbClr val="FFFF00"/>
                </a:solidFill>
              </a:rPr>
              <a:t> sont le sapin et le chêne</a:t>
            </a:r>
            <a:endParaRPr lang="ro-RO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Quelques pistes d’</a:t>
            </a:r>
            <a:r>
              <a:rPr lang="fr-FR" dirty="0" err="1" smtClean="0">
                <a:solidFill>
                  <a:srgbClr val="FFFF00"/>
                </a:solidFill>
              </a:rPr>
              <a:t>etude</a:t>
            </a:r>
            <a:r>
              <a:rPr lang="fr-FR" dirty="0" smtClean="0">
                <a:solidFill>
                  <a:srgbClr val="FFFF00"/>
                </a:solidFill>
              </a:rPr>
              <a:t> :</a:t>
            </a:r>
            <a:endParaRPr lang="ro-RO" dirty="0" smtClean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légendes et mythes</a:t>
            </a:r>
            <a:endParaRPr lang="ro-RO" dirty="0" smtClean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ces arbres et leurs symboles dans les fêtes </a:t>
            </a:r>
            <a:r>
              <a:rPr lang="fr-FR" dirty="0" err="1" smtClean="0">
                <a:solidFill>
                  <a:srgbClr val="FFFF00"/>
                </a:solidFill>
              </a:rPr>
              <a:t>traditionelles</a:t>
            </a:r>
            <a:r>
              <a:rPr lang="fr-FR" dirty="0" smtClean="0">
                <a:solidFill>
                  <a:srgbClr val="FFFF00"/>
                </a:solidFill>
              </a:rPr>
              <a:t> roumaines </a:t>
            </a:r>
            <a:endParaRPr lang="ro-RO" dirty="0" smtClean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production </a:t>
            </a:r>
            <a:endParaRPr lang="ro-RO" dirty="0" smtClean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la </a:t>
            </a:r>
            <a:r>
              <a:rPr lang="fr-FR" dirty="0" err="1" smtClean="0">
                <a:solidFill>
                  <a:srgbClr val="FFFF00"/>
                </a:solidFill>
              </a:rPr>
              <a:t>presence</a:t>
            </a:r>
            <a:r>
              <a:rPr lang="fr-FR" dirty="0" smtClean="0">
                <a:solidFill>
                  <a:srgbClr val="FFFF00"/>
                </a:solidFill>
              </a:rPr>
              <a:t> de ces arbres dans l’art roumaine : céramique, l’art </a:t>
            </a:r>
            <a:r>
              <a:rPr lang="fr-FR" dirty="0" err="1" smtClean="0">
                <a:solidFill>
                  <a:srgbClr val="FFFF00"/>
                </a:solidFill>
              </a:rPr>
              <a:t>naif</a:t>
            </a:r>
            <a:r>
              <a:rPr lang="fr-FR" dirty="0" smtClean="0">
                <a:solidFill>
                  <a:srgbClr val="FFFF00"/>
                </a:solidFill>
              </a:rPr>
              <a:t>, costumes populaires, dans les chansons</a:t>
            </a:r>
            <a:endParaRPr lang="ro-RO" dirty="0" smtClean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littérature roumaine </a:t>
            </a:r>
            <a:endParaRPr lang="ro-RO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 </a:t>
            </a:r>
            <a:endParaRPr lang="ro-RO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 </a:t>
            </a:r>
            <a:endParaRPr lang="ro-RO" dirty="0" smtClean="0">
              <a:solidFill>
                <a:srgbClr val="FFFF00"/>
              </a:solidFill>
            </a:endParaRPr>
          </a:p>
          <a:p>
            <a:endParaRPr lang="ro-RO" dirty="0"/>
          </a:p>
        </p:txBody>
      </p:sp>
      <p:pic>
        <p:nvPicPr>
          <p:cNvPr id="3" name="Imagine 2" descr="Parc-National-Apuseni-1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21088"/>
            <a:ext cx="3145532" cy="235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07504" y="394692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Les principales activités locales </a:t>
            </a:r>
            <a:r>
              <a:rPr lang="fr-FR" b="1" dirty="0" err="1" smtClean="0">
                <a:solidFill>
                  <a:srgbClr val="FFFF00"/>
                </a:solidFill>
              </a:rPr>
              <a:t>prevues</a:t>
            </a:r>
            <a:endParaRPr lang="ro-RO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d’une exposition de </a:t>
            </a:r>
            <a:r>
              <a:rPr lang="fr-FR" dirty="0" err="1" smtClean="0">
                <a:solidFill>
                  <a:srgbClr val="FFFF00"/>
                </a:solidFill>
              </a:rPr>
              <a:t>ceramique</a:t>
            </a:r>
            <a:r>
              <a:rPr lang="fr-FR" dirty="0" smtClean="0">
                <a:solidFill>
                  <a:srgbClr val="FFFF00"/>
                </a:solidFill>
              </a:rPr>
              <a:t> et d’art postale ayant la </a:t>
            </a:r>
            <a:r>
              <a:rPr lang="fr-FR" dirty="0" err="1" smtClean="0">
                <a:solidFill>
                  <a:srgbClr val="FFFF00"/>
                </a:solidFill>
              </a:rPr>
              <a:t>tematique</a:t>
            </a:r>
            <a:r>
              <a:rPr lang="fr-FR" dirty="0" smtClean="0">
                <a:solidFill>
                  <a:srgbClr val="FFFF00"/>
                </a:solidFill>
              </a:rPr>
              <a:t> le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(octobre 2012) et une exposition avec le </a:t>
            </a:r>
            <a:r>
              <a:rPr lang="fr-FR" dirty="0" err="1" smtClean="0">
                <a:solidFill>
                  <a:srgbClr val="FFFF00"/>
                </a:solidFill>
              </a:rPr>
              <a:t>theme</a:t>
            </a:r>
            <a:r>
              <a:rPr lang="fr-FR" dirty="0" smtClean="0">
                <a:solidFill>
                  <a:srgbClr val="FFFF00"/>
                </a:solidFill>
              </a:rPr>
              <a:t> Le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dans l’art crée par les </a:t>
            </a:r>
            <a:r>
              <a:rPr lang="fr-FR" dirty="0" err="1" smtClean="0">
                <a:solidFill>
                  <a:srgbClr val="FFFF00"/>
                </a:solidFill>
              </a:rPr>
              <a:t>eleves</a:t>
            </a:r>
            <a:r>
              <a:rPr lang="fr-FR" dirty="0" smtClean="0">
                <a:solidFill>
                  <a:srgbClr val="FFFF00"/>
                </a:solidFill>
              </a:rPr>
              <a:t> de </a:t>
            </a:r>
            <a:r>
              <a:rPr lang="fr-FR" dirty="0" err="1" smtClean="0">
                <a:solidFill>
                  <a:srgbClr val="FFFF00"/>
                </a:solidFill>
              </a:rPr>
              <a:t>Colegiul</a:t>
            </a:r>
            <a:r>
              <a:rPr lang="fr-FR" dirty="0" smtClean="0">
                <a:solidFill>
                  <a:srgbClr val="FFFF00"/>
                </a:solidFill>
              </a:rPr>
              <a:t> National </a:t>
            </a:r>
            <a:r>
              <a:rPr lang="fr-FR" dirty="0" err="1" smtClean="0">
                <a:solidFill>
                  <a:srgbClr val="FFFF00"/>
                </a:solidFill>
              </a:rPr>
              <a:t>Pedagogic</a:t>
            </a:r>
            <a:r>
              <a:rPr lang="fr-FR" dirty="0" smtClean="0">
                <a:solidFill>
                  <a:srgbClr val="FFFF00"/>
                </a:solidFill>
              </a:rPr>
              <a:t> Stefan </a:t>
            </a:r>
            <a:r>
              <a:rPr lang="fr-FR" dirty="0" err="1" smtClean="0">
                <a:solidFill>
                  <a:srgbClr val="FFFF00"/>
                </a:solidFill>
              </a:rPr>
              <a:t>cel</a:t>
            </a:r>
            <a:r>
              <a:rPr lang="fr-FR" dirty="0" smtClean="0">
                <a:solidFill>
                  <a:srgbClr val="FFFF00"/>
                </a:solidFill>
              </a:rPr>
              <a:t> Mare Bacau et </a:t>
            </a:r>
            <a:r>
              <a:rPr lang="fr-FR" dirty="0" err="1" smtClean="0">
                <a:solidFill>
                  <a:srgbClr val="FFFF00"/>
                </a:solidFill>
              </a:rPr>
              <a:t>Scoala</a:t>
            </a:r>
            <a:r>
              <a:rPr lang="fr-FR" dirty="0" smtClean="0">
                <a:solidFill>
                  <a:srgbClr val="FFFF00"/>
                </a:solidFill>
              </a:rPr>
              <a:t> Al. I Cuza Bacau  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recherche sur les deux </a:t>
            </a:r>
            <a:r>
              <a:rPr lang="fr-FR" dirty="0" err="1" smtClean="0">
                <a:solidFill>
                  <a:srgbClr val="FFFF00"/>
                </a:solidFill>
              </a:rPr>
              <a:t>vegetals</a:t>
            </a:r>
            <a:r>
              <a:rPr lang="fr-FR" dirty="0" smtClean="0">
                <a:solidFill>
                  <a:srgbClr val="FFFF00"/>
                </a:solidFill>
              </a:rPr>
              <a:t> choisis (mythes, </a:t>
            </a:r>
            <a:r>
              <a:rPr lang="fr-FR" dirty="0" err="1" smtClean="0">
                <a:solidFill>
                  <a:srgbClr val="FFFF00"/>
                </a:solidFill>
              </a:rPr>
              <a:t>legendes</a:t>
            </a:r>
            <a:r>
              <a:rPr lang="fr-FR" dirty="0" smtClean="0">
                <a:solidFill>
                  <a:srgbClr val="FFFF00"/>
                </a:solidFill>
              </a:rPr>
              <a:t>, symboles, </a:t>
            </a:r>
            <a:r>
              <a:rPr lang="fr-FR" dirty="0" err="1" smtClean="0">
                <a:solidFill>
                  <a:srgbClr val="FFFF00"/>
                </a:solidFill>
              </a:rPr>
              <a:t>presences</a:t>
            </a:r>
            <a:r>
              <a:rPr lang="fr-FR" dirty="0" smtClean="0">
                <a:solidFill>
                  <a:srgbClr val="FFFF00"/>
                </a:solidFill>
              </a:rPr>
              <a:t> dans l’art  (2012 -2013)  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err="1" smtClean="0">
                <a:solidFill>
                  <a:srgbClr val="FFFF00"/>
                </a:solidFill>
              </a:rPr>
              <a:t>realisation</a:t>
            </a:r>
            <a:r>
              <a:rPr lang="fr-FR" dirty="0" smtClean="0">
                <a:solidFill>
                  <a:srgbClr val="FFFF00"/>
                </a:solidFill>
              </a:rPr>
              <a:t> d’une </a:t>
            </a:r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powerpoint</a:t>
            </a:r>
            <a:r>
              <a:rPr lang="fr-FR" dirty="0" smtClean="0">
                <a:solidFill>
                  <a:srgbClr val="FFFF00"/>
                </a:solidFill>
              </a:rPr>
              <a:t> de notre </a:t>
            </a:r>
            <a:r>
              <a:rPr lang="fr-FR" dirty="0" err="1" smtClean="0">
                <a:solidFill>
                  <a:srgbClr val="FFFF00"/>
                </a:solidFill>
              </a:rPr>
              <a:t>equipe</a:t>
            </a:r>
            <a:r>
              <a:rPr lang="fr-FR" dirty="0" smtClean="0">
                <a:solidFill>
                  <a:srgbClr val="FFFF00"/>
                </a:solidFill>
              </a:rPr>
              <a:t> de travail (octobre 2012)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de </a:t>
            </a:r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powerpoint</a:t>
            </a:r>
            <a:r>
              <a:rPr lang="fr-FR" dirty="0" smtClean="0">
                <a:solidFill>
                  <a:srgbClr val="FFFF00"/>
                </a:solidFill>
              </a:rPr>
              <a:t> de notre institution (octobre 2012)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d’expositions sur le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dans l’arts visuels : textes et </a:t>
            </a:r>
            <a:r>
              <a:rPr lang="fr-FR" dirty="0" err="1" smtClean="0">
                <a:solidFill>
                  <a:srgbClr val="FFFF00"/>
                </a:solidFill>
              </a:rPr>
              <a:t>ilustrations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d’une </a:t>
            </a:r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powerpoint</a:t>
            </a:r>
            <a:r>
              <a:rPr lang="fr-FR" dirty="0" smtClean="0">
                <a:solidFill>
                  <a:srgbClr val="FFFF00"/>
                </a:solidFill>
              </a:rPr>
              <a:t> sur le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dans la </a:t>
            </a:r>
            <a:r>
              <a:rPr lang="fr-FR" dirty="0" err="1" smtClean="0">
                <a:solidFill>
                  <a:srgbClr val="FFFF00"/>
                </a:solidFill>
              </a:rPr>
              <a:t>ceramique</a:t>
            </a:r>
            <a:r>
              <a:rPr lang="fr-FR" dirty="0" smtClean="0">
                <a:solidFill>
                  <a:srgbClr val="FFFF00"/>
                </a:solidFill>
              </a:rPr>
              <a:t> de </a:t>
            </a:r>
            <a:r>
              <a:rPr lang="fr-FR" dirty="0" err="1" smtClean="0">
                <a:solidFill>
                  <a:srgbClr val="FFFF00"/>
                </a:solidFill>
              </a:rPr>
              <a:t>Marginea</a:t>
            </a:r>
            <a:r>
              <a:rPr lang="fr-FR" dirty="0" smtClean="0">
                <a:solidFill>
                  <a:srgbClr val="FFFF00"/>
                </a:solidFill>
              </a:rPr>
              <a:t> et </a:t>
            </a:r>
            <a:r>
              <a:rPr lang="fr-FR" dirty="0" err="1" smtClean="0">
                <a:solidFill>
                  <a:srgbClr val="FFFF00"/>
                </a:solidFill>
              </a:rPr>
              <a:t>Horezu</a:t>
            </a:r>
            <a:r>
              <a:rPr lang="fr-FR" dirty="0" smtClean="0">
                <a:solidFill>
                  <a:srgbClr val="FFFF00"/>
                </a:solidFill>
              </a:rPr>
              <a:t> (octobre 2012)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d’une </a:t>
            </a:r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historique sur le parc 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/>
            <a:r>
              <a:rPr lang="fr-FR" dirty="0" err="1" smtClean="0">
                <a:solidFill>
                  <a:srgbClr val="FFFF00"/>
                </a:solidFill>
              </a:rPr>
              <a:t>Hemeius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(octobre 2012)</a:t>
            </a:r>
            <a:endParaRPr lang="ro-RO" dirty="0" smtClean="0">
              <a:solidFill>
                <a:srgbClr val="FFFF00"/>
              </a:solidFill>
            </a:endParaRPr>
          </a:p>
          <a:p>
            <a:endParaRPr lang="ro-RO" dirty="0">
              <a:solidFill>
                <a:srgbClr val="FFFF00"/>
              </a:solidFill>
            </a:endParaRPr>
          </a:p>
        </p:txBody>
      </p:sp>
      <p:pic>
        <p:nvPicPr>
          <p:cNvPr id="3" name="Imagine 2" descr="Parc-National-Apuseni-1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98243"/>
            <a:ext cx="3145532" cy="235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467544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d’une </a:t>
            </a:r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sur la </a:t>
            </a:r>
            <a:r>
              <a:rPr lang="fr-FR" dirty="0" err="1" smtClean="0">
                <a:solidFill>
                  <a:srgbClr val="FFFF00"/>
                </a:solidFill>
              </a:rPr>
              <a:t>symbolistique</a:t>
            </a:r>
            <a:r>
              <a:rPr lang="fr-FR" dirty="0" smtClean="0">
                <a:solidFill>
                  <a:srgbClr val="FFFF00"/>
                </a:solidFill>
              </a:rPr>
              <a:t> de l’arbre (octobre 2012)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d’une exposition avec la </a:t>
            </a:r>
            <a:r>
              <a:rPr lang="fr-FR" dirty="0" err="1" smtClean="0">
                <a:solidFill>
                  <a:srgbClr val="FFFF00"/>
                </a:solidFill>
              </a:rPr>
              <a:t>thematique</a:t>
            </a:r>
            <a:r>
              <a:rPr lang="fr-FR" dirty="0" smtClean="0">
                <a:solidFill>
                  <a:srgbClr val="FFFF00"/>
                </a:solidFill>
              </a:rPr>
              <a:t> : le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dans l’art naïf (novembre-mars 2013)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réalisation </a:t>
            </a:r>
            <a:r>
              <a:rPr lang="fr-FR" dirty="0" smtClean="0">
                <a:solidFill>
                  <a:srgbClr val="FFFF00"/>
                </a:solidFill>
              </a:rPr>
              <a:t>d’un cour et une visite sur la </a:t>
            </a:r>
            <a:r>
              <a:rPr lang="fr-FR" dirty="0" err="1" smtClean="0">
                <a:solidFill>
                  <a:srgbClr val="FFFF00"/>
                </a:solidFill>
              </a:rPr>
              <a:t>thematique</a:t>
            </a:r>
            <a:r>
              <a:rPr lang="fr-FR" dirty="0" smtClean="0">
                <a:solidFill>
                  <a:srgbClr val="FFFF00"/>
                </a:solidFill>
              </a:rPr>
              <a:t> du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dans le parc de la ville d’</a:t>
            </a:r>
            <a:r>
              <a:rPr lang="fr-FR" dirty="0" err="1" smtClean="0">
                <a:solidFill>
                  <a:srgbClr val="FFFF00"/>
                </a:solidFill>
              </a:rPr>
              <a:t>Hemeius</a:t>
            </a:r>
            <a:r>
              <a:rPr lang="fr-FR" dirty="0" smtClean="0">
                <a:solidFill>
                  <a:srgbClr val="FFFF00"/>
                </a:solidFill>
              </a:rPr>
              <a:t> (en mars pendant la </a:t>
            </a:r>
            <a:r>
              <a:rPr lang="fr-FR" dirty="0" err="1" smtClean="0">
                <a:solidFill>
                  <a:srgbClr val="FFFF00"/>
                </a:solidFill>
              </a:rPr>
              <a:t>reunion</a:t>
            </a:r>
            <a:r>
              <a:rPr lang="fr-FR" dirty="0" smtClean="0">
                <a:solidFill>
                  <a:srgbClr val="FFFF00"/>
                </a:solidFill>
              </a:rPr>
              <a:t> de projet) 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err="1" smtClean="0">
                <a:solidFill>
                  <a:srgbClr val="FFFF00"/>
                </a:solidFill>
              </a:rPr>
              <a:t>realisation</a:t>
            </a:r>
            <a:r>
              <a:rPr lang="fr-FR" dirty="0" smtClean="0">
                <a:solidFill>
                  <a:srgbClr val="FFFF00"/>
                </a:solidFill>
              </a:rPr>
              <a:t> d’un cour  et une visite sur la </a:t>
            </a:r>
            <a:r>
              <a:rPr lang="fr-FR" dirty="0" err="1" smtClean="0">
                <a:solidFill>
                  <a:srgbClr val="FFFF00"/>
                </a:solidFill>
              </a:rPr>
              <a:t>thematique</a:t>
            </a:r>
            <a:r>
              <a:rPr lang="fr-FR" dirty="0" smtClean="0">
                <a:solidFill>
                  <a:srgbClr val="FFFF00"/>
                </a:solidFill>
              </a:rPr>
              <a:t> du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concernant les monastères </a:t>
            </a:r>
            <a:r>
              <a:rPr lang="fr-FR" dirty="0" err="1" smtClean="0">
                <a:solidFill>
                  <a:srgbClr val="FFFF00"/>
                </a:solidFill>
              </a:rPr>
              <a:t>Voronet</a:t>
            </a:r>
            <a:r>
              <a:rPr lang="fr-FR" dirty="0" smtClean="0">
                <a:solidFill>
                  <a:srgbClr val="FFFF00"/>
                </a:solidFill>
              </a:rPr>
              <a:t> et </a:t>
            </a:r>
            <a:r>
              <a:rPr lang="fr-FR" dirty="0" err="1" smtClean="0">
                <a:solidFill>
                  <a:srgbClr val="FFFF00"/>
                </a:solidFill>
              </a:rPr>
              <a:t>Sucevita</a:t>
            </a:r>
            <a:r>
              <a:rPr lang="fr-FR" dirty="0" smtClean="0">
                <a:solidFill>
                  <a:srgbClr val="FFFF00"/>
                </a:solidFill>
              </a:rPr>
              <a:t>  (en mars 2013  pendant la </a:t>
            </a:r>
            <a:r>
              <a:rPr lang="fr-FR" dirty="0" err="1" smtClean="0">
                <a:solidFill>
                  <a:srgbClr val="FFFF00"/>
                </a:solidFill>
              </a:rPr>
              <a:t>reunion</a:t>
            </a:r>
            <a:r>
              <a:rPr lang="fr-FR" dirty="0" smtClean="0">
                <a:solidFill>
                  <a:srgbClr val="FFFF00"/>
                </a:solidFill>
              </a:rPr>
              <a:t> de projet)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une </a:t>
            </a:r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du film The </a:t>
            </a:r>
            <a:r>
              <a:rPr lang="fr-FR" dirty="0" err="1" smtClean="0">
                <a:solidFill>
                  <a:srgbClr val="FFFF00"/>
                </a:solidFill>
              </a:rPr>
              <a:t>Wonderful</a:t>
            </a:r>
            <a:r>
              <a:rPr lang="fr-FR" dirty="0" smtClean="0">
                <a:solidFill>
                  <a:srgbClr val="FFFF00"/>
                </a:solidFill>
              </a:rPr>
              <a:t> Grove et la relation avec le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 (les symboles de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dans ce film) 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 </a:t>
            </a:r>
            <a:r>
              <a:rPr lang="fr-FR" dirty="0" err="1" smtClean="0">
                <a:solidFill>
                  <a:srgbClr val="FFFF00"/>
                </a:solidFill>
              </a:rPr>
              <a:t>realisation</a:t>
            </a:r>
            <a:r>
              <a:rPr lang="fr-FR" dirty="0" smtClean="0">
                <a:solidFill>
                  <a:srgbClr val="FFFF00"/>
                </a:solidFill>
              </a:rPr>
              <a:t> d’un herbier contenant la </a:t>
            </a:r>
            <a:r>
              <a:rPr lang="fr-FR" dirty="0" err="1" smtClean="0">
                <a:solidFill>
                  <a:srgbClr val="FFFF00"/>
                </a:solidFill>
              </a:rPr>
              <a:t>specificite</a:t>
            </a:r>
            <a:r>
              <a:rPr lang="fr-FR" dirty="0" smtClean="0">
                <a:solidFill>
                  <a:srgbClr val="FFFF00"/>
                </a:solidFill>
              </a:rPr>
              <a:t> du parc </a:t>
            </a:r>
            <a:r>
              <a:rPr lang="fr-FR" dirty="0" err="1" smtClean="0">
                <a:solidFill>
                  <a:srgbClr val="FFFF00"/>
                </a:solidFill>
              </a:rPr>
              <a:t>Hemeius</a:t>
            </a:r>
            <a:r>
              <a:rPr lang="fr-FR" dirty="0" smtClean="0">
                <a:solidFill>
                  <a:srgbClr val="FFFF00"/>
                </a:solidFill>
              </a:rPr>
              <a:t> (novembre 2012-mars 2013).</a:t>
            </a:r>
            <a:endParaRPr lang="ro-RO" dirty="0" smtClean="0">
              <a:solidFill>
                <a:srgbClr val="FFFF00"/>
              </a:solidFill>
            </a:endParaRPr>
          </a:p>
          <a:p>
            <a:endParaRPr lang="ro-RO" dirty="0"/>
          </a:p>
        </p:txBody>
      </p:sp>
      <p:pic>
        <p:nvPicPr>
          <p:cNvPr id="4" name="Imagine 3" descr="Parc-National-Apuseni-1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98243"/>
            <a:ext cx="3145532" cy="235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827584" y="145284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 réalisation d’une </a:t>
            </a:r>
            <a:r>
              <a:rPr lang="fr-FR" dirty="0" err="1" smtClean="0">
                <a:solidFill>
                  <a:srgbClr val="FFFF00"/>
                </a:solidFill>
              </a:rPr>
              <a:t>presentation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powerpoint</a:t>
            </a:r>
            <a:r>
              <a:rPr lang="fr-FR" dirty="0" smtClean="0">
                <a:solidFill>
                  <a:srgbClr val="FFFF00"/>
                </a:solidFill>
              </a:rPr>
              <a:t> sur les </a:t>
            </a:r>
            <a:r>
              <a:rPr lang="fr-FR" dirty="0" err="1" smtClean="0">
                <a:solidFill>
                  <a:srgbClr val="FFFF00"/>
                </a:solidFill>
              </a:rPr>
              <a:t>tres</a:t>
            </a:r>
            <a:r>
              <a:rPr lang="fr-FR" dirty="0" smtClean="0">
                <a:solidFill>
                  <a:srgbClr val="FFFF00"/>
                </a:solidFill>
              </a:rPr>
              <a:t> importants aspectes du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r>
              <a:rPr lang="fr-FR" dirty="0" smtClean="0">
                <a:solidFill>
                  <a:srgbClr val="FFFF00"/>
                </a:solidFill>
              </a:rPr>
              <a:t> dans notre </a:t>
            </a:r>
            <a:r>
              <a:rPr lang="fr-FR" dirty="0" err="1" smtClean="0">
                <a:solidFill>
                  <a:srgbClr val="FFFF00"/>
                </a:solidFill>
              </a:rPr>
              <a:t>departement</a:t>
            </a:r>
            <a:r>
              <a:rPr lang="fr-FR" dirty="0" smtClean="0">
                <a:solidFill>
                  <a:srgbClr val="FFFF00"/>
                </a:solidFill>
              </a:rPr>
              <a:t> (du point de vue historique, </a:t>
            </a:r>
            <a:r>
              <a:rPr lang="fr-FR" dirty="0" err="1" smtClean="0">
                <a:solidFill>
                  <a:srgbClr val="FFFF00"/>
                </a:solidFill>
              </a:rPr>
              <a:t>geografique</a:t>
            </a:r>
            <a:r>
              <a:rPr lang="fr-FR" dirty="0" smtClean="0">
                <a:solidFill>
                  <a:srgbClr val="FFFF00"/>
                </a:solidFill>
              </a:rPr>
              <a:t> et scientifique) : </a:t>
            </a:r>
            <a:r>
              <a:rPr lang="fr-FR" dirty="0" err="1" smtClean="0">
                <a:solidFill>
                  <a:srgbClr val="FFFF00"/>
                </a:solidFill>
              </a:rPr>
              <a:t>martie</a:t>
            </a:r>
            <a:r>
              <a:rPr lang="fr-FR" dirty="0" smtClean="0">
                <a:solidFill>
                  <a:srgbClr val="FFFF00"/>
                </a:solidFill>
              </a:rPr>
              <a:t> 2014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 la plantation des arbres dans un espace publique pour attirer l’attention sur la </a:t>
            </a:r>
            <a:r>
              <a:rPr lang="fr-FR" dirty="0" err="1" smtClean="0">
                <a:solidFill>
                  <a:srgbClr val="FFFF00"/>
                </a:solidFill>
              </a:rPr>
              <a:t>necessité</a:t>
            </a:r>
            <a:r>
              <a:rPr lang="fr-FR" dirty="0" smtClean="0">
                <a:solidFill>
                  <a:srgbClr val="FFFF00"/>
                </a:solidFill>
              </a:rPr>
              <a:t> de garder l’environnement (mars-</a:t>
            </a:r>
            <a:r>
              <a:rPr lang="fr-FR" dirty="0" err="1" smtClean="0">
                <a:solidFill>
                  <a:srgbClr val="FFFF00"/>
                </a:solidFill>
              </a:rPr>
              <a:t>aprilie</a:t>
            </a:r>
            <a:r>
              <a:rPr lang="fr-FR" dirty="0" smtClean="0">
                <a:solidFill>
                  <a:srgbClr val="FFFF00"/>
                </a:solidFill>
              </a:rPr>
              <a:t> 2013)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 </a:t>
            </a:r>
            <a:r>
              <a:rPr lang="fr-FR" dirty="0" err="1" smtClean="0">
                <a:solidFill>
                  <a:srgbClr val="FFFF00"/>
                </a:solidFill>
              </a:rPr>
              <a:t>Competition</a:t>
            </a:r>
            <a:r>
              <a:rPr lang="fr-FR" dirty="0" smtClean="0">
                <a:solidFill>
                  <a:srgbClr val="FFFF00"/>
                </a:solidFill>
              </a:rPr>
              <a:t> sportive avec le titre « Sport pour l’environnement » ( mai 2013) , on va </a:t>
            </a:r>
            <a:r>
              <a:rPr lang="fr-FR" dirty="0" err="1" smtClean="0">
                <a:solidFill>
                  <a:srgbClr val="FFFF00"/>
                </a:solidFill>
              </a:rPr>
              <a:t>colecter</a:t>
            </a:r>
            <a:r>
              <a:rPr lang="fr-FR" dirty="0" smtClean="0">
                <a:solidFill>
                  <a:srgbClr val="FFFF00"/>
                </a:solidFill>
              </a:rPr>
              <a:t> d ‘argent pour l’</a:t>
            </a:r>
            <a:r>
              <a:rPr lang="fr-FR" dirty="0" err="1" smtClean="0">
                <a:solidFill>
                  <a:srgbClr val="FFFF00"/>
                </a:solidFill>
              </a:rPr>
              <a:t>environement</a:t>
            </a:r>
            <a:r>
              <a:rPr lang="fr-FR" dirty="0" smtClean="0">
                <a:solidFill>
                  <a:srgbClr val="FFFF00"/>
                </a:solidFill>
              </a:rPr>
              <a:t>.</a:t>
            </a:r>
            <a:endParaRPr lang="ro-RO" dirty="0" smtClean="0">
              <a:solidFill>
                <a:srgbClr val="FFFF0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les mythes roumains sur le </a:t>
            </a:r>
            <a:r>
              <a:rPr lang="fr-FR" dirty="0" err="1" smtClean="0">
                <a:solidFill>
                  <a:srgbClr val="FFFF00"/>
                </a:solidFill>
              </a:rPr>
              <a:t>vegetal</a:t>
            </a:r>
            <a:endParaRPr lang="ro-RO" dirty="0" smtClean="0">
              <a:solidFill>
                <a:srgbClr val="FFFF00"/>
              </a:solidFill>
            </a:endParaRPr>
          </a:p>
          <a:p>
            <a:endParaRPr lang="ro-RO" dirty="0"/>
          </a:p>
        </p:txBody>
      </p:sp>
      <p:pic>
        <p:nvPicPr>
          <p:cNvPr id="4" name="Imagine 3" descr="Parc-National-Apuseni-1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98243"/>
            <a:ext cx="3145532" cy="235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Theodora </a:t>
            </a:r>
            <a:r>
              <a:rPr lang="en-US" sz="2400" b="1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Sotcan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Professeur de Chimie</a:t>
            </a:r>
            <a:r>
              <a:rPr lang="ro-RO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o-RO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Inspecteur scolaire général 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theodora_sotcan@yahoo.com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images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080057"/>
            <a:ext cx="3456384" cy="4777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Camelia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Stamate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Physique 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 général adjoint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stamate.camelia@yahoo.com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camelia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lum bright="-30000"/>
          </a:blip>
          <a:stretch>
            <a:fillRect/>
          </a:stretch>
        </p:blipFill>
        <p:spPr>
          <a:xfrm>
            <a:off x="2565377" y="2095433"/>
            <a:ext cx="6578623" cy="4933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Ion </a:t>
            </a:r>
            <a:r>
              <a:rPr lang="en-US" sz="27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Balcan</a:t>
            </a:r>
            <a: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d’Education physique et sportive</a:t>
            </a:r>
            <a:r>
              <a:rPr lang="ro-RO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 général adjoint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perino63@gmail.com</a:t>
            </a:r>
            <a:r>
              <a:rPr lang="en-US" sz="2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o-RO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director pic2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820144" y="2241122"/>
            <a:ext cx="6288360" cy="4716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Doina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Anca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Rafiroiu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Langue anglaise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</a:t>
            </a:r>
            <a:r>
              <a:rPr lang="ro-RO" sz="2400" dirty="0" smtClean="0"/>
              <a:t/>
            </a:r>
            <a:br>
              <a:rPr lang="ro-RO" sz="2400" dirty="0" smtClean="0"/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anca_rafiroiu@yahoo.com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Anca Rafiroiu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604120" y="1971092"/>
            <a:ext cx="6648400" cy="498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Irena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Florescu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Langue française 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ina.sava@yahoo.com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Irena Florescu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622708" y="2132856"/>
            <a:ext cx="3521292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Claudia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Merticaru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Langue et littérature roumaine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claudiamerticaru@yahoo.com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152" y="2924944"/>
            <a:ext cx="3024336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natura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Daniela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Epuran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Professeur de Biologie</a:t>
            </a:r>
            <a: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Inspecteur scolaire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danielaepuran@yahoo.com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ubstituent conținut 3" descr="Dana Epuran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364088" y="2708920"/>
            <a:ext cx="3779912" cy="3955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ă">
  <a:themeElements>
    <a:clrScheme name="Vervă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ă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ă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132</TotalTime>
  <Words>182</Words>
  <Application>Microsoft Office PowerPoint</Application>
  <PresentationFormat>Expunere pe ecran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25</vt:i4>
      </vt:variant>
    </vt:vector>
  </HeadingPairs>
  <TitlesOfParts>
    <vt:vector size="26" baseType="lpstr">
      <vt:lpstr>Vervă</vt:lpstr>
      <vt:lpstr>ROUMANIE – EQUIPE DU PROJET</vt:lpstr>
      <vt:lpstr>Dorel Nistor Professeur de Langue et littérature roumaine Inspecteur scolaire dorelnistor@yahoo.com </vt:lpstr>
      <vt:lpstr>Theodora Sotcan Professeur de Chimie Inspecteur scolaire général  theodora_sotcan@yahoo.com </vt:lpstr>
      <vt:lpstr>Camelia Stamate Professeur de Physique  Inspecteur scolaire général adjoint stamate.camelia@yahoo.com </vt:lpstr>
      <vt:lpstr> Ion Balcan Professeur d’Education physique et sportive Inspecteur scolaire général adjoint perino63@gmail.com  </vt:lpstr>
      <vt:lpstr>  Doina Anca Rafiroiu Professeur de Langue anglaise Inspecteur scolaire anca_rafiroiu@yahoo.com   </vt:lpstr>
      <vt:lpstr>  Irena Florescu Professeur de Langue française  Inspecteur scolaire ina.sava@yahoo.com   </vt:lpstr>
      <vt:lpstr> Claudia Merticaru Professeur de Langue et littérature roumaine Inspecteur scolaire claudiamerticaru@yahoo.com  </vt:lpstr>
      <vt:lpstr>Daniela Epuran Professeur de Biologie Inspecteur scolaire danielaepuran@yahoo.com </vt:lpstr>
      <vt:lpstr>Doina Marinov Professeur de Langue et littérature roumaine Inspecteur scolaire marinodoina@yahoo.com </vt:lpstr>
      <vt:lpstr>Jeny Ghioc Professeur d’Histoire Inspecteur scolaire jenyghioc2004@yahoo.com </vt:lpstr>
      <vt:lpstr>Daniela Tarasa Professeur d’Informatique et de TICE         Inspecteur scolaire daniela.tarasa@yahoo.com </vt:lpstr>
      <vt:lpstr>Marinela Potirniche Professeur d’Art          Inspecteur scolaire marinela70@yahoo.com </vt:lpstr>
      <vt:lpstr>Maria Dobroi Professeur d’Histoire          Inspecteur scolaire maria.dobroi@yahoo.com </vt:lpstr>
      <vt:lpstr>Lucian Serban Professeur de Géographie           Inspecteur scolaire luciansherban@yahoo.com  </vt:lpstr>
      <vt:lpstr>Ghiorghi Iorga  Professeur de Langue et littérature roumaine Inspecteur scolaire  ghiorghiiorga@yahoo.com </vt:lpstr>
      <vt:lpstr>Irina Laura Bejinariu Professeur de Biologie irina_laurabc@yahoo.com </vt:lpstr>
      <vt:lpstr>Mariana Craciun Professeur de  Langue et littérature roumaine  mariana5craciun@yahoo.com </vt:lpstr>
      <vt:lpstr>Nicoleta Carare Professeur d’Art nicocarare@yahoo.com </vt:lpstr>
      <vt:lpstr>Milian Gurau L’Université"Vasile Alecsandri" Bacău La Faculté de Sciences  milian_gurau@yahoo.com</vt:lpstr>
      <vt:lpstr>Anca Altiparmac  Professeur d’Art  aripi_aripi@yahoo.com   </vt:lpstr>
      <vt:lpstr>Diapozitivul 22</vt:lpstr>
      <vt:lpstr>Diapozitivul 23</vt:lpstr>
      <vt:lpstr>Diapozitivul 24</vt:lpstr>
      <vt:lpstr>Diapozitivul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 -Echipa de proiect</dc:title>
  <dc:creator>DANA T.</dc:creator>
  <cp:lastModifiedBy>DANA T.</cp:lastModifiedBy>
  <cp:revision>44</cp:revision>
  <dcterms:created xsi:type="dcterms:W3CDTF">2012-10-21T06:13:57Z</dcterms:created>
  <dcterms:modified xsi:type="dcterms:W3CDTF">2012-10-30T11:11:06Z</dcterms:modified>
</cp:coreProperties>
</file>