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3" r:id="rId5"/>
    <p:sldId id="260" r:id="rId6"/>
    <p:sldId id="261" r:id="rId7"/>
    <p:sldId id="262" r:id="rId8"/>
    <p:sldId id="264" r:id="rId9"/>
    <p:sldId id="265" r:id="rId10"/>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2" d="100"/>
          <a:sy n="82" d="100"/>
        </p:scale>
        <p:origin x="3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41747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AAC755B6-F113-4539-BDE0-93C3A0A6637A}" type="datetimeFigureOut">
              <a:rPr lang="ro-RO" smtClean="0"/>
              <a:t>12.02.2018</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306811608"/>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760826493"/>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8925408"/>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93142088"/>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7076274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78665445"/>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93642874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084686573"/>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02563489"/>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12.02.2018</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14922391"/>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C755B6-F113-4539-BDE0-93C3A0A6637A}" type="datetimeFigureOut">
              <a:rPr lang="ro-RO" smtClean="0"/>
              <a:t>12.02.2018</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267714"/>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C755B6-F113-4539-BDE0-93C3A0A6637A}" type="datetimeFigureOut">
              <a:rPr lang="ro-RO" smtClean="0"/>
              <a:t>12.02.2018</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247498141"/>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C755B6-F113-4539-BDE0-93C3A0A6637A}" type="datetimeFigureOut">
              <a:rPr lang="ro-RO" smtClean="0"/>
              <a:t>12.02.2018</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832530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755B6-F113-4539-BDE0-93C3A0A6637A}" type="datetimeFigureOut">
              <a:rPr lang="ro-RO" smtClean="0"/>
              <a:t>12.02.2018</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337675065"/>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12.02.2018</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219179081"/>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12.02.2018</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626011134"/>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AC755B6-F113-4539-BDE0-93C3A0A6637A}" type="datetimeFigureOut">
              <a:rPr lang="ro-RO" smtClean="0"/>
              <a:t>12.02.2018</a:t>
            </a:fld>
            <a:endParaRPr lang="ro-R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14C7ED-FAAB-473E-82FF-C0186CECA028}" type="slidenum">
              <a:rPr lang="ro-RO" smtClean="0"/>
              <a:t>‹#›</a:t>
            </a:fld>
            <a:endParaRPr lang="ro-RO"/>
          </a:p>
        </p:txBody>
      </p:sp>
    </p:spTree>
    <p:extLst>
      <p:ext uri="{BB962C8B-B14F-4D97-AF65-F5344CB8AC3E}">
        <p14:creationId xmlns:p14="http://schemas.microsoft.com/office/powerpoint/2010/main" val="9026920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isjbacau.ro/compartiment-management/perfectionare/dezvoltarea-resursei-umane-2017-2018/definitivat-2018-1/documente-inspectii-definitivat-2018/view"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hyperlink" Target="http://www.isjbacau.ro/compartiment-management/perfectionare/dezvoltarea-resursei-umane-2017-2018/grade-didactice-2017-2018/documente-inspectii-grade-didactice-2017-2018/view"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7444" y="566670"/>
            <a:ext cx="8152326" cy="400110"/>
          </a:xfrm>
          <a:prstGeom prst="rect">
            <a:avLst/>
          </a:prstGeom>
          <a:noFill/>
        </p:spPr>
        <p:txBody>
          <a:bodyPr wrap="square" rtlCol="0">
            <a:spAutoFit/>
          </a:bodyPr>
          <a:lstStyle/>
          <a:p>
            <a:r>
              <a:rPr lang="ro-RO" sz="2000" b="1" dirty="0" smtClean="0">
                <a:latin typeface="Arial" panose="020B0604020202020204" pitchFamily="34" charset="0"/>
                <a:cs typeface="Arial" panose="020B0604020202020204" pitchFamily="34" charset="0"/>
              </a:rPr>
              <a:t>INSPECTORATUL ȘCOLAR JUDEȚEAN BACĂU</a:t>
            </a:r>
            <a:endParaRPr lang="ro-RO" sz="2000" b="1" dirty="0">
              <a:latin typeface="Arial" panose="020B0604020202020204" pitchFamily="34" charset="0"/>
              <a:cs typeface="Arial" panose="020B0604020202020204" pitchFamily="34" charset="0"/>
            </a:endParaRPr>
          </a:p>
        </p:txBody>
      </p:sp>
      <p:sp>
        <p:nvSpPr>
          <p:cNvPr id="3" name="Rectangle 2"/>
          <p:cNvSpPr/>
          <p:nvPr/>
        </p:nvSpPr>
        <p:spPr>
          <a:xfrm>
            <a:off x="1395693" y="2342033"/>
            <a:ext cx="10214471" cy="1843518"/>
          </a:xfrm>
          <a:prstGeom prst="rect">
            <a:avLst/>
          </a:prstGeom>
        </p:spPr>
        <p:txBody>
          <a:bodyPr wrap="square">
            <a:spAutoFit/>
          </a:bodyPr>
          <a:lstStyle/>
          <a:p>
            <a:pPr algn="ctr">
              <a:lnSpc>
                <a:spcPct val="200000"/>
              </a:lnSpc>
            </a:pPr>
            <a:r>
              <a:rPr lang="ro-RO" sz="2000" b="1" dirty="0">
                <a:latin typeface="Arial" panose="020B0604020202020204" pitchFamily="34" charset="0"/>
                <a:cs typeface="Arial" panose="020B0604020202020204" pitchFamily="34" charset="0"/>
              </a:rPr>
              <a:t>PRECIZĂRI PRIVIND </a:t>
            </a:r>
            <a:r>
              <a:rPr lang="ro-RO" sz="2000" b="1" dirty="0" smtClean="0">
                <a:latin typeface="Arial" panose="020B0604020202020204" pitchFamily="34" charset="0"/>
                <a:cs typeface="Arial" panose="020B0604020202020204" pitchFamily="34" charset="0"/>
              </a:rPr>
              <a:t>EFECTUAREA INSPECȚIILOR PENTRU DEFINITIVAT ȘI GRADE DIDACTICE</a:t>
            </a:r>
          </a:p>
          <a:p>
            <a:pPr algn="ctr">
              <a:lnSpc>
                <a:spcPct val="200000"/>
              </a:lnSpc>
            </a:pPr>
            <a:r>
              <a:rPr lang="ro-RO" sz="2000" b="1" dirty="0" smtClean="0">
                <a:latin typeface="Arial" panose="020B0604020202020204" pitchFamily="34" charset="0"/>
                <a:cs typeface="Arial" panose="020B0604020202020204" pitchFamily="34" charset="0"/>
              </a:rPr>
              <a:t>ANUL </a:t>
            </a:r>
            <a:r>
              <a:rPr lang="ro-RO" sz="2000" b="1" dirty="0">
                <a:latin typeface="Arial" panose="020B0604020202020204" pitchFamily="34" charset="0"/>
                <a:cs typeface="Arial" panose="020B0604020202020204" pitchFamily="34" charset="0"/>
              </a:rPr>
              <a:t>ŞCOLAR 2017-2018</a:t>
            </a:r>
          </a:p>
        </p:txBody>
      </p:sp>
    </p:spTree>
    <p:extLst>
      <p:ext uri="{BB962C8B-B14F-4D97-AF65-F5344CB8AC3E}">
        <p14:creationId xmlns:p14="http://schemas.microsoft.com/office/powerpoint/2010/main" val="98580332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4611" y="1269793"/>
            <a:ext cx="10560676" cy="4247317"/>
          </a:xfrm>
          <a:prstGeom prst="rect">
            <a:avLst/>
          </a:prstGeom>
        </p:spPr>
        <p:txBody>
          <a:bodyPr wrap="square">
            <a:spAutoFit/>
          </a:bodyPr>
          <a:lstStyle/>
          <a:p>
            <a:pPr algn="just"/>
            <a:r>
              <a:rPr lang="ro-RO" b="1" dirty="0">
                <a:latin typeface="Arial" panose="020B0604020202020204" pitchFamily="34" charset="0"/>
                <a:cs typeface="Arial" panose="020B0604020202020204" pitchFamily="34" charset="0"/>
              </a:rPr>
              <a:t>A</a:t>
            </a:r>
            <a:r>
              <a:rPr lang="ro-RO" b="1" dirty="0" smtClean="0">
                <a:latin typeface="Arial" panose="020B0604020202020204" pitchFamily="34" charset="0"/>
                <a:cs typeface="Arial" panose="020B0604020202020204" pitchFamily="34" charset="0"/>
              </a:rPr>
              <a:t>cte normative:</a:t>
            </a:r>
          </a:p>
          <a:p>
            <a:pPr marL="285750" indent="-285750" algn="just">
              <a:lnSpc>
                <a:spcPct val="200000"/>
              </a:lnSpc>
              <a:buFont typeface="Wingdings" panose="05000000000000000000" pitchFamily="2" charset="2"/>
              <a:buChar char="§"/>
            </a:pPr>
            <a:r>
              <a:rPr lang="ro-RO" b="1" dirty="0" smtClean="0">
                <a:latin typeface="Arial" panose="020B0604020202020204" pitchFamily="34" charset="0"/>
                <a:cs typeface="Arial" panose="020B0604020202020204" pitchFamily="34" charset="0"/>
              </a:rPr>
              <a:t>Legea educaţiei naţionale nr. 1 /2011;</a:t>
            </a:r>
          </a:p>
          <a:p>
            <a:pPr marL="285750" indent="-285750" algn="just">
              <a:lnSpc>
                <a:spcPct val="200000"/>
              </a:lnSpc>
              <a:buFont typeface="Wingdings" panose="05000000000000000000" pitchFamily="2" charset="2"/>
              <a:buChar char="§"/>
            </a:pPr>
            <a:r>
              <a:rPr lang="ro-RO" b="1" dirty="0" smtClean="0">
                <a:latin typeface="Arial" panose="020B0604020202020204" pitchFamily="34" charset="0"/>
                <a:cs typeface="Arial" panose="020B0604020202020204" pitchFamily="34" charset="0"/>
              </a:rPr>
              <a:t>Metodologia pentru organizarea si desfășurarea examenului național de definitivare în învățământ(OMEN  nr. 4814/2017)</a:t>
            </a:r>
          </a:p>
          <a:p>
            <a:pPr marL="285750" indent="-285750" algn="just">
              <a:lnSpc>
                <a:spcPct val="200000"/>
              </a:lnSpc>
              <a:buFont typeface="Wingdings" panose="05000000000000000000" pitchFamily="2" charset="2"/>
              <a:buChar char="§"/>
            </a:pPr>
            <a:r>
              <a:rPr lang="ro-RO" b="1" dirty="0" smtClean="0">
                <a:latin typeface="Arial" panose="020B0604020202020204" pitchFamily="34" charset="0"/>
                <a:cs typeface="Arial" panose="020B0604020202020204" pitchFamily="34" charset="0"/>
              </a:rPr>
              <a:t>Metodologia formării continue a personalului didactic din învăţământul preuniversitar (OMECTS nr. 5561/2011 cu modificările şi completările ulterioare)</a:t>
            </a:r>
          </a:p>
          <a:p>
            <a:pPr marL="285750" indent="-285750" algn="just">
              <a:lnSpc>
                <a:spcPct val="200000"/>
              </a:lnSpc>
              <a:buFont typeface="Wingdings" panose="05000000000000000000" pitchFamily="2" charset="2"/>
              <a:buChar char="§"/>
            </a:pPr>
            <a:endParaRPr lang="ro-RO" b="1" dirty="0" smtClean="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
            </a:pPr>
            <a:endParaRPr lang="ro-RO"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193199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39254" y="685800"/>
            <a:ext cx="7820526" cy="369332"/>
          </a:xfrm>
          <a:prstGeom prst="rect">
            <a:avLst/>
          </a:prstGeom>
          <a:noFill/>
        </p:spPr>
        <p:txBody>
          <a:bodyPr wrap="square" rtlCol="0">
            <a:spAutoFit/>
          </a:bodyPr>
          <a:lstStyle/>
          <a:p>
            <a:pPr algn="ctr"/>
            <a:r>
              <a:rPr lang="ro-RO" b="1" dirty="0" smtClean="0">
                <a:latin typeface="Arial" panose="020B0604020202020204" pitchFamily="34" charset="0"/>
                <a:cs typeface="Arial" panose="020B0604020202020204" pitchFamily="34" charset="0"/>
              </a:rPr>
              <a:t>Definitivat 2018 - Efectuarea inspecțiilor de specialitate</a:t>
            </a:r>
            <a:endParaRPr lang="ro-RO" b="1" dirty="0">
              <a:latin typeface="Arial" panose="020B0604020202020204" pitchFamily="34" charset="0"/>
              <a:cs typeface="Arial" panose="020B0604020202020204" pitchFamily="34" charset="0"/>
            </a:endParaRPr>
          </a:p>
        </p:txBody>
      </p:sp>
      <p:sp>
        <p:nvSpPr>
          <p:cNvPr id="4" name="TextBox 3"/>
          <p:cNvSpPr txBox="1"/>
          <p:nvPr/>
        </p:nvSpPr>
        <p:spPr>
          <a:xfrm>
            <a:off x="770019" y="1055132"/>
            <a:ext cx="11069053" cy="5355312"/>
          </a:xfrm>
          <a:prstGeom prst="rect">
            <a:avLst/>
          </a:prstGeom>
          <a:noFill/>
        </p:spPr>
        <p:txBody>
          <a:bodyPr wrap="square" rtlCol="0">
            <a:spAutoFit/>
          </a:bodyPr>
          <a:lstStyle/>
          <a:p>
            <a:endParaRPr lang="ro-RO" dirty="0"/>
          </a:p>
          <a:p>
            <a:pPr algn="just">
              <a:lnSpc>
                <a:spcPct val="200000"/>
              </a:lnSpc>
            </a:pPr>
            <a:r>
              <a:rPr lang="ro-RO" dirty="0" smtClean="0">
                <a:latin typeface="Arial" panose="020B0604020202020204" pitchFamily="34" charset="0"/>
                <a:cs typeface="Arial" panose="020B0604020202020204" pitchFamily="34" charset="0"/>
              </a:rPr>
              <a:t>1</a:t>
            </a:r>
            <a:r>
              <a:rPr lang="ro-RO" b="1" dirty="0" smtClean="0">
                <a:latin typeface="Arial" panose="020B0604020202020204" pitchFamily="34" charset="0"/>
                <a:cs typeface="Arial" panose="020B0604020202020204" pitchFamily="34" charset="0"/>
              </a:rPr>
              <a:t>. </a:t>
            </a:r>
            <a:r>
              <a:rPr lang="pt-BR" b="1" dirty="0" smtClean="0">
                <a:latin typeface="Arial" panose="020B0604020202020204" pitchFamily="34" charset="0"/>
                <a:cs typeface="Arial" panose="020B0604020202020204" pitchFamily="34" charset="0"/>
              </a:rPr>
              <a:t>Inspecţiile </a:t>
            </a:r>
            <a:r>
              <a:rPr lang="pt-BR" b="1" dirty="0">
                <a:latin typeface="Arial" panose="020B0604020202020204" pitchFamily="34" charset="0"/>
                <a:cs typeface="Arial" panose="020B0604020202020204" pitchFamily="34" charset="0"/>
              </a:rPr>
              <a:t>de specialitate </a:t>
            </a:r>
            <a:r>
              <a:rPr lang="pt-BR" dirty="0">
                <a:latin typeface="Arial" panose="020B0604020202020204" pitchFamily="34" charset="0"/>
                <a:cs typeface="Arial" panose="020B0604020202020204" pitchFamily="34" charset="0"/>
              </a:rPr>
              <a:t>se vor efectua </a:t>
            </a:r>
            <a:r>
              <a:rPr lang="ro-RO" dirty="0" smtClean="0">
                <a:latin typeface="Arial" panose="020B0604020202020204" pitchFamily="34" charset="0"/>
                <a:cs typeface="Arial" panose="020B0604020202020204" pitchFamily="34" charset="0"/>
              </a:rPr>
              <a:t>la</a:t>
            </a:r>
            <a:r>
              <a:rPr lang="pt-BR" dirty="0" smtClean="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31.05.2018. </a:t>
            </a:r>
          </a:p>
          <a:p>
            <a:pPr algn="just">
              <a:lnSpc>
                <a:spcPct val="200000"/>
              </a:lnSpc>
            </a:pPr>
            <a:r>
              <a:rPr lang="ro-RO" dirty="0">
                <a:latin typeface="Arial" panose="020B0604020202020204" pitchFamily="34" charset="0"/>
                <a:cs typeface="Arial" panose="020B0604020202020204" pitchFamily="34" charset="0"/>
              </a:rPr>
              <a:t>2. </a:t>
            </a:r>
            <a:r>
              <a:rPr lang="ro-RO" dirty="0" smtClean="0">
                <a:latin typeface="Arial" panose="020B0604020202020204" pitchFamily="34" charset="0"/>
                <a:cs typeface="Arial" panose="020B0604020202020204" pitchFamily="34" charset="0"/>
              </a:rPr>
              <a:t>Intervalul </a:t>
            </a:r>
            <a:r>
              <a:rPr lang="ro-RO" dirty="0">
                <a:latin typeface="Arial" panose="020B0604020202020204" pitchFamily="34" charset="0"/>
                <a:cs typeface="Arial" panose="020B0604020202020204" pitchFamily="34" charset="0"/>
              </a:rPr>
              <a:t>minim dintre cele două inspecţii de specialitate este de o lună calendaristică; </a:t>
            </a:r>
          </a:p>
          <a:p>
            <a:pPr algn="just">
              <a:lnSpc>
                <a:spcPct val="200000"/>
              </a:lnSpc>
            </a:pPr>
            <a:r>
              <a:rPr lang="ro-RO" dirty="0" smtClean="0">
                <a:latin typeface="Arial" panose="020B0604020202020204" pitchFamily="34" charset="0"/>
                <a:cs typeface="Arial" panose="020B0604020202020204" pitchFamily="34" charset="0"/>
              </a:rPr>
              <a:t>3. Profesorul </a:t>
            </a:r>
            <a:r>
              <a:rPr lang="ro-RO" dirty="0">
                <a:latin typeface="Arial" panose="020B0604020202020204" pitchFamily="34" charset="0"/>
                <a:cs typeface="Arial" panose="020B0604020202020204" pitchFamily="34" charset="0"/>
              </a:rPr>
              <a:t>metodist/inspectorul şcolar va completa </a:t>
            </a:r>
            <a:r>
              <a:rPr lang="ro-RO" b="1" dirty="0">
                <a:latin typeface="Arial" panose="020B0604020202020204" pitchFamily="34" charset="0"/>
                <a:cs typeface="Arial" panose="020B0604020202020204" pitchFamily="34" charset="0"/>
              </a:rPr>
              <a:t>un proces-verbal pentru inspecţia de specialiate </a:t>
            </a:r>
            <a:r>
              <a:rPr lang="ro-RO" dirty="0">
                <a:latin typeface="Arial" panose="020B0604020202020204" pitchFamily="34" charset="0"/>
                <a:cs typeface="Arial" panose="020B0604020202020204" pitchFamily="34" charset="0"/>
              </a:rPr>
              <a:t>(</a:t>
            </a:r>
            <a:r>
              <a:rPr lang="ro-RO" dirty="0">
                <a:latin typeface="Arial" panose="020B0604020202020204" pitchFamily="34" charset="0"/>
                <a:cs typeface="Arial" panose="020B0604020202020204" pitchFamily="34" charset="0"/>
                <a:hlinkClick r:id="rId2"/>
              </a:rPr>
              <a:t>Anexa nr. 3 la OMEN Nr. 4814/31.08.2017, conform modelului postat pe site-ul Inspectoratului Şcolar Judeţean Bacău</a:t>
            </a:r>
            <a:r>
              <a:rPr lang="ro-RO" dirty="0">
                <a:latin typeface="Arial" panose="020B0604020202020204" pitchFamily="34" charset="0"/>
                <a:cs typeface="Arial" panose="020B0604020202020204" pitchFamily="34" charset="0"/>
              </a:rPr>
              <a:t>) care se consemnează în registrul de inspecţii al unităţii de învăţământ şi </a:t>
            </a:r>
            <a:r>
              <a:rPr lang="ro-RO" b="1" dirty="0">
                <a:latin typeface="Arial" panose="020B0604020202020204" pitchFamily="34" charset="0"/>
                <a:cs typeface="Arial" panose="020B0604020202020204" pitchFamily="34" charset="0"/>
              </a:rPr>
              <a:t>4 (patru) fişe de evaluare</a:t>
            </a:r>
            <a:r>
              <a:rPr lang="ro-RO" dirty="0">
                <a:latin typeface="Arial" panose="020B0604020202020204" pitchFamily="34" charset="0"/>
                <a:cs typeface="Arial" panose="020B0604020202020204" pitchFamily="34" charset="0"/>
              </a:rPr>
              <a:t>, (Anexa nr. 2 la OMEN Nr. 4814/31.08.2017, corespunzătoare celor patru activităţi didactice asistate (conform modelului postat pe site-ul Inspectoratului Şcolar Judeţean Bacău) ; </a:t>
            </a:r>
          </a:p>
          <a:p>
            <a:pPr algn="just">
              <a:lnSpc>
                <a:spcPct val="200000"/>
              </a:lnSpc>
            </a:pPr>
            <a:r>
              <a:rPr lang="ro-RO" dirty="0">
                <a:latin typeface="Arial" panose="020B0604020202020204" pitchFamily="34" charset="0"/>
                <a:cs typeface="Arial" panose="020B0604020202020204" pitchFamily="34" charset="0"/>
              </a:rPr>
              <a:t>4. Directorul unităţii de învăţământ va completa </a:t>
            </a:r>
            <a:r>
              <a:rPr lang="ro-RO" b="1" dirty="0">
                <a:latin typeface="Arial" panose="020B0604020202020204" pitchFamily="34" charset="0"/>
                <a:cs typeface="Arial" panose="020B0604020202020204" pitchFamily="34" charset="0"/>
              </a:rPr>
              <a:t>o(una) fişă de evaluare </a:t>
            </a:r>
            <a:r>
              <a:rPr lang="ro-RO" dirty="0">
                <a:latin typeface="Arial" panose="020B0604020202020204" pitchFamily="34" charset="0"/>
                <a:cs typeface="Arial" panose="020B0604020202020204" pitchFamily="34" charset="0"/>
              </a:rPr>
              <a:t>(conform modelului postat pe site-ul I.S.J.Bacău); </a:t>
            </a:r>
            <a:endParaRPr lang="ro-R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676913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705" y="1697323"/>
            <a:ext cx="10864516" cy="2169825"/>
          </a:xfrm>
          <a:prstGeom prst="rect">
            <a:avLst/>
          </a:prstGeom>
        </p:spPr>
        <p:txBody>
          <a:bodyPr wrap="square">
            <a:spAutoFit/>
          </a:bodyPr>
          <a:lstStyle/>
          <a:p>
            <a:pPr algn="just">
              <a:lnSpc>
                <a:spcPct val="150000"/>
              </a:lnSpc>
            </a:pPr>
            <a:r>
              <a:rPr lang="ro-RO" dirty="0" smtClean="0">
                <a:latin typeface="Times New Roman" panose="02020603050405020304" pitchFamily="18" charset="0"/>
              </a:rPr>
              <a:t>5. </a:t>
            </a:r>
            <a:r>
              <a:rPr lang="ro-RO" b="1" i="0" u="none" strike="noStrike" baseline="0" dirty="0" smtClean="0">
                <a:latin typeface="Arial" panose="020B0604020202020204" pitchFamily="34" charset="0"/>
                <a:cs typeface="Arial" panose="020B0604020202020204" pitchFamily="34" charset="0"/>
              </a:rPr>
              <a:t>Inspecţiile de specialitate la clasă se evaluează prin note de la 1 la 10, în baza fişelor de evaluare a activităţii didactice.</a:t>
            </a:r>
          </a:p>
          <a:p>
            <a:pPr algn="just">
              <a:lnSpc>
                <a:spcPct val="150000"/>
              </a:lnSpc>
            </a:pPr>
            <a:r>
              <a:rPr lang="ro-RO" dirty="0" smtClean="0">
                <a:latin typeface="Arial" panose="020B0604020202020204" pitchFamily="34" charset="0"/>
                <a:cs typeface="Arial" panose="020B0604020202020204" pitchFamily="34" charset="0"/>
              </a:rPr>
              <a:t>    </a:t>
            </a:r>
            <a:r>
              <a:rPr lang="ro-RO" b="0" i="0" u="none" strike="noStrike" baseline="0" dirty="0" smtClean="0">
                <a:latin typeface="Arial" panose="020B0604020202020204" pitchFamily="34" charset="0"/>
                <a:cs typeface="Arial" panose="020B0604020202020204" pitchFamily="34" charset="0"/>
              </a:rPr>
              <a:t>Notele obţinute la inspecţiile de specialitate şi nota finală, calculată ca medie aritmetică a acestora, se trec în Procesul-verbal pentru inspecţia de specialitate, se semnează de către membrii comisiei care efectuează inspecţia şi se consemnează în registrul de inspecţii al unităţii de învăţământ. </a:t>
            </a:r>
            <a:endParaRPr lang="ro-RO"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2948348" y="643427"/>
            <a:ext cx="6267231" cy="493819"/>
          </a:xfrm>
          <a:prstGeom prst="rect">
            <a:avLst/>
          </a:prstGeom>
        </p:spPr>
      </p:pic>
    </p:spTree>
    <p:extLst>
      <p:ext uri="{BB962C8B-B14F-4D97-AF65-F5344CB8AC3E}">
        <p14:creationId xmlns:p14="http://schemas.microsoft.com/office/powerpoint/2010/main" val="303540773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1878" y="117231"/>
            <a:ext cx="11069053" cy="6186309"/>
          </a:xfrm>
          <a:prstGeom prst="rect">
            <a:avLst/>
          </a:prstGeom>
          <a:noFill/>
        </p:spPr>
        <p:txBody>
          <a:bodyPr wrap="square" rtlCol="0">
            <a:spAutoFit/>
          </a:bodyPr>
          <a:lstStyle/>
          <a:p>
            <a:pPr algn="ctr">
              <a:lnSpc>
                <a:spcPct val="200000"/>
              </a:lnSpc>
            </a:pPr>
            <a:r>
              <a:rPr lang="ro-RO" b="1" dirty="0" smtClean="0">
                <a:latin typeface="Arial" panose="020B0604020202020204" pitchFamily="34" charset="0"/>
                <a:cs typeface="Arial" panose="020B0604020202020204" pitchFamily="34" charset="0"/>
              </a:rPr>
              <a:t>Evaluarea </a:t>
            </a:r>
            <a:r>
              <a:rPr lang="ro-RO" b="1" dirty="0">
                <a:latin typeface="Arial" panose="020B0604020202020204" pitchFamily="34" charset="0"/>
                <a:cs typeface="Arial" panose="020B0604020202020204" pitchFamily="34" charset="0"/>
              </a:rPr>
              <a:t>portofoliului </a:t>
            </a:r>
            <a:r>
              <a:rPr lang="ro-RO" b="1" dirty="0" smtClean="0">
                <a:latin typeface="Arial" panose="020B0604020202020204" pitchFamily="34" charset="0"/>
                <a:cs typeface="Arial" panose="020B0604020202020204" pitchFamily="34" charset="0"/>
              </a:rPr>
              <a:t>profesional</a:t>
            </a:r>
          </a:p>
          <a:p>
            <a:r>
              <a:rPr lang="ro-RO" b="1" dirty="0" smtClean="0">
                <a:latin typeface="Arial" panose="020B0604020202020204" pitchFamily="34" charset="0"/>
                <a:cs typeface="Arial" panose="020B0604020202020204" pitchFamily="34" charset="0"/>
              </a:rPr>
              <a:t>Extras OMEN 4814/2017-Art. </a:t>
            </a:r>
            <a:r>
              <a:rPr lang="ro-RO" b="1" dirty="0">
                <a:latin typeface="Arial" panose="020B0604020202020204" pitchFamily="34" charset="0"/>
                <a:cs typeface="Arial" panose="020B0604020202020204" pitchFamily="34" charset="0"/>
              </a:rPr>
              <a:t>16 </a:t>
            </a:r>
            <a:endParaRPr lang="ro-RO" b="1" dirty="0" smtClean="0">
              <a:latin typeface="Arial" panose="020B0604020202020204" pitchFamily="34" charset="0"/>
              <a:cs typeface="Arial" panose="020B0604020202020204" pitchFamily="34" charset="0"/>
            </a:endParaRPr>
          </a:p>
          <a:p>
            <a:endParaRPr lang="ro-RO" b="1" dirty="0">
              <a:latin typeface="Arial" panose="020B0604020202020204" pitchFamily="34" charset="0"/>
              <a:cs typeface="Arial" panose="020B0604020202020204" pitchFamily="34" charset="0"/>
            </a:endParaRPr>
          </a:p>
          <a:p>
            <a:pPr>
              <a:lnSpc>
                <a:spcPct val="150000"/>
              </a:lnSpc>
            </a:pPr>
            <a:r>
              <a:rPr lang="ro-RO" dirty="0">
                <a:latin typeface="Arial" panose="020B0604020202020204" pitchFamily="34" charset="0"/>
                <a:cs typeface="Arial" panose="020B0604020202020204" pitchFamily="34" charset="0"/>
              </a:rPr>
              <a:t>(1) Portofoliul profesional este alcătuit de fiecare candidat, pe parcursul unui semestru. </a:t>
            </a:r>
          </a:p>
          <a:p>
            <a:pPr>
              <a:lnSpc>
                <a:spcPct val="150000"/>
              </a:lnSpc>
            </a:pPr>
            <a:r>
              <a:rPr lang="ro-RO" dirty="0">
                <a:latin typeface="Arial" panose="020B0604020202020204" pitchFamily="34" charset="0"/>
                <a:cs typeface="Arial" panose="020B0604020202020204" pitchFamily="34" charset="0"/>
              </a:rPr>
              <a:t>(2) Portofoliul profesional personal este particularizat pentru una din clasele/grupele din norma didactică a candidatului şi evaluează nivelul de competenţă didactică a acestuia, urmărind adaptarea pregătirii psihopedagogice la specificul clasei/grupei selectate. În elaborarea portofoliului profesional personal, candidatul respectă precizările formulate în programa de pedagogie şi elemente de psihologie şcolară în vigoare, corespunzătoare funcţiei didactice ocupate. </a:t>
            </a:r>
          </a:p>
          <a:p>
            <a:pPr>
              <a:lnSpc>
                <a:spcPct val="150000"/>
              </a:lnSpc>
            </a:pPr>
            <a:r>
              <a:rPr lang="ro-RO" dirty="0">
                <a:latin typeface="Arial" panose="020B0604020202020204" pitchFamily="34" charset="0"/>
                <a:cs typeface="Arial" panose="020B0604020202020204" pitchFamily="34" charset="0"/>
              </a:rPr>
              <a:t>(3) Portofoliul profesional personal cuprinde: </a:t>
            </a:r>
          </a:p>
          <a:p>
            <a:pPr>
              <a:lnSpc>
                <a:spcPct val="150000"/>
              </a:lnSpc>
            </a:pPr>
            <a:r>
              <a:rPr lang="ro-RO" dirty="0">
                <a:latin typeface="Arial" panose="020B0604020202020204" pitchFamily="34" charset="0"/>
                <a:cs typeface="Arial" panose="020B0604020202020204" pitchFamily="34" charset="0"/>
              </a:rPr>
              <a:t>a) curriculum vitae; </a:t>
            </a:r>
          </a:p>
          <a:p>
            <a:pPr>
              <a:lnSpc>
                <a:spcPct val="150000"/>
              </a:lnSpc>
            </a:pPr>
            <a:r>
              <a:rPr lang="ro-RO" dirty="0">
                <a:latin typeface="Arial" panose="020B0604020202020204" pitchFamily="34" charset="0"/>
                <a:cs typeface="Arial" panose="020B0604020202020204" pitchFamily="34" charset="0"/>
              </a:rPr>
              <a:t>b) o scrisoare de intenţie, având între 200 şi 400 de cuvinte, în care se prezintă motivaţia participării la examenul de definitivat, obiectivele şi aşteptările proprii în formarea personală ca profesor, autoaprecierea activităţii/experienţei câştigate pe parcursul semestrului, autoaprecierea portofoliului profesional şi propuneri de ameliorare; </a:t>
            </a:r>
          </a:p>
        </p:txBody>
      </p:sp>
    </p:spTree>
    <p:extLst>
      <p:ext uri="{BB962C8B-B14F-4D97-AF65-F5344CB8AC3E}">
        <p14:creationId xmlns:p14="http://schemas.microsoft.com/office/powerpoint/2010/main" val="743722969"/>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198" y="139933"/>
            <a:ext cx="11476894" cy="5909310"/>
          </a:xfrm>
          <a:prstGeom prst="rect">
            <a:avLst/>
          </a:prstGeom>
          <a:noFill/>
        </p:spPr>
        <p:txBody>
          <a:bodyPr wrap="square" rtlCol="0">
            <a:spAutoFit/>
          </a:bodyPr>
          <a:lstStyle/>
          <a:p>
            <a:pPr algn="just">
              <a:lnSpc>
                <a:spcPct val="200000"/>
              </a:lnSpc>
            </a:pPr>
            <a:r>
              <a:rPr lang="ro-RO" b="1" dirty="0" smtClean="0">
                <a:latin typeface="Arial" panose="020B0604020202020204" pitchFamily="34" charset="0"/>
                <a:cs typeface="Arial" panose="020B0604020202020204" pitchFamily="34" charset="0"/>
              </a:rPr>
              <a:t>Evaluarea </a:t>
            </a:r>
            <a:r>
              <a:rPr lang="ro-RO" b="1" dirty="0">
                <a:latin typeface="Arial" panose="020B0604020202020204" pitchFamily="34" charset="0"/>
                <a:cs typeface="Arial" panose="020B0604020202020204" pitchFamily="34" charset="0"/>
              </a:rPr>
              <a:t>portofoliului </a:t>
            </a:r>
            <a:r>
              <a:rPr lang="ro-RO" b="1" dirty="0" smtClean="0">
                <a:latin typeface="Arial" panose="020B0604020202020204" pitchFamily="34" charset="0"/>
                <a:cs typeface="Arial" panose="020B0604020202020204" pitchFamily="34" charset="0"/>
              </a:rPr>
              <a:t>profesional</a:t>
            </a:r>
          </a:p>
          <a:p>
            <a:pPr>
              <a:lnSpc>
                <a:spcPct val="150000"/>
              </a:lnSpc>
              <a:spcBef>
                <a:spcPts val="600"/>
              </a:spcBef>
            </a:pPr>
            <a:r>
              <a:rPr lang="ro-RO" dirty="0" smtClean="0">
                <a:latin typeface="Arial" panose="020B0604020202020204" pitchFamily="34" charset="0"/>
                <a:cs typeface="Arial" panose="020B0604020202020204" pitchFamily="34" charset="0"/>
              </a:rPr>
              <a:t>c</a:t>
            </a:r>
            <a:r>
              <a:rPr lang="ro-RO" dirty="0">
                <a:latin typeface="Arial" panose="020B0604020202020204" pitchFamily="34" charset="0"/>
                <a:cs typeface="Arial" panose="020B0604020202020204" pitchFamily="34" charset="0"/>
              </a:rPr>
              <a:t>) un raport de progres şcolar, însoţit de următoarele documente-suport: </a:t>
            </a:r>
          </a:p>
          <a:p>
            <a:pPr>
              <a:lnSpc>
                <a:spcPct val="150000"/>
              </a:lnSpc>
              <a:spcBef>
                <a:spcPts val="600"/>
              </a:spcBef>
            </a:pPr>
            <a:r>
              <a:rPr lang="ro-RO" dirty="0">
                <a:latin typeface="Arial" panose="020B0604020202020204" pitchFamily="34" charset="0"/>
                <a:cs typeface="Arial" panose="020B0604020202020204" pitchFamily="34" charset="0"/>
              </a:rPr>
              <a:t>(i) planificările: anuale, semestrială şi pe unităţi de învăţare; </a:t>
            </a:r>
          </a:p>
          <a:p>
            <a:pPr>
              <a:lnSpc>
                <a:spcPct val="150000"/>
              </a:lnSpc>
              <a:spcBef>
                <a:spcPts val="600"/>
              </a:spcBef>
            </a:pPr>
            <a:r>
              <a:rPr lang="ro-RO" dirty="0">
                <a:latin typeface="Arial" panose="020B0604020202020204" pitchFamily="34" charset="0"/>
                <a:cs typeface="Arial" panose="020B0604020202020204" pitchFamily="34" charset="0"/>
              </a:rPr>
              <a:t>(ii) minimum 10 proiecte didactice, pentru tipuri de lecţii diferite; </a:t>
            </a:r>
          </a:p>
          <a:p>
            <a:pPr>
              <a:lnSpc>
                <a:spcPct val="150000"/>
              </a:lnSpc>
              <a:spcBef>
                <a:spcPts val="600"/>
              </a:spcBef>
            </a:pPr>
            <a:r>
              <a:rPr lang="ro-RO" dirty="0">
                <a:latin typeface="Arial" panose="020B0604020202020204" pitchFamily="34" charset="0"/>
                <a:cs typeface="Arial" panose="020B0604020202020204" pitchFamily="34" charset="0"/>
              </a:rPr>
              <a:t>(iii) instrumente de evaluare (un test predictiv, cu baremul aferent, rezultatele testării, măsuri); </a:t>
            </a:r>
          </a:p>
          <a:p>
            <a:pPr>
              <a:lnSpc>
                <a:spcPct val="150000"/>
              </a:lnSpc>
              <a:spcBef>
                <a:spcPts val="600"/>
              </a:spcBef>
            </a:pPr>
            <a:r>
              <a:rPr lang="ro-RO" dirty="0">
                <a:latin typeface="Arial" panose="020B0604020202020204" pitchFamily="34" charset="0"/>
                <a:cs typeface="Arial" panose="020B0604020202020204" pitchFamily="34" charset="0"/>
              </a:rPr>
              <a:t>(iv) catalogul profesorului; </a:t>
            </a:r>
          </a:p>
          <a:p>
            <a:pPr>
              <a:lnSpc>
                <a:spcPct val="150000"/>
              </a:lnSpc>
              <a:spcBef>
                <a:spcPts val="600"/>
              </a:spcBef>
            </a:pPr>
            <a:r>
              <a:rPr lang="ro-RO" dirty="0">
                <a:latin typeface="Arial" panose="020B0604020202020204" pitchFamily="34" charset="0"/>
                <a:cs typeface="Arial" panose="020B0604020202020204" pitchFamily="34" charset="0"/>
              </a:rPr>
              <a:t>(v) resursele didactice adaptate nivelului clasei/grupei. </a:t>
            </a:r>
          </a:p>
          <a:p>
            <a:pPr>
              <a:lnSpc>
                <a:spcPct val="150000"/>
              </a:lnSpc>
              <a:spcBef>
                <a:spcPts val="600"/>
              </a:spcBef>
            </a:pPr>
            <a:r>
              <a:rPr lang="ro-RO" dirty="0">
                <a:latin typeface="Arial" panose="020B0604020202020204" pitchFamily="34" charset="0"/>
                <a:cs typeface="Arial" panose="020B0604020202020204" pitchFamily="34" charset="0"/>
              </a:rPr>
              <a:t>d) Autoevaluarea portofoliului profesional, conform Grilei de evaluare prevăzute în anexa nr. 4. </a:t>
            </a:r>
          </a:p>
          <a:p>
            <a:pPr>
              <a:lnSpc>
                <a:spcPct val="150000"/>
              </a:lnSpc>
              <a:spcBef>
                <a:spcPts val="600"/>
              </a:spcBef>
            </a:pPr>
            <a:r>
              <a:rPr lang="ro-RO" dirty="0">
                <a:latin typeface="Arial" panose="020B0604020202020204" pitchFamily="34" charset="0"/>
                <a:cs typeface="Arial" panose="020B0604020202020204" pitchFamily="34" charset="0"/>
              </a:rPr>
              <a:t>(4) Evaluarea portofoliului profesional personal este realizată conform Grilei de evaluare prevăzute în anexa nr. 4, în ziua în care este efectuată cea de-a doua inspecţie de specialitate, de către comisia constituită în baza prevederilor art. 15 alin. (6). </a:t>
            </a:r>
          </a:p>
          <a:p>
            <a:pPr>
              <a:lnSpc>
                <a:spcPct val="150000"/>
              </a:lnSpc>
              <a:spcBef>
                <a:spcPts val="600"/>
              </a:spcBef>
            </a:pPr>
            <a:r>
              <a:rPr lang="ro-RO" dirty="0">
                <a:latin typeface="Arial" panose="020B0604020202020204" pitchFamily="34" charset="0"/>
                <a:cs typeface="Arial" panose="020B0604020202020204" pitchFamily="34" charset="0"/>
              </a:rPr>
              <a:t>(5) </a:t>
            </a:r>
            <a:r>
              <a:rPr lang="ro-RO" b="1" dirty="0">
                <a:latin typeface="Arial" panose="020B0604020202020204" pitchFamily="34" charset="0"/>
                <a:cs typeface="Arial" panose="020B0604020202020204" pitchFamily="34" charset="0"/>
              </a:rPr>
              <a:t>Portofoliul profesional personal este notat cu note între 1 şi 10. Nota acordată nu poate fi contestată</a:t>
            </a:r>
            <a:r>
              <a:rPr lang="ro-RO" dirty="0">
                <a:latin typeface="Arial" panose="020B0604020202020204" pitchFamily="34" charset="0"/>
                <a:cs typeface="Arial" panose="020B0604020202020204" pitchFamily="34" charset="0"/>
              </a:rPr>
              <a:t>.</a:t>
            </a:r>
            <a:endParaRPr lang="ro-R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8986633"/>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3927" y="1666835"/>
            <a:ext cx="10900611" cy="3877985"/>
          </a:xfrm>
          <a:prstGeom prst="rect">
            <a:avLst/>
          </a:prstGeom>
        </p:spPr>
        <p:txBody>
          <a:bodyPr wrap="square">
            <a:spAutoFit/>
          </a:bodyPr>
          <a:lstStyle/>
          <a:p>
            <a:pPr algn="just">
              <a:lnSpc>
                <a:spcPct val="150000"/>
              </a:lnSpc>
            </a:pPr>
            <a:r>
              <a:rPr lang="ro-RO" dirty="0">
                <a:latin typeface="Times New Roman" panose="02020603050405020304" pitchFamily="18" charset="0"/>
              </a:rPr>
              <a:t>	</a:t>
            </a:r>
            <a:r>
              <a:rPr lang="ro-RO" i="0" u="none" strike="noStrike" baseline="0" dirty="0" smtClean="0">
                <a:latin typeface="Arial" panose="020B0604020202020204" pitchFamily="34" charset="0"/>
                <a:cs typeface="Arial" panose="020B0604020202020204" pitchFamily="34" charset="0"/>
              </a:rPr>
              <a:t>Pentru a se putea prezenta la proba scrisă din cadrul examenului, candidaţii trebuie să îndeplinească, cumulativ, următoarele condiţii: </a:t>
            </a:r>
          </a:p>
          <a:p>
            <a:pPr algn="just">
              <a:lnSpc>
                <a:spcPct val="150000"/>
              </a:lnSpc>
              <a:spcBef>
                <a:spcPts val="1200"/>
              </a:spcBef>
            </a:pPr>
            <a:r>
              <a:rPr lang="ro-RO" i="0" u="none" strike="noStrike" baseline="0" dirty="0" smtClean="0">
                <a:latin typeface="Arial" panose="020B0604020202020204" pitchFamily="34" charset="0"/>
                <a:cs typeface="Arial" panose="020B0604020202020204" pitchFamily="34" charset="0"/>
              </a:rPr>
              <a:t>a) să aibă calificativul </a:t>
            </a:r>
            <a:r>
              <a:rPr lang="ro-RO" b="1" i="0" u="none" strike="noStrike" baseline="0" dirty="0" smtClean="0">
                <a:latin typeface="Arial" panose="020B0604020202020204" pitchFamily="34" charset="0"/>
                <a:cs typeface="Arial" panose="020B0604020202020204" pitchFamily="34" charset="0"/>
              </a:rPr>
              <a:t>"BINE" </a:t>
            </a:r>
            <a:r>
              <a:rPr lang="ro-RO" i="0" u="none" strike="noStrike" baseline="0" dirty="0" smtClean="0">
                <a:latin typeface="Arial" panose="020B0604020202020204" pitchFamily="34" charset="0"/>
                <a:cs typeface="Arial" panose="020B0604020202020204" pitchFamily="34" charset="0"/>
              </a:rPr>
              <a:t>sau "</a:t>
            </a:r>
            <a:r>
              <a:rPr lang="ro-RO" b="1" i="0" u="none" strike="noStrike" baseline="0" dirty="0" smtClean="0">
                <a:latin typeface="Arial" panose="020B0604020202020204" pitchFamily="34" charset="0"/>
                <a:cs typeface="Arial" panose="020B0604020202020204" pitchFamily="34" charset="0"/>
              </a:rPr>
              <a:t>FOARTE BINE</a:t>
            </a:r>
            <a:r>
              <a:rPr lang="ro-RO" i="0" u="none" strike="noStrike" baseline="0" dirty="0" smtClean="0">
                <a:latin typeface="Arial" panose="020B0604020202020204" pitchFamily="34" charset="0"/>
                <a:cs typeface="Arial" panose="020B0604020202020204" pitchFamily="34" charset="0"/>
              </a:rPr>
              <a:t>" pentru activitatea desfășurată în anul școlar curent, conform Calendarului; </a:t>
            </a:r>
          </a:p>
          <a:p>
            <a:pPr algn="just">
              <a:lnSpc>
                <a:spcPct val="150000"/>
              </a:lnSpc>
              <a:spcBef>
                <a:spcPts val="1200"/>
              </a:spcBef>
            </a:pPr>
            <a:r>
              <a:rPr lang="ro-RO" i="0" u="none" strike="noStrike" baseline="0" dirty="0" smtClean="0">
                <a:latin typeface="Arial" panose="020B0604020202020204" pitchFamily="34" charset="0"/>
                <a:cs typeface="Arial" panose="020B0604020202020204" pitchFamily="34" charset="0"/>
              </a:rPr>
              <a:t>b) </a:t>
            </a:r>
            <a:r>
              <a:rPr lang="ro-RO" b="1" i="0" u="none" strike="noStrike" baseline="0" dirty="0" smtClean="0">
                <a:latin typeface="Arial" panose="020B0604020202020204" pitchFamily="34" charset="0"/>
                <a:cs typeface="Arial" panose="020B0604020202020204" pitchFamily="34" charset="0"/>
              </a:rPr>
              <a:t>media aritmetică a notelor finale la inspecții și portofoliu să fie minimum 8, dar nu mai puțin de 7 la fiecare dintre probele respective; </a:t>
            </a:r>
          </a:p>
          <a:p>
            <a:pPr algn="just">
              <a:lnSpc>
                <a:spcPct val="150000"/>
              </a:lnSpc>
              <a:spcBef>
                <a:spcPts val="1200"/>
              </a:spcBef>
            </a:pPr>
            <a:r>
              <a:rPr lang="ro-RO" i="0" u="none" strike="noStrike" baseline="0" dirty="0" smtClean="0">
                <a:latin typeface="Arial" panose="020B0604020202020204" pitchFamily="34" charset="0"/>
                <a:cs typeface="Arial" panose="020B0604020202020204" pitchFamily="34" charset="0"/>
              </a:rPr>
              <a:t>c) să îndeplinească condițiile privind durata stagiului de practică obligatoriu la catedră(cel</a:t>
            </a:r>
            <a:r>
              <a:rPr lang="ro-RO" i="0" u="none" strike="noStrike" dirty="0" smtClean="0">
                <a:latin typeface="Arial" panose="020B0604020202020204" pitchFamily="34" charset="0"/>
                <a:cs typeface="Arial" panose="020B0604020202020204" pitchFamily="34" charset="0"/>
              </a:rPr>
              <a:t> puțin 1 an la catedră sau ore de predare echivalente normei de 1 an)</a:t>
            </a:r>
            <a:r>
              <a:rPr lang="ro-RO" i="0" u="none" strike="noStrike" baseline="0" dirty="0" smtClean="0">
                <a:latin typeface="Arial" panose="020B0604020202020204" pitchFamily="34" charset="0"/>
                <a:cs typeface="Arial" panose="020B0604020202020204" pitchFamily="34" charset="0"/>
              </a:rPr>
              <a:t>. </a:t>
            </a:r>
            <a:endParaRPr lang="ro-RO" dirty="0">
              <a:latin typeface="Arial" panose="020B0604020202020204" pitchFamily="34" charset="0"/>
              <a:cs typeface="Arial" panose="020B0604020202020204" pitchFamily="34" charset="0"/>
            </a:endParaRPr>
          </a:p>
        </p:txBody>
      </p:sp>
      <p:sp>
        <p:nvSpPr>
          <p:cNvPr id="3" name="Rectangle 2"/>
          <p:cNvSpPr/>
          <p:nvPr/>
        </p:nvSpPr>
        <p:spPr>
          <a:xfrm>
            <a:off x="1342339" y="729734"/>
            <a:ext cx="3659976" cy="369332"/>
          </a:xfrm>
          <a:prstGeom prst="rect">
            <a:avLst/>
          </a:prstGeom>
        </p:spPr>
        <p:txBody>
          <a:bodyPr wrap="none">
            <a:spAutoFit/>
          </a:bodyPr>
          <a:lstStyle/>
          <a:p>
            <a:r>
              <a:rPr lang="ro-RO" b="1" dirty="0" smtClean="0">
                <a:latin typeface="Arial" panose="020B0604020202020204" pitchFamily="34" charset="0"/>
                <a:cs typeface="Arial" panose="020B0604020202020204" pitchFamily="34" charset="0"/>
              </a:rPr>
              <a:t>Extras OMEN 4814/2017-Art. 18 </a:t>
            </a:r>
            <a:endParaRPr lang="ro-RO"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442218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87380" y="445168"/>
            <a:ext cx="9264314" cy="369332"/>
          </a:xfrm>
          <a:prstGeom prst="rect">
            <a:avLst/>
          </a:prstGeom>
          <a:noFill/>
        </p:spPr>
        <p:txBody>
          <a:bodyPr wrap="square" rtlCol="0">
            <a:spAutoFit/>
          </a:bodyPr>
          <a:lstStyle/>
          <a:p>
            <a:pPr algn="ctr"/>
            <a:r>
              <a:rPr lang="ro-RO" b="1" dirty="0" smtClean="0">
                <a:latin typeface="Arial" panose="020B0604020202020204" pitchFamily="34" charset="0"/>
                <a:cs typeface="Arial" panose="020B0604020202020204" pitchFamily="34" charset="0"/>
              </a:rPr>
              <a:t>Efectuarea inspecțiilor curente și speciale – grad didactic II</a:t>
            </a:r>
            <a:endParaRPr lang="ro-RO" b="1" dirty="0">
              <a:latin typeface="Arial" panose="020B0604020202020204" pitchFamily="34" charset="0"/>
              <a:cs typeface="Arial" panose="020B0604020202020204" pitchFamily="34" charset="0"/>
            </a:endParaRPr>
          </a:p>
        </p:txBody>
      </p:sp>
      <p:sp>
        <p:nvSpPr>
          <p:cNvPr id="6" name="TextBox 5"/>
          <p:cNvSpPr txBox="1"/>
          <p:nvPr/>
        </p:nvSpPr>
        <p:spPr>
          <a:xfrm>
            <a:off x="709863" y="1014665"/>
            <a:ext cx="10587790" cy="5693866"/>
          </a:xfrm>
          <a:prstGeom prst="rect">
            <a:avLst/>
          </a:prstGeom>
          <a:noFill/>
        </p:spPr>
        <p:txBody>
          <a:bodyPr wrap="square" rtlCol="0">
            <a:spAutoFit/>
          </a:bodyPr>
          <a:lstStyle/>
          <a:p>
            <a:pPr marL="274320" indent="-285750" algn="just">
              <a:lnSpc>
                <a:spcPct val="150000"/>
              </a:lnSpc>
              <a:spcBef>
                <a:spcPts val="1200"/>
              </a:spcBef>
              <a:buFont typeface="Wingdings" panose="05000000000000000000" pitchFamily="2" charset="2"/>
              <a:buChar char="§"/>
            </a:pPr>
            <a:r>
              <a:rPr lang="ro-RO" b="1" dirty="0" smtClean="0">
                <a:latin typeface="Arial" panose="020B0604020202020204" pitchFamily="34" charset="0"/>
                <a:cs typeface="Arial" panose="020B0604020202020204" pitchFamily="34" charset="0"/>
              </a:rPr>
              <a:t>Inspecţiie curente </a:t>
            </a:r>
            <a:r>
              <a:rPr lang="ro-RO" dirty="0" smtClean="0">
                <a:latin typeface="Arial" panose="020B0604020202020204" pitchFamily="34" charset="0"/>
                <a:cs typeface="Arial" panose="020B0604020202020204" pitchFamily="34" charset="0"/>
              </a:rPr>
              <a:t>se efectuează la 4 activităţi didactice, la specializarea pe care cadrul didactic este încadrat în anul şcolar respectiv şi sunt valabile 4 ani de activitate didactică la data examenului de obţinere a gradului II. (c</a:t>
            </a:r>
            <a:r>
              <a:rPr lang="ro-RO" altLang="ro-RO" dirty="0" smtClean="0">
                <a:latin typeface="Arial" panose="020B0604020202020204" pitchFamily="34" charset="0"/>
                <a:cs typeface="Arial" panose="020B0604020202020204" pitchFamily="34" charset="0"/>
              </a:rPr>
              <a:t>alificativ minim de promovare </a:t>
            </a:r>
            <a:r>
              <a:rPr lang="ro-RO" altLang="ro-RO" b="1" dirty="0" smtClean="0">
                <a:latin typeface="Arial" panose="020B0604020202020204" pitchFamily="34" charset="0"/>
                <a:cs typeface="Arial" panose="020B0604020202020204" pitchFamily="34" charset="0"/>
              </a:rPr>
              <a:t>“BINE”).</a:t>
            </a:r>
          </a:p>
          <a:p>
            <a:pPr marL="274320" indent="-285750" algn="just">
              <a:lnSpc>
                <a:spcPct val="150000"/>
              </a:lnSpc>
              <a:spcBef>
                <a:spcPts val="1200"/>
              </a:spcBef>
              <a:buFont typeface="Wingdings" panose="05000000000000000000" pitchFamily="2" charset="2"/>
              <a:buChar char="§"/>
            </a:pPr>
            <a:r>
              <a:rPr lang="ro-RO" b="1" dirty="0" smtClean="0">
                <a:latin typeface="Arial" panose="020B0604020202020204" pitchFamily="34" charset="0"/>
                <a:cs typeface="Arial" panose="020B0604020202020204" pitchFamily="34" charset="0"/>
              </a:rPr>
              <a:t>Inspecţia specială </a:t>
            </a:r>
            <a:r>
              <a:rPr lang="ro-RO" dirty="0" smtClean="0">
                <a:latin typeface="Arial" panose="020B0604020202020204" pitchFamily="34" charset="0"/>
                <a:cs typeface="Arial" panose="020B0604020202020204" pitchFamily="34" charset="0"/>
              </a:rPr>
              <a:t>se efectuează la 4 activităţi didactice, la specializarea pe care cadrul didactic este încadrat în anul şcolar respectiv şi </a:t>
            </a:r>
            <a:r>
              <a:rPr lang="ro-RO" b="1" dirty="0" smtClean="0">
                <a:latin typeface="Arial" panose="020B0604020202020204" pitchFamily="34" charset="0"/>
                <a:cs typeface="Arial" panose="020B0604020202020204" pitchFamily="34" charset="0"/>
              </a:rPr>
              <a:t>este valabilă doar în anul şcolar în care se susţine examenul de obţinere a gradului II. (</a:t>
            </a:r>
            <a:r>
              <a:rPr lang="ro-RO" altLang="ro-RO" dirty="0" smtClean="0">
                <a:latin typeface="Arial" panose="020B0604020202020204" pitchFamily="34" charset="0"/>
                <a:cs typeface="Arial" panose="020B0604020202020204" pitchFamily="34" charset="0"/>
              </a:rPr>
              <a:t>Nota minimă de promovare este 8.00).</a:t>
            </a:r>
            <a:endParaRPr lang="ro-RO" b="1" dirty="0" smtClean="0">
              <a:latin typeface="Arial" panose="020B0604020202020204" pitchFamily="34" charset="0"/>
              <a:cs typeface="Arial" panose="020B0604020202020204" pitchFamily="34" charset="0"/>
            </a:endParaRPr>
          </a:p>
          <a:p>
            <a:pPr marL="274320" indent="-285750" algn="just">
              <a:lnSpc>
                <a:spcPct val="150000"/>
              </a:lnSpc>
              <a:spcBef>
                <a:spcPts val="1200"/>
              </a:spcBef>
              <a:buFont typeface="Wingdings" panose="05000000000000000000" pitchFamily="2" charset="2"/>
              <a:buChar char="§"/>
            </a:pPr>
            <a:r>
              <a:rPr lang="ro-RO" dirty="0" smtClean="0">
                <a:latin typeface="Arial" panose="020B0604020202020204" pitchFamily="34" charset="0"/>
                <a:cs typeface="Arial" panose="020B0604020202020204" pitchFamily="34" charset="0"/>
              </a:rPr>
              <a:t>În situaţia în care cadrul didactic nu este încadrat pe una din specializările înscrise pe diplomă/diplome, sau la specializarea pe care o poate preda, conform Centralizatorului, atunci inspecţiile speciale şi curente se efectuează la 2 activităţi în specializarea înscrisă pe diplomă şi la 2 activităţi didactice în specializarea pe care este încadrat în anul şcolar respectiv.</a:t>
            </a:r>
          </a:p>
          <a:p>
            <a:pPr marL="274320" indent="-285750" algn="just">
              <a:lnSpc>
                <a:spcPct val="150000"/>
              </a:lnSpc>
              <a:spcBef>
                <a:spcPts val="1200"/>
              </a:spcBef>
              <a:buFont typeface="Wingdings" panose="05000000000000000000" pitchFamily="2" charset="2"/>
              <a:buChar char="§"/>
            </a:pPr>
            <a:r>
              <a:rPr lang="ro-RO" altLang="ro-RO" dirty="0" smtClean="0">
                <a:latin typeface="Arial" panose="020B0604020202020204" pitchFamily="34" charset="0"/>
                <a:cs typeface="Arial" panose="020B0604020202020204" pitchFamily="34" charset="0"/>
              </a:rPr>
              <a:t>Inspecțiile nu pot fi efectuate  în perioada CIC / Concedii</a:t>
            </a:r>
          </a:p>
          <a:p>
            <a:pPr algn="just">
              <a:lnSpc>
                <a:spcPct val="150000"/>
              </a:lnSpc>
              <a:spcBef>
                <a:spcPts val="1200"/>
              </a:spcBef>
            </a:pPr>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320006"/>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1" y="699519"/>
            <a:ext cx="9115926" cy="369332"/>
          </a:xfrm>
          <a:prstGeom prst="rect">
            <a:avLst/>
          </a:prstGeom>
        </p:spPr>
        <p:txBody>
          <a:bodyPr wrap="square">
            <a:spAutoFit/>
          </a:bodyPr>
          <a:lstStyle/>
          <a:p>
            <a:pPr lvl="0" algn="ctr"/>
            <a:r>
              <a:rPr lang="ro-RO" b="1" dirty="0">
                <a:solidFill>
                  <a:prstClr val="white"/>
                </a:solidFill>
                <a:latin typeface="Arial" panose="020B0604020202020204" pitchFamily="34" charset="0"/>
                <a:cs typeface="Arial" panose="020B0604020202020204" pitchFamily="34" charset="0"/>
              </a:rPr>
              <a:t>Grade didactice - Efectuarea inspecțiilor curente și speciale – grad didactic </a:t>
            </a:r>
            <a:r>
              <a:rPr lang="ro-RO" b="1" dirty="0" smtClean="0">
                <a:solidFill>
                  <a:prstClr val="white"/>
                </a:solidFill>
                <a:latin typeface="Arial" panose="020B0604020202020204" pitchFamily="34" charset="0"/>
                <a:cs typeface="Arial" panose="020B0604020202020204" pitchFamily="34" charset="0"/>
              </a:rPr>
              <a:t>I</a:t>
            </a:r>
            <a:endParaRPr lang="ro-RO" b="1" dirty="0">
              <a:solidFill>
                <a:prstClr val="white"/>
              </a:solidFill>
              <a:latin typeface="Arial" panose="020B0604020202020204" pitchFamily="34" charset="0"/>
              <a:cs typeface="Arial" panose="020B0604020202020204" pitchFamily="34" charset="0"/>
            </a:endParaRPr>
          </a:p>
        </p:txBody>
      </p:sp>
      <p:sp>
        <p:nvSpPr>
          <p:cNvPr id="3" name="Rectangle 2"/>
          <p:cNvSpPr/>
          <p:nvPr/>
        </p:nvSpPr>
        <p:spPr>
          <a:xfrm>
            <a:off x="875838" y="1364188"/>
            <a:ext cx="10717052" cy="5909310"/>
          </a:xfrm>
          <a:prstGeom prst="rect">
            <a:avLst/>
          </a:prstGeom>
        </p:spPr>
        <p:txBody>
          <a:bodyPr wrap="square">
            <a:spAutoFit/>
          </a:bodyPr>
          <a:lstStyle/>
          <a:p>
            <a:pPr marL="285750" indent="-285750" algn="just">
              <a:lnSpc>
                <a:spcPct val="150000"/>
              </a:lnSpc>
              <a:buFont typeface="Wingdings" panose="05000000000000000000" pitchFamily="2" charset="2"/>
              <a:buChar char="§"/>
            </a:pPr>
            <a:r>
              <a:rPr lang="ro-RO" b="1" dirty="0" smtClean="0">
                <a:latin typeface="Arial" panose="020B0604020202020204" pitchFamily="34" charset="0"/>
                <a:cs typeface="Arial" panose="020B0604020202020204" pitchFamily="34" charset="0"/>
              </a:rPr>
              <a:t>Inspecţiie curente </a:t>
            </a:r>
            <a:r>
              <a:rPr lang="ro-RO" dirty="0" smtClean="0">
                <a:latin typeface="Arial" panose="020B0604020202020204" pitchFamily="34" charset="0"/>
                <a:cs typeface="Arial" panose="020B0604020202020204" pitchFamily="34" charset="0"/>
              </a:rPr>
              <a:t>se efectuează la 4 activităţi didactice, la specializarea pe care cadrul didactic este încadrat în anul şcolar respectiv şi sunt valabile 4 ani de activitate didactică calculaţi la data finalizării examenului de obţinere a gradului I. (</a:t>
            </a:r>
            <a:r>
              <a:rPr lang="ro-RO" altLang="ro-RO" dirty="0" smtClean="0">
                <a:latin typeface="Arial" panose="020B0604020202020204" pitchFamily="34" charset="0"/>
                <a:cs typeface="Arial" panose="020B0604020202020204" pitchFamily="34" charset="0"/>
              </a:rPr>
              <a:t>Calificativ de promovare: </a:t>
            </a:r>
            <a:r>
              <a:rPr lang="ro-RO" altLang="ro-RO" b="1" dirty="0">
                <a:latin typeface="Arial" panose="020B0604020202020204" pitchFamily="34" charset="0"/>
                <a:cs typeface="Arial" panose="020B0604020202020204" pitchFamily="34" charset="0"/>
              </a:rPr>
              <a:t>”</a:t>
            </a:r>
            <a:r>
              <a:rPr lang="ro-RO" altLang="ro-RO" b="1" dirty="0" smtClean="0">
                <a:latin typeface="Arial" panose="020B0604020202020204" pitchFamily="34" charset="0"/>
                <a:cs typeface="Arial" panose="020B0604020202020204" pitchFamily="34" charset="0"/>
              </a:rPr>
              <a:t>FOARTE BINE”</a:t>
            </a:r>
            <a:r>
              <a:rPr lang="ro-RO" altLang="ro-RO" dirty="0" smtClean="0">
                <a:latin typeface="Arial" panose="020B0604020202020204" pitchFamily="34" charset="0"/>
                <a:cs typeface="Arial" panose="020B0604020202020204" pitchFamily="34" charset="0"/>
              </a:rPr>
              <a:t>)</a:t>
            </a:r>
            <a:endParaRPr lang="ro-RO" dirty="0" smtClean="0">
              <a:latin typeface="Arial" panose="020B0604020202020204" pitchFamily="34" charset="0"/>
              <a:cs typeface="Arial" panose="020B0604020202020204" pitchFamily="34" charset="0"/>
            </a:endParaRPr>
          </a:p>
          <a:p>
            <a:pPr algn="just">
              <a:lnSpc>
                <a:spcPct val="150000"/>
              </a:lnSpc>
            </a:pPr>
            <a:endParaRPr lang="ro-RO"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
            </a:pPr>
            <a:r>
              <a:rPr lang="ro-RO" b="1" dirty="0" smtClean="0">
                <a:latin typeface="Arial" panose="020B0604020202020204" pitchFamily="34" charset="0"/>
                <a:cs typeface="Arial" panose="020B0604020202020204" pitchFamily="34" charset="0"/>
              </a:rPr>
              <a:t>Inspecţia specială </a:t>
            </a:r>
            <a:r>
              <a:rPr lang="ro-RO" dirty="0" smtClean="0">
                <a:latin typeface="Arial" panose="020B0604020202020204" pitchFamily="34" charset="0"/>
                <a:cs typeface="Arial" panose="020B0604020202020204" pitchFamily="34" charset="0"/>
              </a:rPr>
              <a:t>se efectuează la 4 activităţi didactice, la specializarea la care cadrul didactic a fost admis la colocviu şi este valabilă doar în anul şcolar în care se finalizează examenul de obţinere a gradului I. (</a:t>
            </a:r>
            <a:r>
              <a:rPr lang="ro-RO" b="1" dirty="0" smtClean="0">
                <a:latin typeface="Arial" panose="020B0604020202020204" pitchFamily="34" charset="0"/>
                <a:cs typeface="Arial" panose="020B0604020202020204" pitchFamily="34" charset="0"/>
              </a:rPr>
              <a:t>nota minimă de promovare a inspecţiei speciale este 9,00 iar pentru susţinerea lucrării nota minimă de promovare este 9,00. </a:t>
            </a:r>
            <a:r>
              <a:rPr lang="ro-RO" dirty="0" smtClean="0">
                <a:latin typeface="Arial" panose="020B0604020202020204" pitchFamily="34" charset="0"/>
                <a:cs typeface="Arial" panose="020B0604020202020204" pitchFamily="34" charset="0"/>
              </a:rPr>
              <a:t>)</a:t>
            </a:r>
          </a:p>
          <a:p>
            <a:pPr marL="285750" indent="-285750" algn="just">
              <a:lnSpc>
                <a:spcPct val="150000"/>
              </a:lnSpc>
              <a:buFont typeface="Wingdings" panose="05000000000000000000" pitchFamily="2" charset="2"/>
              <a:buChar char="§"/>
            </a:pPr>
            <a:endParaRPr lang="ro-RO"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
            </a:pPr>
            <a:r>
              <a:rPr lang="ro-RO" altLang="ro-RO" dirty="0" smtClean="0">
                <a:latin typeface="Arial" panose="020B0604020202020204" pitchFamily="34" charset="0"/>
                <a:cs typeface="Arial" panose="020B0604020202020204" pitchFamily="34" charset="0"/>
              </a:rPr>
              <a:t>Inspecțiile nu pot fi efectuate  în perioada CIC / Concedii</a:t>
            </a:r>
          </a:p>
          <a:p>
            <a:pPr algn="just">
              <a:lnSpc>
                <a:spcPct val="150000"/>
              </a:lnSpc>
            </a:pPr>
            <a:endParaRPr lang="ro-RO" altLang="ro-RO" dirty="0" smtClean="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
            </a:pPr>
            <a:r>
              <a:rPr lang="ro-RO" dirty="0" smtClean="0">
                <a:latin typeface="Arial" panose="020B0604020202020204" pitchFamily="34" charset="0"/>
                <a:cs typeface="Arial" panose="020B0604020202020204" pitchFamily="34" charset="0"/>
              </a:rPr>
              <a:t>Documentele necesare efectuării inspecțiilor se pot descărca de pe </a:t>
            </a:r>
            <a:r>
              <a:rPr lang="ro-RO" dirty="0" smtClean="0">
                <a:latin typeface="Arial" panose="020B0604020202020204" pitchFamily="34" charset="0"/>
                <a:cs typeface="Arial" panose="020B0604020202020204" pitchFamily="34" charset="0"/>
                <a:hlinkClick r:id="rId2"/>
              </a:rPr>
              <a:t>site-ul ISJ Bacău-Dezvoltarea resursei umane</a:t>
            </a:r>
            <a:endParaRPr lang="ro-RO" dirty="0" smtClean="0">
              <a:latin typeface="Arial" panose="020B0604020202020204" pitchFamily="34" charset="0"/>
              <a:cs typeface="Arial" panose="020B0604020202020204" pitchFamily="34" charset="0"/>
            </a:endParaRPr>
          </a:p>
          <a:p>
            <a:pPr algn="just">
              <a:lnSpc>
                <a:spcPct val="150000"/>
              </a:lnSpc>
            </a:pPr>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2961849"/>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104</TotalTime>
  <Words>913</Words>
  <Application>Microsoft Office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Century Gothic</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dc:creator>
  <cp:lastModifiedBy>Nicole</cp:lastModifiedBy>
  <cp:revision>13</cp:revision>
  <dcterms:created xsi:type="dcterms:W3CDTF">2018-02-12T06:31:25Z</dcterms:created>
  <dcterms:modified xsi:type="dcterms:W3CDTF">2018-02-12T08:15:58Z</dcterms:modified>
</cp:coreProperties>
</file>