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305" r:id="rId2"/>
    <p:sldId id="257" r:id="rId3"/>
    <p:sldId id="307" r:id="rId4"/>
    <p:sldId id="286" r:id="rId5"/>
    <p:sldId id="268" r:id="rId6"/>
    <p:sldId id="270" r:id="rId7"/>
    <p:sldId id="262" r:id="rId8"/>
    <p:sldId id="308" r:id="rId9"/>
    <p:sldId id="309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6589-6AC2-4815-873D-AC71C3426E3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5290-DFDA-453E-8C94-9F5A8F56E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5290-DFDA-453E-8C94-9F5A8F56E6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D343-9475-4D2E-8D18-B6FA7548782D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7DB4-4BC5-47C9-B0B4-A57F3C9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vsGmYKhcU" TargetMode="External"/><Relationship Id="rId7" Type="http://schemas.openxmlformats.org/officeDocument/2006/relationships/hyperlink" Target="https://www.youtube.com/watch?v=GY4c2tt1R4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fZDZemfWM8" TargetMode="External"/><Relationship Id="rId5" Type="http://schemas.openxmlformats.org/officeDocument/2006/relationships/hyperlink" Target="https://www.youtube.com/watch?v=uY4oNW6s_y0" TargetMode="External"/><Relationship Id="rId4" Type="http://schemas.openxmlformats.org/officeDocument/2006/relationships/hyperlink" Target="https://www.youtube.com/watch?v=wqMYsjHU5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Goolum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31409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2643182"/>
            <a:ext cx="41012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 Rounded MT Bold" pitchFamily="34" charset="0"/>
              </a:rPr>
              <a:t>Decorul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ro-RO" sz="3200" dirty="0" smtClean="0">
                <a:latin typeface="Arial Rounded MT Bold" pitchFamily="34" charset="0"/>
              </a:rPr>
              <a:t>şi costumul</a:t>
            </a:r>
            <a:endParaRPr lang="en-US" sz="3200" dirty="0" smtClean="0">
              <a:latin typeface="Arial Rounded MT Bold" pitchFamily="34" charset="0"/>
            </a:endParaRPr>
          </a:p>
          <a:p>
            <a:pPr algn="ctr"/>
            <a:r>
              <a:rPr lang="ro-RO" dirty="0" smtClean="0">
                <a:latin typeface="Arial Rounded MT Bold" pitchFamily="34" charset="0"/>
              </a:rPr>
              <a:t>Decorul- materiale şi tehnici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742873"/>
            <a:ext cx="842493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dirty="0" smtClean="0">
                <a:latin typeface="Arial" pitchFamily="34" charset="0"/>
                <a:cs typeface="Arial" pitchFamily="34" charset="0"/>
              </a:rPr>
              <a:t>Decorul în teatru, balet sau film este locul și mediul în care se desfășoară acțiunea.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dirty="0" smtClean="0">
                <a:latin typeface="Arial" pitchFamily="34" charset="0"/>
                <a:cs typeface="Arial" pitchFamily="34" charset="0"/>
              </a:rPr>
              <a:t>Pentru filme, unele complexe cinematografice au decoruri fixe, cum ar fi cazul Hollywood sau Cinecittà.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dirty="0" smtClean="0">
                <a:latin typeface="Arial" pitchFamily="34" charset="0"/>
                <a:cs typeface="Arial" pitchFamily="34" charset="0"/>
              </a:rPr>
              <a:t>Există un premiu César pentru cel mai bun decor și un premiu Molière pentru cel mai bun decorator.</a:t>
            </a:r>
            <a:endParaRPr lang="ro-RO" sz="16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600" dirty="0" smtClean="0">
                <a:latin typeface="Arial" pitchFamily="34" charset="0"/>
                <a:cs typeface="Arial" pitchFamily="34" charset="0"/>
              </a:rPr>
              <a:t>Decorul este alcătuit din forme tridimensionale dispuse într-un spaţiu arhitectural (arcadă, stâlp, scaun fotoliu, masă, etajeră, covor, etc. Materialele folosite sunt cele convenţionale, lemn, metal, fier, aluminiu, plastic, fir textil şi sunt prelucrate în funcţie de nevoie.</a:t>
            </a:r>
            <a:endParaRPr lang="vi-VN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0" y="220241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ro-RO" b="1" dirty="0" smtClean="0">
                <a:solidFill>
                  <a:srgbClr val="FF0000"/>
                </a:solidFill>
              </a:rPr>
              <a:t>taţi în caiete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Tema</a:t>
            </a:r>
            <a:r>
              <a:rPr lang="en-US" dirty="0" smtClean="0">
                <a:solidFill>
                  <a:srgbClr val="FF0000"/>
                </a:solidFill>
              </a:rPr>
              <a:t> plastic</a:t>
            </a:r>
            <a:r>
              <a:rPr lang="ro-RO" dirty="0" smtClean="0">
                <a:solidFill>
                  <a:srgbClr val="FF0000"/>
                </a:solidFill>
              </a:rPr>
              <a:t>ă: </a:t>
            </a:r>
            <a:r>
              <a:rPr lang="ro-RO" dirty="0" smtClean="0"/>
              <a:t>Realizaţi o punere în scenă a un</a:t>
            </a:r>
            <a:r>
              <a:rPr lang="en-US" dirty="0" err="1" smtClean="0"/>
              <a:t>ui</a:t>
            </a:r>
            <a:r>
              <a:rPr lang="ro-RO" dirty="0" smtClean="0"/>
              <a:t> </a:t>
            </a:r>
            <a:r>
              <a:rPr lang="en-US" dirty="0" smtClean="0"/>
              <a:t>moment artistic</a:t>
            </a:r>
            <a:r>
              <a:rPr lang="ro-RO" dirty="0" smtClean="0"/>
              <a:t> cunoscut de voi sau inventat, care să nu dureze mai mult de 3 minute. </a:t>
            </a:r>
          </a:p>
          <a:p>
            <a:pPr algn="ctr"/>
            <a:r>
              <a:rPr lang="ro-RO" dirty="0" smtClean="0"/>
              <a:t>Termen 2.04.2020. </a:t>
            </a:r>
            <a:endParaRPr lang="en-US" dirty="0" smtClean="0"/>
          </a:p>
          <a:p>
            <a:pPr algn="ctr">
              <a:buNone/>
            </a:pP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ro-RO" dirty="0" smtClean="0"/>
              <a:t>Tema anterioară să fie finalizată până vineri (20.03.2020). </a:t>
            </a:r>
            <a:br>
              <a:rPr lang="ro-RO" dirty="0" smtClean="0"/>
            </a:br>
            <a:r>
              <a:rPr lang="ro-RO" dirty="0" smtClean="0"/>
              <a:t>Lucrările vor fi trimise pe grupul clasei, cu nume, prenume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Spor şi cât mai multă creativitate</a:t>
            </a:r>
            <a:r>
              <a:rPr lang="ro-RO" dirty="0" smtClean="0"/>
              <a:t>!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Prof. St</a:t>
            </a:r>
            <a:r>
              <a:rPr lang="ro-RO" dirty="0" smtClean="0"/>
              <a:t>ănescu Georgiana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ini pentru arhitectural ar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ini pentru arhitectural arc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17158" cy="6429420"/>
          </a:xfrm>
          <a:prstGeom prst="rect">
            <a:avLst/>
          </a:prstGeom>
          <a:noFill/>
        </p:spPr>
      </p:pic>
      <p:pic>
        <p:nvPicPr>
          <p:cNvPr id="34820" name="Picture 4" descr="Imagini pentru arhitectural arc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6"/>
            <a:ext cx="4521723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oolum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3573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5003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Arial Rounded MT Bold" pitchFamily="34" charset="0"/>
              </a:rPr>
              <a:t>      Decorul ambiental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496"/>
            <a:ext cx="81439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/>
              <a:t>	Decorul a evoluat în funcţie de dezvoltarea socială. Pornind de la rogojini, </a:t>
            </a:r>
          </a:p>
          <a:p>
            <a:r>
              <a:rPr lang="ro-RO" sz="1600" dirty="0" smtClean="0"/>
              <a:t>resturi vegetale sau aşternuturi din piei, de la buturuga de lemn şi lespedea de piatră am </a:t>
            </a:r>
          </a:p>
          <a:p>
            <a:r>
              <a:rPr lang="ro-RO" sz="1600" dirty="0" smtClean="0"/>
              <a:t>descoperit până în zilele noastre materiale diverse, moi şi confortabile precum matasea, </a:t>
            </a:r>
          </a:p>
          <a:p>
            <a:r>
              <a:rPr lang="ro-RO" sz="1600" dirty="0" smtClean="0"/>
              <a:t>obiecte de tapiserie pavimentale şi murale, oferind confortul actual exclusiv material </a:t>
            </a:r>
          </a:p>
          <a:p>
            <a:r>
              <a:rPr lang="ro-RO" sz="1600" dirty="0" smtClean="0"/>
              <a:t>bulversat de invazia kitsch-ului.</a:t>
            </a:r>
          </a:p>
          <a:p>
            <a:r>
              <a:rPr lang="ro-RO" sz="1600" dirty="0" smtClean="0">
                <a:latin typeface="Arial Rounded MT Bold" pitchFamily="34" charset="0"/>
              </a:rPr>
              <a:t>                                                      </a:t>
            </a:r>
            <a:r>
              <a:rPr lang="ro-RO" dirty="0" smtClean="0">
                <a:latin typeface="Arial Rounded MT Bold" pitchFamily="34" charset="0"/>
              </a:rPr>
              <a:t>Decorul ambiental</a:t>
            </a:r>
          </a:p>
          <a:p>
            <a:r>
              <a:rPr lang="ro-RO" sz="1600" dirty="0" smtClean="0"/>
              <a:t>	Pentru conceperea oricărui spectacol există o etapă preliminară care prevede: </a:t>
            </a:r>
          </a:p>
          <a:p>
            <a:r>
              <a:rPr lang="ro-RO" sz="1600" dirty="0" smtClean="0"/>
              <a:t>conceperea, schiţarea şi executarea decorului. Uneori spectacolele nu au nevoie de decor</a:t>
            </a:r>
          </a:p>
          <a:p>
            <a:r>
              <a:rPr lang="ro-RO" sz="1600" dirty="0" smtClean="0"/>
              <a:t>sau se pot desfăşura în spaţii neconvenţionale.</a:t>
            </a:r>
          </a:p>
          <a:p>
            <a:r>
              <a:rPr lang="ro-RO" sz="1600" dirty="0" smtClean="0"/>
              <a:t>	Decorul este diferit de la o interpretare la alta sau de la o scenografie la alta. </a:t>
            </a:r>
          </a:p>
          <a:p>
            <a:r>
              <a:rPr lang="ro-RO" sz="1600" dirty="0" smtClean="0"/>
              <a:t>Unele se desfăşoară în spaţii reale, altele pe scene amenajate sau în studiouri. </a:t>
            </a:r>
            <a:endParaRPr lang="en-US" sz="1600" dirty="0" smtClean="0"/>
          </a:p>
          <a:p>
            <a:r>
              <a:rPr lang="ro-RO" sz="1600" dirty="0" smtClean="0"/>
              <a:t>Urmăriţi:  </a:t>
            </a:r>
            <a:r>
              <a:rPr lang="en-US" sz="1600" dirty="0" smtClean="0">
                <a:hlinkClick r:id="rId3"/>
              </a:rPr>
              <a:t>https://www.youtube.com/watch?v=-ZvsGmYKhcU</a:t>
            </a:r>
            <a:endParaRPr lang="ro-RO" sz="1600" dirty="0" smtClean="0"/>
          </a:p>
          <a:p>
            <a:r>
              <a:rPr lang="ro-RO" sz="1600" dirty="0" smtClean="0"/>
              <a:t> </a:t>
            </a:r>
            <a:r>
              <a:rPr lang="en-US" sz="1600" dirty="0" smtClean="0">
                <a:hlinkClick r:id="rId4"/>
              </a:rPr>
              <a:t>https://www.youtube.com/watch?v=wqMYsjHU5rU</a:t>
            </a:r>
            <a:endParaRPr lang="ro-RO" sz="1600" dirty="0" smtClean="0"/>
          </a:p>
          <a:p>
            <a:r>
              <a:rPr lang="en-US" sz="1600" dirty="0" smtClean="0">
                <a:hlinkClick r:id="rId5"/>
              </a:rPr>
              <a:t>https://www.youtube.com/watch?v=uY4oNW6s_y0</a:t>
            </a:r>
            <a:endParaRPr lang="ro-RO" sz="1600" dirty="0" smtClean="0"/>
          </a:p>
          <a:p>
            <a:r>
              <a:rPr lang="ro-RO" sz="1600" dirty="0" smtClean="0">
                <a:hlinkClick r:id="rId6"/>
              </a:rPr>
              <a:t>                  </a:t>
            </a:r>
            <a:r>
              <a:rPr lang="en-US" sz="1600" dirty="0" smtClean="0">
                <a:hlinkClick r:id="rId6"/>
              </a:rPr>
              <a:t>https://www.youtube.com/watch?v=nfZDZemfWM8</a:t>
            </a:r>
            <a:endParaRPr lang="ro-RO" sz="1600" dirty="0" smtClean="0"/>
          </a:p>
          <a:p>
            <a:r>
              <a:rPr lang="ro-RO" sz="1600" dirty="0" smtClean="0"/>
              <a:t>                 </a:t>
            </a:r>
            <a:r>
              <a:rPr lang="en-US" sz="1600" dirty="0" smtClean="0">
                <a:hlinkClick r:id="rId7"/>
              </a:rPr>
              <a:t>https://www.youtube.com/watch?v=GY4c2tt1R4U</a:t>
            </a:r>
            <a:endParaRPr lang="ro-RO" sz="1600" dirty="0" smtClean="0"/>
          </a:p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71868" y="2143116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ro-RO" b="1" dirty="0" smtClean="0">
                <a:solidFill>
                  <a:srgbClr val="FF0000"/>
                </a:solidFill>
              </a:rPr>
              <a:t>taţi în caiete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ini pentru scene de tea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33" y="357166"/>
            <a:ext cx="858834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ini pentru scene de teat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Imagini pentru scene de teat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17" y="1428736"/>
            <a:ext cx="845512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lum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3645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2714620"/>
            <a:ext cx="1723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latin typeface="Arial Rounded MT Bold" pitchFamily="34" charset="0"/>
              </a:rPr>
              <a:t>Scurt istoric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6182" y="228599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ro-RO" b="1" dirty="0" smtClean="0">
                <a:solidFill>
                  <a:srgbClr val="FF0000"/>
                </a:solidFill>
              </a:rPr>
              <a:t>taţi în caiete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	Imaginea unui spectacol comunică prin lumină şi culoare, ca şi pictura, dar şi prin volum, precum sculptura. </a:t>
            </a:r>
          </a:p>
          <a:p>
            <a:r>
              <a:rPr lang="ro-RO" sz="1400" dirty="0" smtClean="0"/>
              <a:t>	Teatrul a înflorit spectaculos în Grecia antică, ridicând pe plan artistic preocupările lor, prin legendele lor transmise până atunci oral.</a:t>
            </a:r>
          </a:p>
          <a:p>
            <a:r>
              <a:rPr lang="ro-RO" sz="1400" dirty="0" smtClean="0"/>
              <a:t>	Roma a preluat întreaga experienţă a teatrului elen, la care adaugă coloseum-ul cu patru etaje. </a:t>
            </a:r>
          </a:p>
          <a:p>
            <a:r>
              <a:rPr lang="ro-RO" sz="1400" dirty="0" smtClean="0"/>
              <a:t>	Masca a rămas un atribut constant al actorului chinez şi japonez, completată de inexistenţa decorului, sugerat doar prin gesturile personajelor.</a:t>
            </a:r>
          </a:p>
          <a:p>
            <a:r>
              <a:rPr lang="ro-RO" sz="1400" dirty="0" smtClean="0"/>
              <a:t>	Artişti renumiţi au creat costume şi decoruri precum, Rafael, pentru piesa Ariosto în 1518 la Castelul San Angelo din Roma. </a:t>
            </a:r>
          </a:p>
          <a:p>
            <a:r>
              <a:rPr lang="ro-RO" sz="1400" dirty="0" smtClean="0"/>
              <a:t>	Până la sfârşitul secolului al XVIII-lea, teatrul a fost luminat cu lumânări apoi cu lămpi cu ulei sau cu gaz.</a:t>
            </a:r>
          </a:p>
          <a:p>
            <a:r>
              <a:rPr lang="ro-RO" sz="1400" dirty="0" smtClean="0"/>
              <a:t>	În epoca industrială, progresul a avut repercursiuni vizibile. Realismul, naturalismul au dus la reconstituirea cu strădanie a vieţii reale.</a:t>
            </a:r>
          </a:p>
          <a:p>
            <a:r>
              <a:rPr lang="ro-RO" sz="1400" dirty="0" smtClean="0"/>
              <a:t>	Astăzi dispunerea spectacolului se schimbă mereu, folosind o tehnologie diversificată, de la efecte speciale de lumini până la minimalizarea totală a decorului şi a costumului.</a:t>
            </a:r>
          </a:p>
          <a:p>
            <a:r>
              <a:rPr lang="ro-RO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oolum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3645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50030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Aharoni" pitchFamily="2" charset="-79"/>
                <a:cs typeface="Aharoni" pitchFamily="2" charset="-79"/>
              </a:rPr>
              <a:t>Costumul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928934"/>
            <a:ext cx="7786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    Aşa cum decorul a evoluat odată cu evoluţia socială a societăţii, aşa şi costumul a pornit de la o viaţă de colaborare cu natura, folosindu-se materii naturale la îndemână precum, blana, fibre vegetale sau de origină animală, transformate în fire de împletit, ţesut, cusut.</a:t>
            </a:r>
          </a:p>
          <a:p>
            <a:r>
              <a:rPr lang="ro-RO" dirty="0" smtClean="0"/>
              <a:t>Iniţial pânza era folosită ca atare, cu margini drepte, fără eliminare, fără adăugiri, ulterior ajungându-se la croiri foarte complexe.</a:t>
            </a:r>
          </a:p>
          <a:p>
            <a:r>
              <a:rPr lang="ro-RO" dirty="0" smtClean="0"/>
              <a:t>      Costumul este creat în funcţie de diferite ocazii sau necesităţi. Poate fi: îmbrăcăminte de lucru, vestimentaţie de stradă, de sărbătoare, de noapte etc.</a:t>
            </a:r>
          </a:p>
          <a:p>
            <a:r>
              <a:rPr lang="ro-RO" dirty="0" smtClean="0"/>
              <a:t>Vestimentaţia trebuie să deţină anumite proprietăţi: </a:t>
            </a:r>
          </a:p>
          <a:p>
            <a:pPr>
              <a:buFontTx/>
              <a:buChar char="-"/>
            </a:pPr>
            <a:r>
              <a:rPr lang="ro-RO" dirty="0" smtClean="0"/>
              <a:t> să fie pe măsura fiecăruia;</a:t>
            </a:r>
          </a:p>
          <a:p>
            <a:pPr>
              <a:buFontTx/>
              <a:buChar char="-"/>
            </a:pPr>
            <a:r>
              <a:rPr lang="ro-RO" dirty="0" smtClean="0"/>
              <a:t>- menită să exprime personalitatea fiecăruia;</a:t>
            </a:r>
          </a:p>
          <a:p>
            <a:pPr>
              <a:buFontTx/>
              <a:buChar char="-"/>
            </a:pPr>
            <a:r>
              <a:rPr lang="ro-RO" dirty="0" smtClean="0"/>
              <a:t>- să fie funcţională;</a:t>
            </a:r>
          </a:p>
          <a:p>
            <a:pPr>
              <a:buFontTx/>
              <a:buChar char="-"/>
            </a:pPr>
            <a:r>
              <a:rPr lang="ro-RO" dirty="0" smtClean="0"/>
              <a:t> adecvată anotimpului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3306" y="213097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ro-RO" b="1" dirty="0" smtClean="0">
                <a:solidFill>
                  <a:srgbClr val="FF0000"/>
                </a:solidFill>
              </a:rPr>
              <a:t>taţi în caiete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oolum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36450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0430" y="2500306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ro-RO" b="1" dirty="0" smtClean="0">
                <a:solidFill>
                  <a:srgbClr val="FF0000"/>
                </a:solidFill>
              </a:rPr>
              <a:t>taţi în caiete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292893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Aharoni" pitchFamily="2" charset="-79"/>
                <a:cs typeface="Aharoni" pitchFamily="2" charset="-79"/>
              </a:rPr>
              <a:t>Costumul de spectacol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42900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   Costumul de spectacol este cel care conturează o personalitate cochetând cu gustul de moment al epocii şi care deghizează cu ajutorul efectelor decorative a podoabelor, a diverselor accesorii, pe cel care oferă o interpretare realistică a unui act artistic.</a:t>
            </a:r>
          </a:p>
          <a:p>
            <a:r>
              <a:rPr lang="ro-RO" dirty="0" smtClean="0"/>
              <a:t>    Pe lângă costum, masca naturală ( mustaţa, barba, pletele) dar şi machiajul vin să completeze compoziţia spectacolului şi veridicitatea personajului.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278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 Ungureanu Campulung Muscel</dc:creator>
  <cp:lastModifiedBy>user</cp:lastModifiedBy>
  <cp:revision>140</cp:revision>
  <dcterms:created xsi:type="dcterms:W3CDTF">2016-12-07T15:27:48Z</dcterms:created>
  <dcterms:modified xsi:type="dcterms:W3CDTF">2020-05-04T11:52:25Z</dcterms:modified>
</cp:coreProperties>
</file>