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1" r:id="rId15"/>
    <p:sldId id="268" r:id="rId16"/>
    <p:sldId id="272" r:id="rId17"/>
    <p:sldId id="269" r:id="rId18"/>
    <p:sldId id="270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66"/>
    <a:srgbClr val="FF0000"/>
    <a:srgbClr val="3333FF"/>
    <a:srgbClr val="00FFCC"/>
    <a:srgbClr val="6699FF"/>
    <a:srgbClr val="9933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82" autoAdjust="0"/>
  </p:normalViewPr>
  <p:slideViewPr>
    <p:cSldViewPr>
      <p:cViewPr varScale="1">
        <p:scale>
          <a:sx n="86" d="100"/>
          <a:sy n="86" d="100"/>
        </p:scale>
        <p:origin x="-14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D1B1B-EBC6-4327-A808-51FE69E3B2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1725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51CDAF-46C0-4301-A37F-83935F9F54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919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370D8-48CB-4FD3-B5C3-2670F4EB3C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6200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4DAEDC9-9B85-4E3C-A4FC-F2AB842BD1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386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EE3AF11-5EFD-40CA-9C1E-ED92A3E806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803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E27D9EE-63E9-4CFD-B13F-CA8484C6F5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05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C1909-FA5B-4AD0-8E7B-912C295C34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8250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1A4686-F12C-4EBF-B77D-6FA0411662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37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29E0E6-3AF6-4741-93AB-BEA44666EC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9567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1077C-4782-44DA-8296-56732BB2F4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705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67C5A-7C62-41F2-A37F-41AAD0B1A5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144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2348E-804D-47E6-A642-6F0E187C82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515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F5D4A5-6FB7-4648-8727-F06E07542F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52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F9C5B-6E67-4CD5-9E2E-DA8C2AD6C7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31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99FF"/>
            </a:gs>
            <a:gs pos="100000">
              <a:srgbClr val="00FF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Se face clic pentru editare stil titlu Coordonator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Se face clic pentru editarea stilurilor textului Coordonatorului</a:t>
            </a:r>
          </a:p>
          <a:p>
            <a:pPr lvl="1"/>
            <a:r>
              <a:rPr lang="en-US" altLang="en-US" smtClean="0"/>
              <a:t>Nivelul secund</a:t>
            </a:r>
          </a:p>
          <a:p>
            <a:pPr lvl="2"/>
            <a:r>
              <a:rPr lang="en-US" altLang="en-US" smtClean="0"/>
              <a:t>Al treilea nivel</a:t>
            </a:r>
          </a:p>
          <a:p>
            <a:pPr lvl="3"/>
            <a:r>
              <a:rPr lang="en-US" altLang="en-US" smtClean="0"/>
              <a:t>Al patrulea nivel</a:t>
            </a:r>
          </a:p>
          <a:p>
            <a:pPr lvl="4"/>
            <a:r>
              <a:rPr lang="en-US" altLang="en-US" smtClean="0"/>
              <a:t>Al cincilea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35D1E1E-53D0-4C9D-ACCD-F0AC58E57F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16238" y="4581525"/>
            <a:ext cx="4640262" cy="14398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o-RO" altLang="en-US"/>
              <a:t>1 februarie 1868-2013</a:t>
            </a:r>
          </a:p>
          <a:p>
            <a:pPr>
              <a:lnSpc>
                <a:spcPct val="90000"/>
              </a:lnSpc>
            </a:pPr>
            <a:r>
              <a:rPr lang="ro-RO" altLang="en-US" sz="5400"/>
              <a:t>LUCHIAN-145</a:t>
            </a:r>
            <a:endParaRPr lang="en-US" altLang="en-US" sz="5400"/>
          </a:p>
        </p:txBody>
      </p:sp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258888" y="836613"/>
            <a:ext cx="7200900" cy="316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Ştefan Luchian </a:t>
            </a:r>
          </a:p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lumină şi culoare 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085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/>
              <a:t>Opera sa</a:t>
            </a:r>
            <a:endParaRPr lang="en-US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o-RO" altLang="en-US" sz="2800"/>
              <a:t>Dintre picturile sale realizate înainte de 1900 remarcabile sunt : ,,Ultima cursă de toamnă</a:t>
            </a:r>
            <a:r>
              <a:rPr lang="en-US" altLang="en-US" sz="2800"/>
              <a:t>”</a:t>
            </a:r>
            <a:r>
              <a:rPr lang="ro-RO" altLang="en-US" sz="2800"/>
              <a:t> , </a:t>
            </a:r>
            <a:r>
              <a:rPr lang="en-US" altLang="en-US" sz="2800"/>
              <a:t>,,</a:t>
            </a:r>
            <a:r>
              <a:rPr lang="ro-RO" altLang="en-US" sz="2800"/>
              <a:t>Safta florăreasa </a:t>
            </a:r>
            <a:r>
              <a:rPr lang="en-US" altLang="en-US" sz="2800"/>
              <a:t>”</a:t>
            </a:r>
            <a:r>
              <a:rPr lang="ro-RO" altLang="en-US" sz="2800"/>
              <a:t> , ,,Mahalaua Dracului </a:t>
            </a:r>
            <a:r>
              <a:rPr lang="en-US" altLang="en-US" sz="2800"/>
              <a:t>”</a:t>
            </a:r>
            <a:r>
              <a:rPr lang="ro-RO" altLang="en-US" sz="2800"/>
              <a:t>. </a:t>
            </a:r>
            <a:endParaRPr lang="en-US" altLang="en-US" sz="2800"/>
          </a:p>
        </p:txBody>
      </p:sp>
      <p:pic>
        <p:nvPicPr>
          <p:cNvPr id="10244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341438"/>
            <a:ext cx="2314575" cy="1981200"/>
          </a:xfrm>
          <a:noFill/>
          <a:ln/>
        </p:spPr>
      </p:pic>
      <p:pic>
        <p:nvPicPr>
          <p:cNvPr id="10246" name="Picture 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9925" y="2349500"/>
            <a:ext cx="1589088" cy="2187575"/>
          </a:xfrm>
          <a:noFill/>
          <a:ln/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508500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 descr="Imagini pentru next button paintbrush png">
            <a:hlinkClick r:id="" action="ppaction://hlinkshowjump?jump=nextslide">
              <a:snd r:embed="rId5" name="breeze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 descr="44581374qygnzY_ph"/>
          <p:cNvSpPr>
            <a:spLocks noGrp="1" noChangeArrowheads="1"/>
          </p:cNvSpPr>
          <p:nvPr>
            <p:ph type="body" idx="1"/>
          </p:nvPr>
        </p:nvSpPr>
        <p:spPr>
          <a:xfrm>
            <a:off x="755650" y="1773238"/>
            <a:ext cx="7704138" cy="4795837"/>
          </a:xfrm>
          <a:blipFill dpi="0" rotWithShape="1">
            <a:blip r:embed="rId2"/>
            <a:srcRect/>
            <a:stretch>
              <a:fillRect/>
            </a:stretch>
          </a:blipFill>
          <a:ln w="76200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ro-RO" altLang="en-US" b="1">
                <a:solidFill>
                  <a:schemeClr val="bg1"/>
                </a:solidFill>
              </a:rPr>
              <a:t>   </a:t>
            </a:r>
            <a:endParaRPr lang="en-US" altLang="en-US" b="1">
              <a:solidFill>
                <a:schemeClr val="bg1"/>
              </a:solidFill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611188" y="404813"/>
            <a:ext cx="853281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o-RO" altLang="en-US" sz="3200" b="1"/>
              <a:t>Tablourile cu flori sunt de o măiestrie                                          inegalabilă.</a:t>
            </a:r>
            <a:endParaRPr lang="en-US" altLang="en-US" sz="3200" b="1"/>
          </a:p>
        </p:txBody>
      </p:sp>
      <p:pic>
        <p:nvPicPr>
          <p:cNvPr id="6" name="Picture 7" descr="Imagini pentru next button paintbrush png">
            <a:hlinkClick r:id="" action="ppaction://hlinkshowjump?jump=nextslide">
              <a:snd r:embed="rId3" name="breez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305747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 descr="Luchian_-_Anemone"/>
          <p:cNvSpPr>
            <a:spLocks noChangeArrowheads="1"/>
          </p:cNvSpPr>
          <p:nvPr/>
        </p:nvSpPr>
        <p:spPr bwMode="auto">
          <a:xfrm>
            <a:off x="611188" y="1268413"/>
            <a:ext cx="3132137" cy="35020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684213" y="1557338"/>
            <a:ext cx="1943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latin typeface="Comic Sans MS" panose="030F0702030302020204" pitchFamily="66" charset="0"/>
              </a:rPr>
              <a:t>“ Anemone”</a:t>
            </a:r>
            <a:endParaRPr lang="en-US" altLang="en-US" sz="2400" b="1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43000"/>
          </a:xfrm>
          <a:noFill/>
          <a:ln/>
        </p:spPr>
        <p:txBody>
          <a:bodyPr/>
          <a:lstStyle/>
          <a:p>
            <a:r>
              <a:rPr lang="ro-RO" altLang="en-US"/>
              <a:t>Florile lui Luchian </a:t>
            </a:r>
            <a:endParaRPr lang="it-IT" altLang="en-US"/>
          </a:p>
        </p:txBody>
      </p:sp>
      <p:sp>
        <p:nvSpPr>
          <p:cNvPr id="22535" name="Rectangle 7" descr="20070118013827!Stefan_Luchian_-_Crizanteme"/>
          <p:cNvSpPr>
            <a:spLocks noChangeArrowheads="1"/>
          </p:cNvSpPr>
          <p:nvPr/>
        </p:nvSpPr>
        <p:spPr bwMode="auto">
          <a:xfrm>
            <a:off x="5219700" y="1412875"/>
            <a:ext cx="3311525" cy="33845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292725" y="1628775"/>
            <a:ext cx="2447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latin typeface="Comic Sans MS" panose="030F0702030302020204" pitchFamily="66" charset="0"/>
              </a:rPr>
              <a:t>“ Crizanteme”</a:t>
            </a:r>
            <a:endParaRPr lang="en-US" altLang="en-US" sz="2400" b="1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7" descr="Imagini pentru next button paintbrush png">
            <a:hlinkClick r:id="" action="ppaction://hlinkshowjump?jump=nextslide">
              <a:snd r:embed="rId4" name="breeze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 descr="stefan_luchian_-_oala_cu_crizanteme"/>
          <p:cNvSpPr>
            <a:spLocks noGrp="1" noChangeArrowheads="1"/>
          </p:cNvSpPr>
          <p:nvPr>
            <p:ph type="body" idx="1"/>
          </p:nvPr>
        </p:nvSpPr>
        <p:spPr>
          <a:xfrm>
            <a:off x="0" y="-1"/>
            <a:ext cx="9144000" cy="6857999"/>
          </a:xfrm>
          <a:blipFill dpi="0" rotWithShape="1">
            <a:blip r:embed="rId2"/>
            <a:srcRect/>
            <a:stretch>
              <a:fillRect/>
            </a:stretch>
          </a:blipFill>
          <a:ln w="76200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o-RO" altLang="en-US"/>
              <a:t>   </a:t>
            </a:r>
            <a:endParaRPr lang="it-IT" altLang="en-US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5867400" y="404813"/>
            <a:ext cx="2952750" cy="547687"/>
          </a:xfrm>
          <a:prstGeom prst="rect">
            <a:avLst/>
          </a:prstGeom>
          <a:solidFill>
            <a:srgbClr val="800000">
              <a:alpha val="56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800" b="1">
                <a:solidFill>
                  <a:schemeClr val="bg1"/>
                </a:solidFill>
                <a:latin typeface="Monotype Corsiva" panose="03010101010201010101" pitchFamily="66" charset="0"/>
              </a:rPr>
              <a:t>“ Oală cu crizanteme”</a:t>
            </a:r>
            <a:endParaRPr lang="en-US" altLang="en-US" sz="2800" b="1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Picture 7" descr="Imagini pentru next button paintbrush png">
            <a:hlinkClick r:id="" action="ppaction://hlinkshowjump?jump=nextslide">
              <a:snd r:embed="rId3" name="breez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 descr="Albastrele"/>
          <p:cNvSpPr>
            <a:spLocks noChangeArrowheads="1"/>
          </p:cNvSpPr>
          <p:nvPr/>
        </p:nvSpPr>
        <p:spPr bwMode="auto">
          <a:xfrm>
            <a:off x="179388" y="188913"/>
            <a:ext cx="4032250" cy="38893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Rectangle 5" descr="Stefan_Luchian_-_Albastrele"/>
          <p:cNvSpPr>
            <a:spLocks noChangeArrowheads="1"/>
          </p:cNvSpPr>
          <p:nvPr/>
        </p:nvSpPr>
        <p:spPr bwMode="auto">
          <a:xfrm>
            <a:off x="4859338" y="188913"/>
            <a:ext cx="4140200" cy="38893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Rectangle 6" descr="stefan_luchian_-_crizanteme_galbene"/>
          <p:cNvSpPr>
            <a:spLocks noChangeArrowheads="1"/>
          </p:cNvSpPr>
          <p:nvPr/>
        </p:nvSpPr>
        <p:spPr bwMode="auto">
          <a:xfrm>
            <a:off x="1835150" y="4221163"/>
            <a:ext cx="4321175" cy="25209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4932363" y="260350"/>
            <a:ext cx="223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latin typeface="Comic Sans MS" panose="030F0702030302020204" pitchFamily="66" charset="0"/>
              </a:rPr>
              <a:t>“ Albăstrele”</a:t>
            </a:r>
            <a:endParaRPr lang="en-US" altLang="en-US" sz="2400" b="1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323850" y="404813"/>
            <a:ext cx="2376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solidFill>
                  <a:schemeClr val="bg1"/>
                </a:solidFill>
                <a:latin typeface="Comic Sans MS" panose="030F0702030302020204" pitchFamily="66" charset="0"/>
              </a:rPr>
              <a:t>“ Albăstrele”</a:t>
            </a:r>
            <a:endParaRPr lang="en-US" altLang="en-US" sz="2400" b="1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2051050" y="4292600"/>
            <a:ext cx="30956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>
                <a:solidFill>
                  <a:schemeClr val="bg1"/>
                </a:solidFill>
                <a:latin typeface="Comic Sans MS" panose="030F0702030302020204" pitchFamily="66" charset="0"/>
              </a:rPr>
              <a:t>“ </a:t>
            </a:r>
            <a:r>
              <a:rPr lang="ro-RO" altLang="en-US" sz="2400" b="1">
                <a:solidFill>
                  <a:schemeClr val="bg1"/>
                </a:solidFill>
                <a:latin typeface="Comic Sans MS" panose="030F0702030302020204" pitchFamily="66" charset="0"/>
              </a:rPr>
              <a:t>Crizanteme galbene”</a:t>
            </a:r>
            <a:endParaRPr lang="en-US" altLang="en-US" sz="2400" b="1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7" descr="Imagini pentru next button paintbrush png">
            <a:hlinkClick r:id="" action="ppaction://hlinkshowjump?jump=nextslide">
              <a:snd r:embed="rId5" name="breeze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  <p:bldP spid="27653" grpId="0" animBg="1"/>
      <p:bldP spid="2765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908050"/>
            <a:ext cx="5040313" cy="4752975"/>
          </a:xfrm>
          <a:noFill/>
          <a:ln/>
        </p:spPr>
        <p:txBody>
          <a:bodyPr/>
          <a:lstStyle/>
          <a:p>
            <a:r>
              <a:rPr lang="ro-RO" altLang="en-US"/>
              <a:t>Fluiditatea contururilor, delicateţea catifelată a petalelor, acea lumină interioară, simplitatea gravă fac din aceste tablouri </a:t>
            </a:r>
            <a:r>
              <a:rPr lang="ro-RO" altLang="en-US" b="1"/>
              <a:t>adevărate capodopere.</a:t>
            </a:r>
            <a:endParaRPr lang="en-US" altLang="en-US" b="1"/>
          </a:p>
        </p:txBody>
      </p:sp>
      <p:sp>
        <p:nvSpPr>
          <p:cNvPr id="24582" name="Rectangle 6" descr="Stefan_Luchian_-_Trandafiri_albi"/>
          <p:cNvSpPr>
            <a:spLocks noChangeArrowheads="1"/>
          </p:cNvSpPr>
          <p:nvPr/>
        </p:nvSpPr>
        <p:spPr bwMode="auto">
          <a:xfrm>
            <a:off x="5003800" y="549275"/>
            <a:ext cx="3960813" cy="316706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o-RO" altLang="en-US" sz="280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5219700" y="4005263"/>
            <a:ext cx="3924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o-RO" altLang="en-US" sz="3200" b="1"/>
              <a:t>“ Trandafiri albi”</a:t>
            </a:r>
            <a:endParaRPr lang="en-US" altLang="en-US" sz="3200" b="1"/>
          </a:p>
        </p:txBody>
      </p:sp>
      <p:pic>
        <p:nvPicPr>
          <p:cNvPr id="7" name="Picture 7" descr="Imagini pentru next button paintbrush png">
            <a:hlinkClick r:id="" action="ppaction://hlinkshowjump?jump=nextslide">
              <a:snd r:embed="rId3" name="breez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 descr="Violete"/>
          <p:cNvSpPr>
            <a:spLocks noChangeArrowheads="1"/>
          </p:cNvSpPr>
          <p:nvPr/>
        </p:nvSpPr>
        <p:spPr bwMode="auto">
          <a:xfrm>
            <a:off x="107950" y="3716338"/>
            <a:ext cx="4248150" cy="30257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Rectangle 3" descr="Stefan_Luchian_-_Vazdoage"/>
          <p:cNvSpPr>
            <a:spLocks noChangeArrowheads="1"/>
          </p:cNvSpPr>
          <p:nvPr/>
        </p:nvSpPr>
        <p:spPr bwMode="auto">
          <a:xfrm>
            <a:off x="4572000" y="836613"/>
            <a:ext cx="4392613" cy="40322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en-US"/>
          </a:p>
        </p:txBody>
      </p:sp>
      <p:sp>
        <p:nvSpPr>
          <p:cNvPr id="28676" name="Rectangle 4" descr="luchian_-_dumitrite"/>
          <p:cNvSpPr>
            <a:spLocks noChangeArrowheads="1"/>
          </p:cNvSpPr>
          <p:nvPr/>
        </p:nvSpPr>
        <p:spPr bwMode="auto">
          <a:xfrm>
            <a:off x="179388" y="115888"/>
            <a:ext cx="4176712" cy="33845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643438" y="4149725"/>
            <a:ext cx="172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latin typeface="Monotype Corsiva" panose="03010101010201010101" pitchFamily="66" charset="0"/>
              </a:rPr>
              <a:t>“ Vâzdoage”</a:t>
            </a:r>
            <a:endParaRPr lang="en-US" altLang="en-US" sz="2400" b="1">
              <a:latin typeface="Monotype Corsiva" panose="03010101010201010101" pitchFamily="66" charset="0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0" y="4005263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 b="1">
                <a:latin typeface="Monotype Corsiva" panose="03010101010201010101" pitchFamily="66" charset="0"/>
              </a:rPr>
              <a:t>“ Violete”</a:t>
            </a:r>
            <a:endParaRPr lang="en-US" altLang="en-US" sz="2400" b="1">
              <a:latin typeface="Monotype Corsiva" panose="03010101010201010101" pitchFamily="66" charset="0"/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2555875" y="2997200"/>
            <a:ext cx="1728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o-RO" altLang="en-US" sz="2400" b="1">
                <a:solidFill>
                  <a:srgbClr val="800000"/>
                </a:solidFill>
                <a:latin typeface="Monotype Corsiva" panose="03010101010201010101" pitchFamily="66" charset="0"/>
              </a:rPr>
              <a:t>“ </a:t>
            </a:r>
            <a:r>
              <a:rPr lang="en-US" altLang="en-US" sz="2400" b="1">
                <a:solidFill>
                  <a:srgbClr val="800000"/>
                </a:solidFill>
                <a:latin typeface="Monotype Corsiva" panose="03010101010201010101" pitchFamily="66" charset="0"/>
              </a:rPr>
              <a:t>Dumitri</a:t>
            </a:r>
            <a:r>
              <a:rPr lang="ro-RO" altLang="en-US" sz="2400" b="1">
                <a:solidFill>
                  <a:srgbClr val="800000"/>
                </a:solidFill>
                <a:latin typeface="Monotype Corsiva" panose="03010101010201010101" pitchFamily="66" charset="0"/>
              </a:rPr>
              <a:t>ţe”</a:t>
            </a:r>
            <a:endParaRPr lang="en-US" altLang="en-US" sz="2400" b="1">
              <a:solidFill>
                <a:srgbClr val="8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" name="Picture 7" descr="Imagini pentru next button paintbrush png">
            <a:hlinkClick r:id="" action="ppaction://hlinkshowjump?jump=nextslide">
              <a:snd r:embed="rId5" name="breeze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5" grpId="0" animBg="1"/>
      <p:bldP spid="2867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/>
              <a:t>Vizita la Moineşti </a:t>
            </a:r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3529013" cy="4824413"/>
          </a:xfrm>
        </p:spPr>
        <p:txBody>
          <a:bodyPr/>
          <a:lstStyle/>
          <a:p>
            <a:r>
              <a:rPr lang="ro-RO" altLang="en-US" sz="2800"/>
              <a:t>În luna august 1909 Ştefan Luchian a pornit - o către Moineşti , o aşezare modestă despre care spunea : </a:t>
            </a:r>
          </a:p>
          <a:p>
            <a:r>
              <a:rPr lang="ro-RO" altLang="en-US" i="1">
                <a:latin typeface="Comic Sans MS" panose="030F0702030302020204" pitchFamily="66" charset="0"/>
              </a:rPr>
              <a:t>,, Simt ca locurile astea mă iubesc </a:t>
            </a:r>
            <a:r>
              <a:rPr lang="en-US" altLang="en-US" i="1">
                <a:latin typeface="Comic Sans MS" panose="030F0702030302020204" pitchFamily="66" charset="0"/>
              </a:rPr>
              <a:t>“</a:t>
            </a:r>
            <a:r>
              <a:rPr lang="ro-RO" altLang="en-US" i="1">
                <a:latin typeface="Comic Sans MS" panose="030F0702030302020204" pitchFamily="66" charset="0"/>
              </a:rPr>
              <a:t> .</a:t>
            </a:r>
            <a:endParaRPr lang="en-US" altLang="en-US" i="1">
              <a:latin typeface="Comic Sans MS" panose="030F0702030302020204" pitchFamily="66" charset="0"/>
            </a:endParaRPr>
          </a:p>
        </p:txBody>
      </p:sp>
      <p:sp>
        <p:nvSpPr>
          <p:cNvPr id="25604" name="Rectangle 4" descr="Stefan_Luchian_-_Peisaj_de_la_Moinesti"/>
          <p:cNvSpPr>
            <a:spLocks noChangeArrowheads="1"/>
          </p:cNvSpPr>
          <p:nvPr/>
        </p:nvSpPr>
        <p:spPr bwMode="auto">
          <a:xfrm>
            <a:off x="4283075" y="1484313"/>
            <a:ext cx="4860925" cy="38163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7620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o-RO" altLang="en-US">
                <a:latin typeface="Monotype Corsiva" panose="03010101010201010101" pitchFamily="66" charset="0"/>
              </a:rPr>
              <a:t> </a:t>
            </a:r>
            <a:r>
              <a:rPr lang="ro-RO" altLang="en-US" sz="2800" b="1">
                <a:latin typeface="Monotype Corsiva" panose="03010101010201010101" pitchFamily="66" charset="0"/>
              </a:rPr>
              <a:t>“ Peisaj  de  la  Moineşti”</a:t>
            </a:r>
            <a:endParaRPr lang="en-US" altLang="en-US" sz="2800" b="1">
              <a:latin typeface="Monotype Corsiva" panose="03010101010201010101" pitchFamily="66" charset="0"/>
            </a:endParaRPr>
          </a:p>
        </p:txBody>
      </p:sp>
      <p:pic>
        <p:nvPicPr>
          <p:cNvPr id="7" name="Picture 7" descr="Imagini pentru next button paintbrush png">
            <a:hlinkClick r:id="" action="ppaction://hlinkshowjump?jump=nextslide">
              <a:snd r:embed="rId3" name="breez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3438" y="1457325"/>
            <a:ext cx="4500562" cy="540067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   </a:t>
            </a:r>
            <a:r>
              <a:rPr lang="ro-RO" altLang="en-US"/>
              <a:t>Fiecare frântură din natură apare în peisajele de la Moineşti ori din satele învecinate , Hangani şi Poduri -  cu o limpezime unică .</a:t>
            </a:r>
            <a:endParaRPr lang="en-US" altLang="en-US"/>
          </a:p>
        </p:txBody>
      </p:sp>
      <p:sp>
        <p:nvSpPr>
          <p:cNvPr id="26628" name="Rectangle 4" descr="Stefan_Luchian_-_Lunca_de_la_Poduri"/>
          <p:cNvSpPr>
            <a:spLocks noChangeArrowheads="1"/>
          </p:cNvSpPr>
          <p:nvPr/>
        </p:nvSpPr>
        <p:spPr bwMode="auto">
          <a:xfrm>
            <a:off x="179388" y="1341438"/>
            <a:ext cx="4643437" cy="41767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ro-RO" altLang="en-US" sz="3600" b="1">
              <a:solidFill>
                <a:srgbClr val="FF0000"/>
              </a:solidFill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620713"/>
            <a:ext cx="47831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o-RO" altLang="en-US" sz="3200" b="1"/>
              <a:t> </a:t>
            </a:r>
            <a:r>
              <a:rPr lang="ro-RO" altLang="en-US" sz="3200" b="1">
                <a:solidFill>
                  <a:srgbClr val="FF0000"/>
                </a:solidFill>
              </a:rPr>
              <a:t>“ Lunca  de  la  Poduri”</a:t>
            </a:r>
            <a:endParaRPr lang="en-US" altLang="en-US" sz="3200" b="1">
              <a:solidFill>
                <a:srgbClr val="FF0000"/>
              </a:solidFill>
            </a:endParaRPr>
          </a:p>
        </p:txBody>
      </p:sp>
      <p:pic>
        <p:nvPicPr>
          <p:cNvPr id="7" name="Picture 7" descr="Imagini pentru next button paintbrush png">
            <a:hlinkClick r:id="" action="ppaction://hlinkshowjump?jump=nextslide">
              <a:snd r:embed="rId3" name="breez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836613"/>
            <a:ext cx="4038600" cy="452596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/>
              <a:t>  “</a:t>
            </a:r>
            <a:r>
              <a:rPr lang="ro-RO" altLang="en-US" sz="2400"/>
              <a:t>Pe valea Hanganilor</a:t>
            </a:r>
            <a:r>
              <a:rPr lang="en-US" altLang="en-US" sz="2400"/>
              <a:t>”</a:t>
            </a:r>
            <a:r>
              <a:rPr lang="ro-RO" altLang="en-US" sz="2400"/>
              <a:t> , </a:t>
            </a:r>
            <a:r>
              <a:rPr lang="en-US" altLang="en-US" sz="2400"/>
              <a:t>“</a:t>
            </a:r>
            <a:r>
              <a:rPr lang="ro-RO" altLang="en-US" sz="2400"/>
              <a:t>După ploaie</a:t>
            </a:r>
            <a:r>
              <a:rPr lang="en-US" altLang="en-US" sz="2400"/>
              <a:t>”</a:t>
            </a:r>
            <a:r>
              <a:rPr lang="ro-RO" altLang="en-US" sz="2400"/>
              <a:t>, </a:t>
            </a:r>
            <a:r>
              <a:rPr lang="en-US" altLang="en-US" sz="2400"/>
              <a:t>“</a:t>
            </a:r>
            <a:r>
              <a:rPr lang="ro-RO" altLang="en-US" sz="2400"/>
              <a:t>Lunca de la Poduri</a:t>
            </a:r>
            <a:r>
              <a:rPr lang="en-US" altLang="en-US" sz="2400"/>
              <a:t>”</a:t>
            </a:r>
            <a:r>
              <a:rPr lang="ro-RO" altLang="en-US" sz="2400"/>
              <a:t> , </a:t>
            </a:r>
            <a:r>
              <a:rPr lang="en-US" altLang="en-US" sz="2400"/>
              <a:t>“P</a:t>
            </a:r>
            <a:r>
              <a:rPr lang="ro-RO" altLang="en-US" sz="2400"/>
              <a:t>riveliştea Moineştilor</a:t>
            </a:r>
            <a:r>
              <a:rPr lang="en-US" altLang="en-US" sz="2400"/>
              <a:t>”</a:t>
            </a:r>
            <a:r>
              <a:rPr lang="ro-RO" altLang="en-US" sz="2400"/>
              <a:t> şi alte peisaje realizate la şi în jurul Moineştilor vădesc odată mai mult noutatea şi originalitatea concepţii artistice ale lui Luchian</a:t>
            </a:r>
            <a:r>
              <a:rPr lang="en-US" altLang="en-US" sz="2400"/>
              <a:t>.</a:t>
            </a:r>
          </a:p>
        </p:txBody>
      </p:sp>
      <p:pic>
        <p:nvPicPr>
          <p:cNvPr id="307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9588" y="836613"/>
            <a:ext cx="4824412" cy="3865562"/>
          </a:xfrm>
          <a:noFill/>
          <a:ln/>
        </p:spPr>
      </p:pic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4787900" y="5300663"/>
            <a:ext cx="2774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sz="3600" b="1"/>
              <a:t>După ploaie</a:t>
            </a:r>
            <a:endParaRPr lang="en-US" altLang="en-US" sz="3600" b="1"/>
          </a:p>
        </p:txBody>
      </p:sp>
      <p:pic>
        <p:nvPicPr>
          <p:cNvPr id="7" name="Picture 7" descr="Imagini pentru next button paintbrush png">
            <a:hlinkClick r:id="" action="ppaction://hlinkshowjump?jump=nextslide">
              <a:snd r:embed="rId3" name="breez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CUPRINS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en-US" dirty="0" smtClean="0">
                <a:hlinkClick r:id="rId2" action="ppaction://hlinksldjump"/>
              </a:rPr>
              <a:t>Date </a:t>
            </a:r>
            <a:r>
              <a:rPr lang="en-US" dirty="0" err="1" smtClean="0">
                <a:hlinkClick r:id="rId2" action="ppaction://hlinksldjump"/>
              </a:rPr>
              <a:t>biografice</a:t>
            </a:r>
            <a:endParaRPr lang="en-US" dirty="0" smtClean="0"/>
          </a:p>
          <a:p>
            <a:r>
              <a:rPr lang="ro-RO" dirty="0" smtClean="0">
                <a:hlinkClick r:id="rId3" action="ppaction://hlinksldjump"/>
              </a:rPr>
              <a:t>Începuturi...</a:t>
            </a:r>
            <a:endParaRPr lang="ro-RO" dirty="0" smtClean="0"/>
          </a:p>
          <a:p>
            <a:r>
              <a:rPr lang="ro-RO" dirty="0" smtClean="0">
                <a:hlinkClick r:id="rId4" action="ppaction://hlinksldjump"/>
              </a:rPr>
              <a:t>Mentori</a:t>
            </a:r>
            <a:endParaRPr lang="ro-RO" dirty="0" smtClean="0"/>
          </a:p>
          <a:p>
            <a:r>
              <a:rPr lang="ro-RO" dirty="0">
                <a:hlinkClick r:id="rId5" action="ppaction://hlinksldjump"/>
              </a:rPr>
              <a:t>I</a:t>
            </a:r>
            <a:r>
              <a:rPr lang="it-IT" dirty="0" smtClean="0">
                <a:hlinkClick r:id="rId5" action="ppaction://hlinksldjump"/>
              </a:rPr>
              <a:t>storia unei adevărate lupte pentru afirmare artistică</a:t>
            </a:r>
            <a:endParaRPr lang="ro-RO" dirty="0" smtClean="0"/>
          </a:p>
          <a:p>
            <a:r>
              <a:rPr lang="ro-RO" dirty="0" smtClean="0"/>
              <a:t>Opera sa</a:t>
            </a:r>
          </a:p>
          <a:p>
            <a:r>
              <a:rPr lang="ro-RO" dirty="0" smtClean="0"/>
              <a:t>Bibliografie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7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43438" y="1052513"/>
            <a:ext cx="4038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o-RO" altLang="en-US" sz="2800"/>
              <a:t>În anii care au urmat boala necruţătoare   s-a agravat . Pictează ,,Autoportretul</a:t>
            </a:r>
            <a:r>
              <a:rPr lang="en-US" altLang="en-US" sz="2800"/>
              <a:t>”</a:t>
            </a:r>
            <a:r>
              <a:rPr lang="ro-RO" altLang="en-US" sz="2800"/>
              <a:t> din 1910 şi în 1912 tabloul de compoziţie       ,,Lăutul</a:t>
            </a:r>
            <a:r>
              <a:rPr lang="en-US" altLang="en-US" sz="2800"/>
              <a:t>”</a:t>
            </a:r>
            <a:r>
              <a:rPr lang="ro-RO" altLang="en-US" sz="2800"/>
              <a:t> .</a:t>
            </a:r>
          </a:p>
          <a:p>
            <a:pPr>
              <a:lnSpc>
                <a:spcPct val="90000"/>
              </a:lnSpc>
            </a:pPr>
            <a:r>
              <a:rPr lang="ro-RO" altLang="en-US" sz="2800"/>
              <a:t>Se stinge din viaţă în dimineaţa zilei de 28 iunie 1916 în vârstă de 48 ani . </a:t>
            </a:r>
            <a:endParaRPr lang="en-US" altLang="en-US" sz="2800"/>
          </a:p>
        </p:txBody>
      </p:sp>
      <p:pic>
        <p:nvPicPr>
          <p:cNvPr id="3174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476250"/>
            <a:ext cx="2409825" cy="3527425"/>
          </a:xfrm>
          <a:noFill/>
          <a:ln/>
        </p:spPr>
      </p:pic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1042988" y="4221163"/>
            <a:ext cx="18875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sz="3200" b="1">
                <a:latin typeface="Comic Sans MS" panose="030F0702030302020204" pitchFamily="66" charset="0"/>
              </a:rPr>
              <a:t>,,Lăutul</a:t>
            </a:r>
            <a:r>
              <a:rPr lang="en-US" altLang="en-US" sz="3200" b="1">
                <a:latin typeface="Comic Sans MS" panose="030F0702030302020204" pitchFamily="66" charset="0"/>
              </a:rPr>
              <a:t>”</a:t>
            </a:r>
          </a:p>
        </p:txBody>
      </p:sp>
      <p:pic>
        <p:nvPicPr>
          <p:cNvPr id="7" name="Picture 7" descr="Imagini pentru next button paintbrush png">
            <a:hlinkClick r:id="" action="ppaction://hlinkshowjump?jump=nextslide">
              <a:snd r:embed="rId3" name="breez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4824412" cy="6191250"/>
          </a:xfrm>
        </p:spPr>
        <p:txBody>
          <a:bodyPr/>
          <a:lstStyle/>
          <a:p>
            <a:pPr>
              <a:buFontTx/>
              <a:buNone/>
            </a:pPr>
            <a:r>
              <a:rPr lang="ro-RO" altLang="en-US" b="1"/>
              <a:t>Ştefan Luchian a continuat să fie un animator al vieţii culturale , un exemplu de dăruire faţă de artă .</a:t>
            </a:r>
          </a:p>
          <a:p>
            <a:pPr>
              <a:buFontTx/>
              <a:buNone/>
            </a:pPr>
            <a:r>
              <a:rPr lang="en-US" altLang="en-US" b="1"/>
              <a:t>“ Noi , arti</a:t>
            </a:r>
            <a:r>
              <a:rPr lang="ro-RO" altLang="en-US" b="1"/>
              <a:t>ş</a:t>
            </a:r>
            <a:r>
              <a:rPr lang="en-US" altLang="en-US" b="1"/>
              <a:t>tii , privim cu ochiul , dar lucr</a:t>
            </a:r>
            <a:r>
              <a:rPr lang="ro-RO" altLang="en-US" b="1"/>
              <a:t>ă</a:t>
            </a:r>
            <a:r>
              <a:rPr lang="en-US" altLang="en-US" b="1"/>
              <a:t>m cu sufletul”</a:t>
            </a:r>
            <a:r>
              <a:rPr lang="ro-RO" altLang="en-US" b="1"/>
              <a:t> , acesta a fost gândul său despre creaţie .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5364163" y="476250"/>
            <a:ext cx="3167062" cy="1828800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Astfel sfârşea în flacăra pasiunii pentru arta sa, </a:t>
            </a:r>
            <a:r>
              <a:rPr lang="ro-RO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viaţa unui pictor</a:t>
            </a:r>
            <a:r>
              <a:rPr lang="ro-RO" alt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endParaRPr lang="en-US" altLang="en-US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2773" name="Rectangle 5" descr="stefan_luchian_-_autoportret2"/>
          <p:cNvSpPr>
            <a:spLocks noChangeArrowheads="1"/>
          </p:cNvSpPr>
          <p:nvPr/>
        </p:nvSpPr>
        <p:spPr bwMode="auto">
          <a:xfrm>
            <a:off x="5364163" y="2924175"/>
            <a:ext cx="2951162" cy="34925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o-RO" altLang="en-US"/>
              <a:t> </a:t>
            </a:r>
            <a:endParaRPr lang="it-IT" altLang="en-US"/>
          </a:p>
        </p:txBody>
      </p:sp>
      <p:pic>
        <p:nvPicPr>
          <p:cNvPr id="7" name="Picture 7" descr="Imagini pentru next button paintbrush png">
            <a:hlinkClick r:id="" action="ppaction://hlinkshowjump?jump=nextslide">
              <a:snd r:embed="rId3" name="breez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  <p:bldP spid="3277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413"/>
            <a:ext cx="4114800" cy="4857750"/>
          </a:xfrm>
        </p:spPr>
        <p:txBody>
          <a:bodyPr/>
          <a:lstStyle/>
          <a:p>
            <a:pPr>
              <a:buFontTx/>
              <a:buNone/>
            </a:pPr>
            <a:r>
              <a:rPr lang="ro-RO" altLang="en-US" sz="2800" b="1"/>
              <a:t>Şcoala noastră este o continuatoare a tradiţiilor de creaţie ale patronului său , Ştefan Luchian .</a:t>
            </a:r>
            <a:endParaRPr lang="en-US" altLang="en-US" sz="2800" b="1"/>
          </a:p>
          <a:p>
            <a:endParaRPr lang="en-US" altLang="en-US" sz="2800"/>
          </a:p>
        </p:txBody>
      </p:sp>
      <p:pic>
        <p:nvPicPr>
          <p:cNvPr id="3584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1125538"/>
            <a:ext cx="4427538" cy="2982912"/>
          </a:xfrm>
          <a:noFill/>
          <a:ln/>
        </p:spPr>
      </p:pic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3924300" y="4221163"/>
            <a:ext cx="4837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sz="2400" b="1"/>
              <a:t>Şcoala Ştefan Luchian </a:t>
            </a:r>
            <a:r>
              <a:rPr lang="ro-RO" altLang="en-US" sz="2400" b="1">
                <a:solidFill>
                  <a:schemeClr val="tx2"/>
                </a:solidFill>
              </a:rPr>
              <a:t>Moineşti</a:t>
            </a:r>
            <a:r>
              <a:rPr lang="ro-RO" altLang="en-US" sz="2400"/>
              <a:t> </a:t>
            </a:r>
            <a:endParaRPr lang="en-US" altLang="en-US" sz="2400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3419475" y="4868863"/>
            <a:ext cx="45370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o-RO" altLang="en-US" b="1"/>
              <a:t>Întocmit de : </a:t>
            </a:r>
          </a:p>
          <a:p>
            <a:r>
              <a:rPr lang="en-US" altLang="en-US" b="1"/>
              <a:t>                  </a:t>
            </a:r>
            <a:r>
              <a:rPr lang="ro-RO" altLang="en-US" b="1"/>
              <a:t>Prof</a:t>
            </a:r>
            <a:r>
              <a:rPr lang="en-US" altLang="en-US" b="1"/>
              <a:t>. </a:t>
            </a:r>
            <a:r>
              <a:rPr lang="ro-RO" altLang="en-US" b="1"/>
              <a:t> </a:t>
            </a:r>
            <a:r>
              <a:rPr lang="en-US" altLang="en-US" b="1"/>
              <a:t>Ciuche Emil</a:t>
            </a:r>
          </a:p>
        </p:txBody>
      </p:sp>
      <p:pic>
        <p:nvPicPr>
          <p:cNvPr id="8" name="Picture 7" descr="Imagini pentru next button paintbrush png">
            <a:hlinkClick r:id="rId3" action="ppaction://hlinksldjump">
              <a:snd r:embed="rId4" name="breeze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047" y="5293047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/>
          <p:cNvSpPr txBox="1"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993300">
                  <a:gamma/>
                  <a:shade val="46275"/>
                  <a:invGamma/>
                </a:srgbClr>
              </a:gs>
              <a:gs pos="50000">
                <a:srgbClr val="993300">
                  <a:alpha val="20000"/>
                </a:srgbClr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o-RO" altLang="en-US" b="1"/>
              <a:t>BIBLIOGRAFIE :</a:t>
            </a:r>
          </a:p>
          <a:p>
            <a:r>
              <a:rPr lang="ro-RO" altLang="en-US" b="1"/>
              <a:t> www. wikipedia</a:t>
            </a:r>
          </a:p>
          <a:p>
            <a:r>
              <a:rPr lang="ro-RO" altLang="en-US" b="1"/>
              <a:t> Albume de artă</a:t>
            </a:r>
          </a:p>
          <a:p>
            <a:r>
              <a:rPr lang="ro-RO" altLang="en-US" b="1"/>
              <a:t> http;//images.google.ro</a:t>
            </a:r>
          </a:p>
          <a:p>
            <a:r>
              <a:rPr lang="ro-RO" altLang="en-US" b="1"/>
              <a:t>Vasile Drăguţ – ,,Luchian </a:t>
            </a:r>
            <a:r>
              <a:rPr lang="en-US" altLang="en-US" b="1"/>
              <a:t>”</a:t>
            </a:r>
            <a:endParaRPr lang="ro-RO" altLang="en-US" b="1"/>
          </a:p>
          <a:p>
            <a:pPr>
              <a:buFontTx/>
              <a:buNone/>
            </a:pPr>
            <a:r>
              <a:rPr lang="ro-RO" altLang="en-US" b="1"/>
              <a:t>Editura Meridiane 1968 ,  Bucureşti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6100" y="549275"/>
            <a:ext cx="4546600" cy="56165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o-RO" altLang="en-US" sz="2800">
                <a:latin typeface="Comic Sans MS" panose="030F0702030302020204" pitchFamily="66" charset="0"/>
              </a:rPr>
              <a:t>Cel care a îmbogăţit arta românească prin problematica nouă a luptelor sociale , adâncind în prim planul creaţiei sale drama oamenilor asupriţi , cel care a deschis orizonturi noi picturii naţionale a fost , la hotarul dintre cele două veacuri , Ştefan Luchian .</a:t>
            </a:r>
            <a:endParaRPr lang="en-US" altLang="en-US" sz="2800">
              <a:latin typeface="Comic Sans MS" panose="030F0702030302020204" pitchFamily="66" charset="0"/>
            </a:endParaRPr>
          </a:p>
        </p:txBody>
      </p:sp>
      <p:sp>
        <p:nvSpPr>
          <p:cNvPr id="3076" name="Rectangle 4" descr="luchian01"/>
          <p:cNvSpPr>
            <a:spLocks noChangeArrowheads="1"/>
          </p:cNvSpPr>
          <p:nvPr/>
        </p:nvSpPr>
        <p:spPr bwMode="auto">
          <a:xfrm>
            <a:off x="323850" y="333375"/>
            <a:ext cx="3960813" cy="568801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237288"/>
            <a:ext cx="4895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o-RO" altLang="en-US"/>
              <a:t>Ştefan Luchian – </a:t>
            </a:r>
            <a:r>
              <a:rPr lang="ro-RO" altLang="en-US" sz="2000" b="1">
                <a:latin typeface="Monotype Corsiva" panose="03010101010201010101" pitchFamily="66" charset="0"/>
              </a:rPr>
              <a:t>“Un zugrav”  ( “Autoportret”)</a:t>
            </a:r>
            <a:endParaRPr lang="en-US" altLang="en-US" b="1"/>
          </a:p>
        </p:txBody>
      </p:sp>
      <p:pic>
        <p:nvPicPr>
          <p:cNvPr id="3079" name="Picture 7" descr="Imagini pentru next button paintbrush png">
            <a:hlinkClick r:id="" action="ppaction://hlinkshowjump?jump=nextslide">
              <a:snd r:embed="rId3" name="breez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76250"/>
            <a:ext cx="4043363" cy="5649913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ro-RO" altLang="en-US" sz="2800"/>
              <a:t>   </a:t>
            </a:r>
            <a:r>
              <a:rPr lang="ro-RO" altLang="en-US" sz="2800" b="1"/>
              <a:t>Ştefan Luchian</a:t>
            </a:r>
            <a:r>
              <a:rPr lang="ro-RO" altLang="en-US" sz="2800"/>
              <a:t>      </a:t>
            </a:r>
          </a:p>
          <a:p>
            <a:pPr>
              <a:buFontTx/>
              <a:buNone/>
            </a:pPr>
            <a:r>
              <a:rPr lang="ro-RO" altLang="en-US" sz="2800"/>
              <a:t>    S-a născut la 1 februarie 1868, la Ştefăneşti (jud. Botoşani), ca fiu al maiorului Dumitru Luchian şi al Elenei Chiriacescu.</a:t>
            </a:r>
            <a:endParaRPr lang="en-US" altLang="en-US" sz="2800"/>
          </a:p>
        </p:txBody>
      </p:sp>
      <p:pic>
        <p:nvPicPr>
          <p:cNvPr id="4101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1052513"/>
            <a:ext cx="3384550" cy="4135437"/>
          </a:xfrm>
          <a:noFill/>
          <a:ln/>
        </p:spPr>
      </p:pic>
      <p:pic>
        <p:nvPicPr>
          <p:cNvPr id="7" name="Picture 7" descr="Imagini pentru next button paintbrush png">
            <a:hlinkClick r:id="rId3" action="ppaction://hlinksldjump">
              <a:snd r:embed="rId4" name="breeze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436" y="5293047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23850" y="404813"/>
            <a:ext cx="8496300" cy="140176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Vocaţia viitorului </a:t>
            </a:r>
            <a:r>
              <a:rPr lang="en-US" altLang="en-US" sz="28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pictor</a:t>
            </a:r>
            <a:r>
              <a:rPr lang="en-US" alt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se declară încă din copilărie. El rezistă cu încăpăţânare eforturilor mamei sale de a-l înscrie la şcoala militară</a:t>
            </a:r>
            <a:r>
              <a:rPr lang="en-US" altLang="en-US" sz="2800" b="1"/>
              <a:t>. 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0825" y="2205038"/>
            <a:ext cx="8675688" cy="182880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/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În </a:t>
            </a:r>
            <a:r>
              <a:rPr lang="en-US" altLang="en-US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1873</a:t>
            </a:r>
            <a:r>
              <a:rPr lang="en-US" alt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familia se mută la </a:t>
            </a:r>
            <a:r>
              <a:rPr lang="en-US" altLang="en-US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Bucureşti</a:t>
            </a:r>
            <a:r>
              <a:rPr lang="ro-RO" alt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iar</a:t>
            </a:r>
            <a:r>
              <a:rPr lang="en-US" alt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ro-RO" alt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Ştefan Luchian</a:t>
            </a:r>
            <a:r>
              <a:rPr lang="en-US" alt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se înscrie în </a:t>
            </a:r>
            <a:r>
              <a:rPr lang="en-US" altLang="en-US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1885</a:t>
            </a:r>
            <a:r>
              <a:rPr lang="en-US" alt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la clasa de pictură a </a:t>
            </a:r>
            <a:r>
              <a:rPr lang="en-US" altLang="en-US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Şcolii Naţionale de Arte Frumoase</a:t>
            </a:r>
            <a:r>
              <a:rPr lang="en-US" alt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, pe care o absolvă în </a:t>
            </a:r>
            <a:r>
              <a:rPr lang="en-US" altLang="en-US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1889</a:t>
            </a:r>
            <a:r>
              <a:rPr lang="en-US" altLang="en-US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o-RO" altLang="en-US" b="1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endParaRPr lang="en-US" altLang="en-US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5129" name="Picture 9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4149725"/>
            <a:ext cx="3527425" cy="2393950"/>
          </a:xfrm>
          <a:noFill/>
          <a:ln/>
        </p:spPr>
      </p:pic>
      <p:pic>
        <p:nvPicPr>
          <p:cNvPr id="7" name="Picture 7" descr="Imagini pentru next button paintbrush png">
            <a:hlinkClick r:id="rId3" action="ppaction://hlinksldjump">
              <a:snd r:embed="rId4" name="breeze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047" y="5293047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8781" y="948780"/>
            <a:ext cx="8218488" cy="2333625"/>
          </a:xfrm>
        </p:spPr>
        <p:txBody>
          <a:bodyPr/>
          <a:lstStyle/>
          <a:p>
            <a:r>
              <a:rPr lang="ro-RO" altLang="en-US" sz="2400" dirty="0"/>
              <a:t>Profesorii săi , Theodor Aman şi Gheorghe Tattarescu se bucurau de multă stimă în lumea artelor de la noi , dar fuseseră depăşiţi de vreme şi nu se mai puteau ridica la înălţimea la care prin opera lui Nicolae Grigorescu , ajunsese pictura românească . </a:t>
            </a:r>
            <a:endParaRPr lang="en-US" altLang="en-US" sz="2400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3644900"/>
            <a:ext cx="1658937" cy="2546350"/>
          </a:xfrm>
          <a:noFill/>
          <a:ln/>
        </p:spPr>
      </p:pic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971550" y="6237288"/>
            <a:ext cx="179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b="1"/>
              <a:t>Theodor Aman</a:t>
            </a:r>
            <a:endParaRPr lang="en-US" altLang="en-US" b="1"/>
          </a:p>
        </p:txBody>
      </p:sp>
      <p:pic>
        <p:nvPicPr>
          <p:cNvPr id="6153" name="Picture 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8038" y="3500438"/>
            <a:ext cx="2133600" cy="2736850"/>
          </a:xfrm>
          <a:noFill/>
          <a:ln/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789363"/>
            <a:ext cx="18478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3276600" y="6308725"/>
            <a:ext cx="2482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b="1"/>
              <a:t>Gheorghe Tattarescu</a:t>
            </a:r>
            <a:endParaRPr lang="en-US" altLang="en-US" b="1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5940425" y="6237288"/>
            <a:ext cx="2279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b="1"/>
              <a:t>Nicolae Grigorescu</a:t>
            </a:r>
            <a:endParaRPr lang="en-US" altLang="en-US" b="1"/>
          </a:p>
        </p:txBody>
      </p:sp>
      <p:pic>
        <p:nvPicPr>
          <p:cNvPr id="11" name="Picture 7" descr="Imagini pentru next button paintbrush png">
            <a:hlinkClick r:id="" action="ppaction://hlinkshowjump?jump=nextslide">
              <a:snd r:embed="rId5" name="breeze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463" y="5293047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836613"/>
            <a:ext cx="8075612" cy="2620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o-RO" altLang="en-US" sz="2800" dirty="0"/>
              <a:t>Îndemnul către o artă realistă l-a primit </a:t>
            </a:r>
            <a:r>
              <a:rPr lang="ro-RO" altLang="en-US" sz="2800" dirty="0" smtClean="0"/>
              <a:t>Luchian, </a:t>
            </a:r>
            <a:r>
              <a:rPr lang="ro-RO" altLang="en-US" sz="2800" dirty="0"/>
              <a:t>în afara şcolii , de la opera atât de vie a lui Nicolae Grigorescu despre care , mai târziu</a:t>
            </a:r>
            <a:r>
              <a:rPr lang="en-US" altLang="en-US" sz="2800" dirty="0"/>
              <a:t> , </a:t>
            </a:r>
            <a:r>
              <a:rPr lang="ro-RO" altLang="en-US" sz="2800" dirty="0"/>
              <a:t>afirma : </a:t>
            </a:r>
          </a:p>
          <a:p>
            <a:pPr>
              <a:lnSpc>
                <a:spcPct val="90000"/>
              </a:lnSpc>
            </a:pPr>
            <a:r>
              <a:rPr lang="en-US" altLang="en-US" sz="2800" b="1" dirty="0"/>
              <a:t>,,</a:t>
            </a:r>
            <a:r>
              <a:rPr lang="ro-RO" altLang="en-US" sz="2800" b="1" dirty="0"/>
              <a:t>Tot ce am ştiut am învăţat de la Grigorescu</a:t>
            </a:r>
            <a:r>
              <a:rPr lang="en-US" altLang="en-US" sz="2800" b="1" dirty="0"/>
              <a:t>”</a:t>
            </a:r>
            <a:r>
              <a:rPr lang="ro-RO" altLang="en-US" sz="2800" b="1" dirty="0"/>
              <a:t> .  </a:t>
            </a:r>
            <a:endParaRPr lang="en-US" altLang="en-US" sz="2800" b="1" dirty="0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5513" y="3357563"/>
            <a:ext cx="2230437" cy="2852737"/>
          </a:xfrm>
          <a:noFill/>
          <a:ln/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429000"/>
            <a:ext cx="2736850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5292725" y="6237288"/>
            <a:ext cx="1425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sz="2000" b="1"/>
              <a:t>Car cu boi</a:t>
            </a:r>
            <a:endParaRPr lang="en-US" altLang="en-US" sz="2000" b="1"/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2339975" y="6237288"/>
            <a:ext cx="2279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b="1"/>
              <a:t>Nicolae Grigorescu</a:t>
            </a:r>
            <a:endParaRPr lang="en-US" altLang="en-US" b="1"/>
          </a:p>
        </p:txBody>
      </p:sp>
      <p:pic>
        <p:nvPicPr>
          <p:cNvPr id="10" name="Picture 7" descr="Imagini pentru next button paintbrush png">
            <a:hlinkClick r:id="rId4" action="ppaction://hlinksldjump">
              <a:snd r:embed="rId5" name="breeze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047" y="5293047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4032250" cy="6099175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Biografia</a:t>
            </a:r>
            <a:r>
              <a:rPr lang="en-US" altLang="en-US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o-RO" altLang="en-US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lui Ştefan Luchian </a:t>
            </a:r>
            <a:r>
              <a:rPr lang="en-US" alt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en-US" alt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marcat</a:t>
            </a:r>
            <a:r>
              <a:rPr lang="ro-RO" alt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ă în copilărie de farmecul simplu şi luminos al naturii, este </a:t>
            </a:r>
            <a:r>
              <a:rPr lang="ro-RO" altLang="en-US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istoria unei adevărate lupte pentru afirmare artistică</a:t>
            </a:r>
            <a:r>
              <a:rPr lang="ro-RO" alt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, cu bucuriile şi tristeţile unui temperament aprins, iubitor de viaţă, cu tragedia unei boli care îl va răpune înainte de vreme. </a:t>
            </a:r>
            <a:endParaRPr lang="en-US" altLang="en-US" sz="2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549275"/>
            <a:ext cx="3600450" cy="2697163"/>
          </a:xfrm>
          <a:noFill/>
          <a:ln/>
        </p:spPr>
      </p:pic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5580063" y="3429000"/>
            <a:ext cx="186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o-RO" altLang="en-US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Autoportret</a:t>
            </a:r>
            <a:endParaRPr lang="en-US" altLang="en-US" sz="24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7" name="Picture 7" descr="Imagini pentru next button paintbrush png">
            <a:hlinkClick r:id="" action="ppaction://hlinkshowjump?jump=nextslide">
              <a:snd r:embed="rId3" name="breez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5293046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4895850" cy="3889375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    </a:t>
            </a:r>
            <a:r>
              <a:rPr lang="ro-RO" altLang="en-US"/>
              <a:t>În 1900 apar  primele  manifestări ale maladiei  măduvei spinării (</a:t>
            </a:r>
            <a:r>
              <a:rPr lang="ro-RO" altLang="en-US" b="1"/>
              <a:t>scleroză multiplă</a:t>
            </a:r>
            <a:r>
              <a:rPr lang="ro-RO" altLang="en-US"/>
              <a:t>) care îl va ţintui în fotoliu până la sfârşitul vieţii. </a:t>
            </a:r>
            <a:endParaRPr lang="en-US" altLang="en-US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00113" y="3644900"/>
            <a:ext cx="3313112" cy="2676525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altLang="en-US" sz="2400"/>
              <a:t>Fixase însă în memorie </a:t>
            </a:r>
            <a:r>
              <a:rPr lang="ro-RO" altLang="en-US" sz="2400" b="1">
                <a:solidFill>
                  <a:srgbClr val="FF0000"/>
                </a:solidFill>
              </a:rPr>
              <a:t>“splendorile scânteietoare ale peisajului românesc”</a:t>
            </a:r>
            <a:r>
              <a:rPr lang="ro-RO" altLang="en-US" sz="2400"/>
              <a:t> pe care îl va reda în adevărate opere de artă. </a:t>
            </a:r>
            <a:endParaRPr lang="en-US" altLang="en-US" sz="2400"/>
          </a:p>
        </p:txBody>
      </p:sp>
      <p:sp>
        <p:nvSpPr>
          <p:cNvPr id="9222" name="Rectangle 6" descr="luchian"/>
          <p:cNvSpPr>
            <a:spLocks noChangeArrowheads="1"/>
          </p:cNvSpPr>
          <p:nvPr/>
        </p:nvSpPr>
        <p:spPr bwMode="auto">
          <a:xfrm>
            <a:off x="5076825" y="1844675"/>
            <a:ext cx="3671888" cy="316706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7620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o-RO" altLang="en-US" b="1">
                <a:solidFill>
                  <a:srgbClr val="FF0000"/>
                </a:solidFill>
                <a:latin typeface="Monotype Corsiva" panose="03010101010201010101" pitchFamily="66" charset="0"/>
              </a:rPr>
              <a:t>“ Peisaj  de  deal  cu  copaci”</a:t>
            </a:r>
            <a:endParaRPr lang="en-US" altLang="en-US" b="1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Picture 7" descr="Imagini pentru next button paintbrush png">
            <a:hlinkClick r:id="rId3" action="ppaction://hlinksldjump">
              <a:snd r:embed="rId4" name="breeze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047" y="5293047"/>
            <a:ext cx="1564953" cy="156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uild="p"/>
      <p:bldP spid="9221" grpId="0" animBg="1"/>
    </p:bldLst>
  </p:timing>
</p:sld>
</file>

<file path=ppt/theme/theme1.xml><?xml version="1.0" encoding="utf-8"?>
<a:theme xmlns:a="http://schemas.openxmlformats.org/drawingml/2006/main" name="Model implicit">
  <a:themeElements>
    <a:clrScheme name="Model implici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l implic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del implic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 implici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 implici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 implici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 implici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 implici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 implici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 implici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 implici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 implici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 implici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 implici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748</Words>
  <Application>Microsoft Office PowerPoint</Application>
  <PresentationFormat>On-screen Show (4:3)</PresentationFormat>
  <Paragraphs>72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Model implicit</vt:lpstr>
      <vt:lpstr>PowerPoint Presentation</vt:lpstr>
      <vt:lpstr>CUPRINS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Opera sa</vt:lpstr>
      <vt:lpstr>PowerPoint Presentation</vt:lpstr>
      <vt:lpstr>Florile lui Luchian </vt:lpstr>
      <vt:lpstr>PowerPoint Presentation</vt:lpstr>
      <vt:lpstr>PowerPoint Presentation</vt:lpstr>
      <vt:lpstr>PowerPoint Presentation</vt:lpstr>
      <vt:lpstr>PowerPoint Presentation</vt:lpstr>
      <vt:lpstr>Vizita la Moineşti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Diapozitivul 1</dc:title>
  <dc:creator>teodor</dc:creator>
  <cp:lastModifiedBy>Emil Pc</cp:lastModifiedBy>
  <cp:revision>21</cp:revision>
  <dcterms:created xsi:type="dcterms:W3CDTF">2012-01-28T04:05:51Z</dcterms:created>
  <dcterms:modified xsi:type="dcterms:W3CDTF">2020-05-04T17:22:25Z</dcterms:modified>
</cp:coreProperties>
</file>