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63" r:id="rId6"/>
    <p:sldId id="258" r:id="rId7"/>
    <p:sldId id="264" r:id="rId8"/>
    <p:sldId id="265" r:id="rId9"/>
    <p:sldId id="259" r:id="rId10"/>
    <p:sldId id="267" r:id="rId11"/>
    <p:sldId id="260" r:id="rId12"/>
    <p:sldId id="268" r:id="rId13"/>
    <p:sldId id="269" r:id="rId14"/>
    <p:sldId id="270" r:id="rId15"/>
    <p:sldId id="266" r:id="rId16"/>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20" name="Footer Placeholder 19"/>
          <p:cNvSpPr>
            <a:spLocks noGrp="1"/>
          </p:cNvSpPr>
          <p:nvPr>
            <p:ph type="ftr" sz="quarter" idx="11"/>
          </p:nvPr>
        </p:nvSpPr>
        <p:spPr/>
        <p:txBody>
          <a:bodyPr/>
          <a:lstStyle>
            <a:extLst/>
          </a:lstStyle>
          <a:p>
            <a:endParaRPr lang="ro-RO"/>
          </a:p>
        </p:txBody>
      </p:sp>
      <p:sp>
        <p:nvSpPr>
          <p:cNvPr id="10" name="Slide Number Placeholder 9"/>
          <p:cNvSpPr>
            <a:spLocks noGrp="1"/>
          </p:cNvSpPr>
          <p:nvPr>
            <p:ph type="sldNum" sz="quarter" idx="12"/>
          </p:nvPr>
        </p:nvSpPr>
        <p:spPr/>
        <p:txBody>
          <a:bodyPr/>
          <a:lstStyle>
            <a:extLst/>
          </a:lstStyle>
          <a:p>
            <a:fld id="{78721B2C-4837-436B-A42E-E8A6A1C6AEF6}" type="slidenum">
              <a:rPr lang="ro-RO" smtClean="0"/>
              <a:pPr/>
              <a:t>‹#›</a:t>
            </a:fld>
            <a:endParaRPr lang="ro-RO"/>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5" name="Footer Placeholder 4"/>
          <p:cNvSpPr>
            <a:spLocks noGrp="1"/>
          </p:cNvSpPr>
          <p:nvPr>
            <p:ph type="ftr" sz="quarter" idx="11"/>
          </p:nvPr>
        </p:nvSpPr>
        <p:spPr/>
        <p:txBody>
          <a:bodyPr/>
          <a:lstStyle>
            <a:extLst/>
          </a:lstStyle>
          <a:p>
            <a:endParaRPr lang="ro-RO"/>
          </a:p>
        </p:txBody>
      </p:sp>
      <p:sp>
        <p:nvSpPr>
          <p:cNvPr id="6" name="Slide Number Placeholder 5"/>
          <p:cNvSpPr>
            <a:spLocks noGrp="1"/>
          </p:cNvSpPr>
          <p:nvPr>
            <p:ph type="sldNum" sz="quarter" idx="12"/>
          </p:nvPr>
        </p:nvSpPr>
        <p:spPr/>
        <p:txBody>
          <a:bodyPr/>
          <a:lstStyle>
            <a:extLst/>
          </a:lstStyle>
          <a:p>
            <a:fld id="{78721B2C-4837-436B-A42E-E8A6A1C6AEF6}" type="slidenum">
              <a:rPr lang="ro-RO" smtClean="0"/>
              <a:pPr/>
              <a:t>‹#›</a:t>
            </a:fld>
            <a:endParaRPr lang="ro-RO"/>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8" name="Footer Placeholder 7"/>
          <p:cNvSpPr>
            <a:spLocks noGrp="1"/>
          </p:cNvSpPr>
          <p:nvPr>
            <p:ph type="ftr" sz="quarter" idx="11"/>
          </p:nvPr>
        </p:nvSpPr>
        <p:spPr/>
        <p:txBody>
          <a:bodyPr/>
          <a:lstStyle>
            <a:extLst/>
          </a:lstStyle>
          <a:p>
            <a:endParaRPr lang="ro-RO"/>
          </a:p>
        </p:txBody>
      </p:sp>
      <p:sp>
        <p:nvSpPr>
          <p:cNvPr id="9" name="Slide Number Placeholder 8"/>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4" name="Footer Placeholder 3"/>
          <p:cNvSpPr>
            <a:spLocks noGrp="1"/>
          </p:cNvSpPr>
          <p:nvPr>
            <p:ph type="ftr" sz="quarter" idx="11"/>
          </p:nvPr>
        </p:nvSpPr>
        <p:spPr/>
        <p:txBody>
          <a:bodyPr/>
          <a:lstStyle>
            <a:extLst/>
          </a:lstStyle>
          <a:p>
            <a:endParaRPr lang="ro-RO"/>
          </a:p>
        </p:txBody>
      </p:sp>
      <p:sp>
        <p:nvSpPr>
          <p:cNvPr id="5" name="Slide Number Placeholder 4"/>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3" name="Footer Placeholder 2"/>
          <p:cNvSpPr>
            <a:spLocks noGrp="1"/>
          </p:cNvSpPr>
          <p:nvPr>
            <p:ph type="ftr" sz="quarter" idx="11"/>
          </p:nvPr>
        </p:nvSpPr>
        <p:spPr/>
        <p:txBody>
          <a:bodyPr/>
          <a:lstStyle>
            <a:extLst/>
          </a:lstStyle>
          <a:p>
            <a:endParaRPr lang="ro-RO"/>
          </a:p>
        </p:txBody>
      </p:sp>
      <p:sp>
        <p:nvSpPr>
          <p:cNvPr id="4" name="Slide Number Placeholder 3"/>
          <p:cNvSpPr>
            <a:spLocks noGrp="1"/>
          </p:cNvSpPr>
          <p:nvPr>
            <p:ph type="sldNum" sz="quarter" idx="12"/>
          </p:nvPr>
        </p:nvSpPr>
        <p:spPr/>
        <p:txBody>
          <a:bodyPr/>
          <a:lstStyle>
            <a:extLst/>
          </a:lstStyle>
          <a:p>
            <a:fld id="{78721B2C-4837-436B-A42E-E8A6A1C6AEF6}" type="slidenum">
              <a:rPr lang="ro-RO" smtClean="0"/>
              <a:pPr/>
              <a:t>‹#›</a:t>
            </a:fld>
            <a:endParaRPr lang="ro-RO"/>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78721B2C-4837-436B-A42E-E8A6A1C6AEF6}"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6B4E79B-7364-4E0D-9F39-A1B5759A9AEF}" type="datetimeFigureOut">
              <a:rPr lang="ro-RO" smtClean="0"/>
              <a:pPr/>
              <a:t>05.05.2020</a:t>
            </a:fld>
            <a:endParaRPr lang="ro-RO"/>
          </a:p>
        </p:txBody>
      </p:sp>
      <p:sp>
        <p:nvSpPr>
          <p:cNvPr id="6" name="Footer Placeholder 5"/>
          <p:cNvSpPr>
            <a:spLocks noGrp="1"/>
          </p:cNvSpPr>
          <p:nvPr>
            <p:ph type="ftr" sz="quarter" idx="11"/>
          </p:nvPr>
        </p:nvSpPr>
        <p:spPr/>
        <p:txBody>
          <a:bodyPr/>
          <a:lstStyle>
            <a:extLst/>
          </a:lstStyle>
          <a:p>
            <a:endParaRPr lang="ro-RO"/>
          </a:p>
        </p:txBody>
      </p:sp>
      <p:sp>
        <p:nvSpPr>
          <p:cNvPr id="7" name="Slide Number Placeholder 6"/>
          <p:cNvSpPr>
            <a:spLocks noGrp="1"/>
          </p:cNvSpPr>
          <p:nvPr>
            <p:ph type="sldNum" sz="quarter" idx="12"/>
          </p:nvPr>
        </p:nvSpPr>
        <p:spPr/>
        <p:txBody>
          <a:bodyPr/>
          <a:lstStyle>
            <a:extLst/>
          </a:lstStyle>
          <a:p>
            <a:fld id="{78721B2C-4837-436B-A42E-E8A6A1C6AEF6}" type="slidenum">
              <a:rPr lang="ro-RO" smtClean="0"/>
              <a:pPr/>
              <a:t>‹#›</a:t>
            </a:fld>
            <a:endParaRPr lang="ro-RO"/>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6B4E79B-7364-4E0D-9F39-A1B5759A9AEF}" type="datetimeFigureOut">
              <a:rPr lang="ro-RO" smtClean="0"/>
              <a:pPr/>
              <a:t>05.05.2020</a:t>
            </a:fld>
            <a:endParaRPr lang="ro-RO"/>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o-RO"/>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8721B2C-4837-436B-A42E-E8A6A1C6AEF6}" type="slidenum">
              <a:rPr lang="ro-RO" smtClean="0"/>
              <a:pPr/>
              <a:t>‹#›</a:t>
            </a:fld>
            <a:endParaRPr lang="ro-RO"/>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1071546"/>
            <a:ext cx="7406640" cy="2286016"/>
          </a:xfrm>
        </p:spPr>
        <p:txBody>
          <a:bodyPr>
            <a:normAutofit/>
          </a:bodyPr>
          <a:lstStyle/>
          <a:p>
            <a:pPr algn="ctr"/>
            <a:r>
              <a:rPr lang="ro-RO" sz="3600" dirty="0" smtClean="0"/>
              <a:t>RESURSELE SCOARTEI TERESTRE III</a:t>
            </a:r>
            <a:br>
              <a:rPr lang="ro-RO" sz="3600" dirty="0" smtClean="0"/>
            </a:br>
            <a:r>
              <a:rPr lang="ro-RO" sz="3600" dirty="0" smtClean="0"/>
              <a:t>SUBSTANTELE CHIMICE NEMETALIFERE</a:t>
            </a:r>
            <a:endParaRPr lang="ro-RO" sz="3600" dirty="0"/>
          </a:p>
        </p:txBody>
      </p:sp>
      <p:sp>
        <p:nvSpPr>
          <p:cNvPr id="3" name="Subtitle 2"/>
          <p:cNvSpPr>
            <a:spLocks noGrp="1"/>
          </p:cNvSpPr>
          <p:nvPr>
            <p:ph type="subTitle" idx="1"/>
          </p:nvPr>
        </p:nvSpPr>
        <p:spPr>
          <a:xfrm>
            <a:off x="1432560" y="4071942"/>
            <a:ext cx="7406640" cy="1000132"/>
          </a:xfrm>
        </p:spPr>
        <p:txBody>
          <a:bodyPr>
            <a:normAutofit/>
          </a:bodyPr>
          <a:lstStyle/>
          <a:p>
            <a:pPr algn="ctr"/>
            <a:r>
              <a:rPr lang="ro-RO" dirty="0" smtClean="0"/>
              <a:t>PROF. MOROSANU LUMINITA</a:t>
            </a:r>
          </a:p>
          <a:p>
            <a:pPr algn="ctr"/>
            <a:r>
              <a:rPr lang="ro-RO" dirty="0" smtClean="0"/>
              <a:t>COLEGIUL ECONOMIC “ION GHICA” BACAU</a:t>
            </a:r>
            <a:endParaRPr lang="ro-R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644650" y="1447800"/>
            <a:ext cx="6999316" cy="4800600"/>
          </a:xfrm>
        </p:spPr>
        <p:txBody>
          <a:bodyPr/>
          <a:lstStyle/>
          <a:p>
            <a:r>
              <a:rPr lang="ro-RO" dirty="0" smtClean="0"/>
              <a:t>Depozitele fosforitice se pot forma in diverse medii. Astfel, in zonele continentale locuite de colonii de pasari sau in medii speleane se pot acumula depozite de guano.</a:t>
            </a:r>
          </a:p>
          <a:p>
            <a:r>
              <a:rPr lang="it-IT" dirty="0" smtClean="0"/>
              <a:t>In mediile marine, se pot forma prin procese chimice si biochimice</a:t>
            </a:r>
            <a:r>
              <a:rPr lang="ro-RO" dirty="0" smtClean="0"/>
              <a:t>.</a:t>
            </a:r>
          </a:p>
          <a:p>
            <a:r>
              <a:rPr lang="ro-RO" dirty="0" smtClean="0"/>
              <a:t>Se folosesc la obtinerea ingrasamintelor fostatice.</a:t>
            </a:r>
            <a:endParaRPr lang="ro-R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smtClean="0"/>
              <a:t>SULFUL</a:t>
            </a:r>
            <a:endParaRPr lang="ro-RO" dirty="0"/>
          </a:p>
        </p:txBody>
      </p:sp>
      <p:sp>
        <p:nvSpPr>
          <p:cNvPr id="3" name="Content Placeholder 2"/>
          <p:cNvSpPr>
            <a:spLocks noGrp="1"/>
          </p:cNvSpPr>
          <p:nvPr>
            <p:ph sz="half" idx="1"/>
          </p:nvPr>
        </p:nvSpPr>
        <p:spPr>
          <a:xfrm>
            <a:off x="1071538" y="1524000"/>
            <a:ext cx="4021670" cy="4663440"/>
          </a:xfrm>
        </p:spPr>
        <p:txBody>
          <a:bodyPr>
            <a:normAutofit fontScale="92500"/>
          </a:bodyPr>
          <a:lstStyle/>
          <a:p>
            <a:r>
              <a:rPr lang="vi-VN" dirty="0" smtClean="0"/>
              <a:t>Sulful are o răspândire largă, fiind legat de zăcăminte cu origine diferită: </a:t>
            </a:r>
            <a:r>
              <a:rPr lang="vi-VN" b="1" dirty="0" smtClean="0"/>
              <a:t>sedimentară, vulcanică, asociate hidrocarburilor</a:t>
            </a:r>
            <a:r>
              <a:rPr lang="vi-VN" dirty="0" smtClean="0"/>
              <a:t> etc. </a:t>
            </a:r>
            <a:r>
              <a:rPr lang="vi-VN" smtClean="0"/>
              <a:t>Producţii însemnate au S.U.A., Polonia, Rusia, Canada, Mexic, Franţa, Japonia.</a:t>
            </a:r>
            <a:endParaRPr lang="ro-RO"/>
          </a:p>
        </p:txBody>
      </p:sp>
      <p:pic>
        <p:nvPicPr>
          <p:cNvPr id="5" name="Content Placeholder 4" descr="800px-Sulfur-sample.jpg"/>
          <p:cNvPicPr>
            <a:picLocks noGrp="1" noChangeAspect="1"/>
          </p:cNvPicPr>
          <p:nvPr>
            <p:ph sz="half" idx="2"/>
          </p:nvPr>
        </p:nvPicPr>
        <p:blipFill>
          <a:blip r:embed="rId2"/>
          <a:stretch>
            <a:fillRect/>
          </a:stretch>
        </p:blipFill>
        <p:spPr>
          <a:xfrm>
            <a:off x="5276850" y="2484437"/>
            <a:ext cx="3657600" cy="27432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644650" y="1447800"/>
            <a:ext cx="7070754" cy="4800600"/>
          </a:xfrm>
        </p:spPr>
        <p:txBody>
          <a:bodyPr/>
          <a:lstStyle/>
          <a:p>
            <a:r>
              <a:rPr lang="ro-RO" dirty="0" smtClean="0"/>
              <a:t>Sulful, </a:t>
            </a:r>
            <a:r>
              <a:rPr lang="vi-VN" dirty="0" smtClean="0"/>
              <a:t>numit și </a:t>
            </a:r>
            <a:r>
              <a:rPr lang="vi-VN" b="1" dirty="0" smtClean="0"/>
              <a:t>pucioasă</a:t>
            </a:r>
            <a:r>
              <a:rPr lang="ro-RO" b="1" dirty="0" smtClean="0"/>
              <a:t> </a:t>
            </a:r>
            <a:r>
              <a:rPr lang="vi-VN" dirty="0" smtClean="0"/>
              <a:t>este </a:t>
            </a:r>
            <a:r>
              <a:rPr lang="ro-RO" dirty="0" smtClean="0"/>
              <a:t> </a:t>
            </a:r>
            <a:r>
              <a:rPr lang="vi-VN" dirty="0" smtClean="0"/>
              <a:t>un nemetal polivalent abundent în natură. </a:t>
            </a:r>
            <a:endParaRPr lang="ro-RO" dirty="0" smtClean="0"/>
          </a:p>
          <a:p>
            <a:r>
              <a:rPr lang="ro-RO" dirty="0" smtClean="0"/>
              <a:t>M</a:t>
            </a:r>
            <a:r>
              <a:rPr lang="vi-VN" dirty="0" smtClean="0"/>
              <a:t>ajoritatea cantității de sulf obținut la nivel mondial este folosit la nivel industrial pentru producția de acid sulfuric</a:t>
            </a:r>
            <a:r>
              <a:rPr lang="ro-RO" dirty="0" smtClean="0"/>
              <a:t>.</a:t>
            </a:r>
            <a:r>
              <a:rPr lang="vi-VN" dirty="0" smtClean="0"/>
              <a:t> Sulful este, de asemenea, componentul de bază în cadrul procesului de vulcanizare</a:t>
            </a:r>
            <a:r>
              <a:rPr lang="ro-RO" dirty="0" smtClean="0"/>
              <a:t>.</a:t>
            </a:r>
          </a:p>
          <a:p>
            <a:endParaRPr lang="ro-RO" dirty="0" smtClean="0"/>
          </a:p>
          <a:p>
            <a:endParaRPr lang="ro-R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571472" y="1524000"/>
            <a:ext cx="3286153" cy="4664075"/>
          </a:xfrm>
        </p:spPr>
        <p:txBody>
          <a:bodyPr>
            <a:normAutofit fontScale="70000" lnSpcReduction="20000"/>
          </a:bodyPr>
          <a:lstStyle/>
          <a:p>
            <a:r>
              <a:rPr lang="vi-VN" dirty="0" smtClean="0"/>
              <a:t>Sulful este cunoscut din cele mai vechi timpuri. Chinezii și egiptenii (aproximativ 5000 î.Hr.) utilizau sulful ca înălbitor de textile, ca substanță medicamentoasă și ca dezinfectant. Era cunoscut încă din antichitate, fiind amintit în Iliada ca dezinfectant datorită obținerii de SO</a:t>
            </a:r>
            <a:r>
              <a:rPr lang="vi-VN" baseline="-25000" dirty="0" smtClean="0"/>
              <a:t>2</a:t>
            </a:r>
            <a:r>
              <a:rPr lang="vi-VN" dirty="0" smtClean="0"/>
              <a:t>.</a:t>
            </a:r>
            <a:endParaRPr lang="ro-RO" dirty="0"/>
          </a:p>
        </p:txBody>
      </p:sp>
      <p:pic>
        <p:nvPicPr>
          <p:cNvPr id="5" name="Content Placeholder 4" descr="Nearly_exhausted_sulphur_vat_from_which_railroad_cars_are_loaded,_Freeport_Sulphur_Co.,_Hoskins_Mound,_Texas,_1a35438v.jpg"/>
          <p:cNvPicPr>
            <a:picLocks noGrp="1" noChangeAspect="1"/>
          </p:cNvPicPr>
          <p:nvPr>
            <p:ph sz="half" idx="4294967295"/>
          </p:nvPr>
        </p:nvPicPr>
        <p:blipFill>
          <a:blip r:embed="rId2"/>
          <a:stretch>
            <a:fillRect/>
          </a:stretch>
        </p:blipFill>
        <p:spPr>
          <a:xfrm>
            <a:off x="4572000" y="2000240"/>
            <a:ext cx="4143375" cy="3357563"/>
          </a:xfrm>
        </p:spPr>
      </p:pic>
      <p:sp>
        <p:nvSpPr>
          <p:cNvPr id="6" name="TextBox 5"/>
          <p:cNvSpPr txBox="1"/>
          <p:nvPr/>
        </p:nvSpPr>
        <p:spPr>
          <a:xfrm>
            <a:off x="5000628" y="5715016"/>
            <a:ext cx="2852063" cy="369332"/>
          </a:xfrm>
          <a:prstGeom prst="rect">
            <a:avLst/>
          </a:prstGeom>
          <a:noFill/>
        </p:spPr>
        <p:txBody>
          <a:bodyPr wrap="none" rtlCol="0">
            <a:spAutoFit/>
          </a:bodyPr>
          <a:lstStyle/>
          <a:p>
            <a:r>
              <a:rPr lang="ro-RO" dirty="0" smtClean="0"/>
              <a:t>MINA DE SULF DIN TEXAS</a:t>
            </a:r>
            <a:endParaRPr lang="ro-R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smtClean="0"/>
              <a:t>ROCILE DE CONSTRUCTIE</a:t>
            </a:r>
            <a:endParaRPr lang="ro-RO" dirty="0"/>
          </a:p>
        </p:txBody>
      </p:sp>
      <p:sp>
        <p:nvSpPr>
          <p:cNvPr id="3" name="Content Placeholder 2"/>
          <p:cNvSpPr>
            <a:spLocks noGrp="1"/>
          </p:cNvSpPr>
          <p:nvPr>
            <p:ph idx="1"/>
          </p:nvPr>
        </p:nvSpPr>
        <p:spPr/>
        <p:txBody>
          <a:bodyPr/>
          <a:lstStyle/>
          <a:p>
            <a:r>
              <a:rPr lang="ro-RO" dirty="0" smtClean="0"/>
              <a:t>Marmura</a:t>
            </a:r>
          </a:p>
          <a:p>
            <a:r>
              <a:rPr lang="ro-RO" dirty="0" smtClean="0"/>
              <a:t>Calcarul         pentru ciment si var</a:t>
            </a:r>
          </a:p>
          <a:p>
            <a:r>
              <a:rPr lang="ro-RO" dirty="0" smtClean="0"/>
              <a:t>Argila        pentru caramida</a:t>
            </a:r>
          </a:p>
          <a:p>
            <a:r>
              <a:rPr lang="ro-RO" dirty="0" smtClean="0"/>
              <a:t>Nisipul       pentru sticla</a:t>
            </a:r>
          </a:p>
          <a:p>
            <a:r>
              <a:rPr lang="ro-RO" dirty="0" smtClean="0"/>
              <a:t>Pietrisurile, granitul, gresia     constructii</a:t>
            </a:r>
            <a:endParaRPr lang="ro-RO" dirty="0"/>
          </a:p>
        </p:txBody>
      </p:sp>
      <p:cxnSp>
        <p:nvCxnSpPr>
          <p:cNvPr id="5" name="Straight Arrow Connector 4"/>
          <p:cNvCxnSpPr/>
          <p:nvPr/>
        </p:nvCxnSpPr>
        <p:spPr>
          <a:xfrm>
            <a:off x="3428992" y="2285992"/>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143240" y="2928934"/>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214678" y="342900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357950" y="414338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smtClean="0"/>
              <a:t>SURSE</a:t>
            </a:r>
            <a:endParaRPr lang="ro-RO" dirty="0"/>
          </a:p>
        </p:txBody>
      </p:sp>
      <p:sp>
        <p:nvSpPr>
          <p:cNvPr id="3" name="Content Placeholder 2"/>
          <p:cNvSpPr>
            <a:spLocks noGrp="1"/>
          </p:cNvSpPr>
          <p:nvPr>
            <p:ph idx="1"/>
          </p:nvPr>
        </p:nvSpPr>
        <p:spPr/>
        <p:txBody>
          <a:bodyPr/>
          <a:lstStyle/>
          <a:p>
            <a:r>
              <a:rPr lang="ro-RO" smtClean="0"/>
              <a:t>Didactic.ro</a:t>
            </a:r>
          </a:p>
          <a:p>
            <a:r>
              <a:rPr lang="ro-RO" dirty="0" smtClean="0"/>
              <a:t>Rasfoiesc.com</a:t>
            </a:r>
          </a:p>
          <a:p>
            <a:r>
              <a:rPr lang="ro-RO" dirty="0" smtClean="0"/>
              <a:t>Manualele de geografie, clasa a IX-a</a:t>
            </a:r>
          </a:p>
          <a:p>
            <a:r>
              <a:rPr lang="ro-RO" dirty="0" smtClean="0"/>
              <a:t>Wikipedia.org</a:t>
            </a:r>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28662" y="714356"/>
            <a:ext cx="7643866" cy="5534044"/>
          </a:xfrm>
        </p:spPr>
        <p:txBody>
          <a:bodyPr>
            <a:normAutofit lnSpcReduction="10000"/>
          </a:bodyPr>
          <a:lstStyle/>
          <a:p>
            <a:r>
              <a:rPr lang="vi-VN" dirty="0" smtClean="0"/>
              <a:t>Substanţe chimice nemetalifere sunt întrebuinţate în diferite ramuri industriale, îndeosebi în cea chimică.</a:t>
            </a:r>
            <a:endParaRPr lang="ro-RO" dirty="0" smtClean="0"/>
          </a:p>
          <a:p>
            <a:r>
              <a:rPr lang="ro-RO" b="1" u="sng" dirty="0" smtClean="0"/>
              <a:t>SAREA</a:t>
            </a:r>
          </a:p>
          <a:p>
            <a:r>
              <a:rPr lang="vi-VN" dirty="0" smtClean="0"/>
              <a:t>Sarea reprezintă circa un milion de miliarde tone, ca </a:t>
            </a:r>
            <a:r>
              <a:rPr lang="vi-VN" b="1" dirty="0" smtClean="0"/>
              <a:t>zăcăminte</a:t>
            </a:r>
            <a:r>
              <a:rPr lang="vi-VN" dirty="0" smtClean="0"/>
              <a:t> pe continente şi de peste 40 de ori mai mult </a:t>
            </a:r>
            <a:r>
              <a:rPr lang="vi-VN" b="1" dirty="0" smtClean="0"/>
              <a:t>în apa oceanelor</a:t>
            </a:r>
            <a:r>
              <a:rPr lang="vi-VN" dirty="0" smtClean="0"/>
              <a:t>. Se extrage din zăcăminte terestre în Germania, Marea Britanie, Franţa, Polonia, Rusia, S.U.A., Canada, China.</a:t>
            </a:r>
            <a:endParaRPr lang="ro-RO"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800px-DeadSeaIsrael5.jpg"/>
          <p:cNvPicPr>
            <a:picLocks noGrp="1" noChangeAspect="1"/>
          </p:cNvPicPr>
          <p:nvPr>
            <p:ph sz="half" idx="4294967295"/>
          </p:nvPr>
        </p:nvPicPr>
        <p:blipFill>
          <a:blip r:embed="rId2"/>
          <a:stretch>
            <a:fillRect/>
          </a:stretch>
        </p:blipFill>
        <p:spPr>
          <a:xfrm>
            <a:off x="500034" y="385722"/>
            <a:ext cx="4857784" cy="3643338"/>
          </a:xfrm>
        </p:spPr>
      </p:pic>
      <p:pic>
        <p:nvPicPr>
          <p:cNvPr id="6" name="Content Placeholder 5" descr="800px-Loading_sea_salt_at_evaporation_pond,_Walvis_Bay_(2014).jpg"/>
          <p:cNvPicPr>
            <a:picLocks noGrp="1" noChangeAspect="1"/>
          </p:cNvPicPr>
          <p:nvPr>
            <p:ph sz="half" idx="4294967295"/>
          </p:nvPr>
        </p:nvPicPr>
        <p:blipFill>
          <a:blip r:embed="rId3"/>
          <a:stretch>
            <a:fillRect/>
          </a:stretch>
        </p:blipFill>
        <p:spPr>
          <a:xfrm>
            <a:off x="4214810" y="3357562"/>
            <a:ext cx="4786346" cy="3170123"/>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800px-Camargue_formation_des_camelles.jpg"/>
          <p:cNvPicPr>
            <a:picLocks noGrp="1" noChangeAspect="1"/>
          </p:cNvPicPr>
          <p:nvPr>
            <p:ph sz="quarter" idx="4294967295"/>
          </p:nvPr>
        </p:nvPicPr>
        <p:blipFill>
          <a:blip r:embed="rId2"/>
          <a:stretch>
            <a:fillRect/>
          </a:stretch>
        </p:blipFill>
        <p:spPr>
          <a:xfrm>
            <a:off x="642910" y="1285860"/>
            <a:ext cx="4022725" cy="3016250"/>
          </a:xfrm>
        </p:spPr>
      </p:pic>
      <p:pic>
        <p:nvPicPr>
          <p:cNvPr id="6" name="Content Placeholder 5" descr="Piles_of_Salt_Salar_de_Uyuni_Bolivia_Luca_Galuzzi_2006_a.jpg"/>
          <p:cNvPicPr>
            <a:picLocks noGrp="1" noChangeAspect="1"/>
          </p:cNvPicPr>
          <p:nvPr>
            <p:ph sz="quarter" idx="4294967295"/>
          </p:nvPr>
        </p:nvPicPr>
        <p:blipFill>
          <a:blip r:embed="rId3"/>
          <a:stretch>
            <a:fillRect/>
          </a:stretch>
        </p:blipFill>
        <p:spPr>
          <a:xfrm>
            <a:off x="5000628" y="1643050"/>
            <a:ext cx="3833818" cy="3429024"/>
          </a:xfrm>
        </p:spPr>
      </p:pic>
      <p:sp>
        <p:nvSpPr>
          <p:cNvPr id="8" name="Text Placeholder 7"/>
          <p:cNvSpPr>
            <a:spLocks noGrp="1"/>
          </p:cNvSpPr>
          <p:nvPr>
            <p:ph type="body" idx="4294967295"/>
          </p:nvPr>
        </p:nvSpPr>
        <p:spPr>
          <a:xfrm>
            <a:off x="0" y="328613"/>
            <a:ext cx="4022725" cy="639762"/>
          </a:xfrm>
        </p:spPr>
        <p:txBody>
          <a:bodyPr>
            <a:normAutofit fontScale="70000" lnSpcReduction="20000"/>
          </a:bodyPr>
          <a:lstStyle/>
          <a:p>
            <a:r>
              <a:rPr lang="ro-RO" dirty="0" smtClean="0"/>
              <a:t>Exploatarea sarii in Franta-Camargue</a:t>
            </a:r>
            <a:endParaRPr lang="ro-RO" dirty="0"/>
          </a:p>
        </p:txBody>
      </p:sp>
      <p:sp>
        <p:nvSpPr>
          <p:cNvPr id="9" name="Text Placeholder 8"/>
          <p:cNvSpPr>
            <a:spLocks noGrp="1"/>
          </p:cNvSpPr>
          <p:nvPr>
            <p:ph type="body" sz="half" idx="4294967295"/>
          </p:nvPr>
        </p:nvSpPr>
        <p:spPr>
          <a:xfrm>
            <a:off x="5121275" y="328613"/>
            <a:ext cx="4022725" cy="639762"/>
          </a:xfrm>
        </p:spPr>
        <p:txBody>
          <a:bodyPr>
            <a:normAutofit fontScale="92500"/>
          </a:bodyPr>
          <a:lstStyle/>
          <a:p>
            <a:r>
              <a:rPr lang="ro-RO" dirty="0" smtClean="0"/>
              <a:t>Bolivia-Salar de Uyuni</a:t>
            </a:r>
            <a:endParaRPr lang="ro-R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4294967295"/>
          </p:nvPr>
        </p:nvSpPr>
        <p:spPr>
          <a:xfrm>
            <a:off x="0" y="328613"/>
            <a:ext cx="4022725" cy="639762"/>
          </a:xfrm>
        </p:spPr>
        <p:txBody>
          <a:bodyPr>
            <a:normAutofit fontScale="77500" lnSpcReduction="20000"/>
          </a:bodyPr>
          <a:lstStyle/>
          <a:p>
            <a:r>
              <a:rPr lang="ro-RO" dirty="0" smtClean="0"/>
              <a:t>STATE PRODUCATOARE</a:t>
            </a:r>
            <a:endParaRPr lang="ro-RO" dirty="0"/>
          </a:p>
        </p:txBody>
      </p:sp>
      <p:sp>
        <p:nvSpPr>
          <p:cNvPr id="7" name="Content Placeholder 6"/>
          <p:cNvSpPr>
            <a:spLocks noGrp="1"/>
          </p:cNvSpPr>
          <p:nvPr>
            <p:ph sz="quarter" idx="4294967295"/>
          </p:nvPr>
        </p:nvSpPr>
        <p:spPr>
          <a:xfrm>
            <a:off x="642910" y="969963"/>
            <a:ext cx="3379815" cy="4114800"/>
          </a:xfrm>
        </p:spPr>
        <p:txBody>
          <a:bodyPr>
            <a:normAutofit fontScale="85000" lnSpcReduction="20000"/>
          </a:bodyPr>
          <a:lstStyle/>
          <a:p>
            <a:r>
              <a:rPr lang="ro-RO" dirty="0" smtClean="0"/>
              <a:t>CHINA</a:t>
            </a:r>
          </a:p>
          <a:p>
            <a:r>
              <a:rPr lang="ro-RO" dirty="0" smtClean="0"/>
              <a:t>S.U.A.</a:t>
            </a:r>
          </a:p>
          <a:p>
            <a:r>
              <a:rPr lang="ro-RO" dirty="0" smtClean="0"/>
              <a:t>INDIA</a:t>
            </a:r>
          </a:p>
          <a:p>
            <a:r>
              <a:rPr lang="ro-RO" dirty="0" smtClean="0"/>
              <a:t>CANADA</a:t>
            </a:r>
          </a:p>
          <a:p>
            <a:r>
              <a:rPr lang="ro-RO" dirty="0" smtClean="0"/>
              <a:t>GERMANIA</a:t>
            </a:r>
          </a:p>
          <a:p>
            <a:r>
              <a:rPr lang="ro-RO" dirty="0" smtClean="0"/>
              <a:t>AUSTRALIA</a:t>
            </a:r>
          </a:p>
          <a:p>
            <a:r>
              <a:rPr lang="ro-RO" dirty="0" smtClean="0"/>
              <a:t>CHILE</a:t>
            </a:r>
          </a:p>
          <a:p>
            <a:r>
              <a:rPr lang="ro-RO" dirty="0" smtClean="0"/>
              <a:t>MEXIC</a:t>
            </a:r>
          </a:p>
          <a:p>
            <a:r>
              <a:rPr lang="ro-RO" dirty="0" smtClean="0"/>
              <a:t>BRAZILIA</a:t>
            </a:r>
          </a:p>
          <a:p>
            <a:r>
              <a:rPr lang="ro-RO" dirty="0" smtClean="0"/>
              <a:t>REGATUL UNIT</a:t>
            </a:r>
            <a:endParaRPr lang="ro-RO" dirty="0"/>
          </a:p>
        </p:txBody>
      </p:sp>
      <p:sp>
        <p:nvSpPr>
          <p:cNvPr id="8" name="Text Placeholder 7"/>
          <p:cNvSpPr>
            <a:spLocks noGrp="1"/>
          </p:cNvSpPr>
          <p:nvPr>
            <p:ph type="body" sz="half" idx="4294967295"/>
          </p:nvPr>
        </p:nvSpPr>
        <p:spPr>
          <a:xfrm>
            <a:off x="5121275" y="328613"/>
            <a:ext cx="4022725" cy="639762"/>
          </a:xfrm>
        </p:spPr>
        <p:txBody>
          <a:bodyPr/>
          <a:lstStyle/>
          <a:p>
            <a:r>
              <a:rPr lang="ro-RO" dirty="0" smtClean="0"/>
              <a:t>UTILIZARE</a:t>
            </a:r>
            <a:endParaRPr lang="ro-RO" dirty="0"/>
          </a:p>
        </p:txBody>
      </p:sp>
      <p:sp>
        <p:nvSpPr>
          <p:cNvPr id="9" name="Content Placeholder 8"/>
          <p:cNvSpPr>
            <a:spLocks noGrp="1"/>
          </p:cNvSpPr>
          <p:nvPr>
            <p:ph sz="quarter" idx="4294967295"/>
          </p:nvPr>
        </p:nvSpPr>
        <p:spPr>
          <a:xfrm>
            <a:off x="5121275" y="969963"/>
            <a:ext cx="4022725" cy="4114800"/>
          </a:xfrm>
        </p:spPr>
        <p:txBody>
          <a:bodyPr/>
          <a:lstStyle/>
          <a:p>
            <a:r>
              <a:rPr lang="ro-RO" dirty="0" smtClean="0"/>
              <a:t>Alimentatie</a:t>
            </a:r>
          </a:p>
          <a:p>
            <a:r>
              <a:rPr lang="ro-RO" dirty="0" smtClean="0"/>
              <a:t>Conservarea alimentelor</a:t>
            </a:r>
          </a:p>
          <a:p>
            <a:r>
              <a:rPr lang="ro-RO" dirty="0" smtClean="0"/>
              <a:t>Industria chimica</a:t>
            </a:r>
          </a:p>
          <a:p>
            <a:endParaRPr lang="ro-R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smtClean="0"/>
              <a:t>POTASIUL</a:t>
            </a:r>
            <a:endParaRPr lang="ro-RO" dirty="0"/>
          </a:p>
        </p:txBody>
      </p:sp>
      <p:sp>
        <p:nvSpPr>
          <p:cNvPr id="3" name="Content Placeholder 2"/>
          <p:cNvSpPr>
            <a:spLocks noGrp="1"/>
          </p:cNvSpPr>
          <p:nvPr>
            <p:ph idx="1"/>
          </p:nvPr>
        </p:nvSpPr>
        <p:spPr/>
        <p:txBody>
          <a:bodyPr>
            <a:normAutofit fontScale="77500" lnSpcReduction="20000"/>
          </a:bodyPr>
          <a:lstStyle/>
          <a:p>
            <a:r>
              <a:rPr lang="vi-VN" dirty="0" smtClean="0"/>
              <a:t>Zăcămintele de potasiu sunt eploatate în Germania, Spania, Italia, S.U.A., Canada, China.</a:t>
            </a:r>
            <a:endParaRPr lang="ro-RO" dirty="0" smtClean="0"/>
          </a:p>
          <a:p>
            <a:r>
              <a:rPr lang="vi-VN" dirty="0" smtClean="0"/>
              <a:t>Este un metal alcalin de culoare alb-argintie, maleabil și ductil, care se oxidează ușor în aer. Reacționează violent cu apa, generând suficientă căldură pentru a aprinde hidrogenul gazos eliberat; poate reacționa și cu gheața până la temperatura de -100 °C</a:t>
            </a:r>
            <a:endParaRPr lang="ro-RO" baseline="30000" dirty="0" smtClean="0"/>
          </a:p>
          <a:p>
            <a:r>
              <a:rPr lang="ro-RO" dirty="0" smtClean="0"/>
              <a:t>I</a:t>
            </a:r>
            <a:r>
              <a:rPr lang="vi-VN" dirty="0" smtClean="0"/>
              <a:t>n natură este întâlnit numai sub formă de sare ionică, este prezent în concentrație semnificativă, în stare dizolvată, în apa de mare, de asemenea este întâlnit, sub forma diverșilor compuși, ca și constituent al unor minerale.</a:t>
            </a:r>
            <a:endParaRPr lang="ro-R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o-RO"/>
          </a:p>
        </p:txBody>
      </p:sp>
      <p:sp>
        <p:nvSpPr>
          <p:cNvPr id="3" name="Content Placeholder 2"/>
          <p:cNvSpPr>
            <a:spLocks noGrp="1"/>
          </p:cNvSpPr>
          <p:nvPr>
            <p:ph idx="1"/>
          </p:nvPr>
        </p:nvSpPr>
        <p:spPr/>
        <p:txBody>
          <a:bodyPr>
            <a:normAutofit fontScale="85000" lnSpcReduction="20000"/>
          </a:bodyPr>
          <a:lstStyle/>
          <a:p>
            <a:r>
              <a:rPr lang="vi-VN" dirty="0" smtClean="0"/>
              <a:t>Sărurile de potasiu precum carnalitul, langbeinitul, polihalitul și silvitul sunt prezente în depozite prețioase prin concentrație ridicată de potasiu în bazinele lacurilor vechi, făcând astfel ca extracția lor să fie avantajoasă din punct de vedere economic. Principala sursă de potasiu, potasa, este exploatată în regiuni precum Saskatchewan, California, Germania, New Mexico, Utah. De asemenea este găsit în abundență în Marea Moartă. La peste 900 de metri sub suprafața regiunii Saskatchewan</a:t>
            </a:r>
            <a:r>
              <a:rPr lang="ro-RO" dirty="0" smtClean="0"/>
              <a:t> </a:t>
            </a:r>
            <a:r>
              <a:rPr lang="vi-VN" dirty="0" smtClean="0"/>
              <a:t>sunt depozite mari de potasă</a:t>
            </a:r>
            <a:r>
              <a:rPr lang="ro-RO" dirty="0" smtClean="0"/>
              <a:t>.</a:t>
            </a:r>
            <a:endParaRPr lang="ro-R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4294967295"/>
          </p:nvPr>
        </p:nvSpPr>
        <p:spPr>
          <a:xfrm>
            <a:off x="0" y="328613"/>
            <a:ext cx="4022725" cy="639762"/>
          </a:xfrm>
        </p:spPr>
        <p:txBody>
          <a:bodyPr/>
          <a:lstStyle/>
          <a:p>
            <a:r>
              <a:rPr lang="ro-RO" dirty="0" smtClean="0"/>
              <a:t>UTILIZARE</a:t>
            </a:r>
            <a:endParaRPr lang="ro-RO" dirty="0"/>
          </a:p>
        </p:txBody>
      </p:sp>
      <p:sp>
        <p:nvSpPr>
          <p:cNvPr id="6" name="Content Placeholder 5"/>
          <p:cNvSpPr>
            <a:spLocks noGrp="1"/>
          </p:cNvSpPr>
          <p:nvPr>
            <p:ph sz="quarter" idx="4294967295"/>
          </p:nvPr>
        </p:nvSpPr>
        <p:spPr>
          <a:xfrm>
            <a:off x="785786" y="969963"/>
            <a:ext cx="3500462" cy="4114800"/>
          </a:xfrm>
        </p:spPr>
        <p:txBody>
          <a:bodyPr>
            <a:normAutofit fontScale="85000" lnSpcReduction="20000"/>
          </a:bodyPr>
          <a:lstStyle/>
          <a:p>
            <a:r>
              <a:rPr lang="ro-RO" dirty="0" smtClean="0"/>
              <a:t>Ingrasaminte chimice</a:t>
            </a:r>
          </a:p>
          <a:p>
            <a:r>
              <a:rPr lang="ro-RO" dirty="0" smtClean="0"/>
              <a:t>Alimentatie</a:t>
            </a:r>
          </a:p>
          <a:p>
            <a:r>
              <a:rPr lang="ro-RO" dirty="0" smtClean="0"/>
              <a:t>Tabacirea pieilor</a:t>
            </a:r>
          </a:p>
          <a:p>
            <a:r>
              <a:rPr lang="ro-RO" dirty="0" smtClean="0"/>
              <a:t>Conservarea alimentelor</a:t>
            </a:r>
          </a:p>
          <a:p>
            <a:r>
              <a:rPr lang="ro-RO" dirty="0" smtClean="0"/>
              <a:t>Industria vinului si berii</a:t>
            </a:r>
          </a:p>
          <a:p>
            <a:r>
              <a:rPr lang="ro-RO" dirty="0" smtClean="0"/>
              <a:t>Fabricarea sticlei, oglinzilor, chibriturilor,  vopsele</a:t>
            </a:r>
          </a:p>
          <a:p>
            <a:endParaRPr lang="ro-RO" dirty="0" smtClean="0"/>
          </a:p>
          <a:p>
            <a:endParaRPr lang="ro-RO" dirty="0" smtClean="0"/>
          </a:p>
          <a:p>
            <a:endParaRPr lang="ro-RO" dirty="0"/>
          </a:p>
        </p:txBody>
      </p:sp>
      <p:sp>
        <p:nvSpPr>
          <p:cNvPr id="7" name="Text Placeholder 6"/>
          <p:cNvSpPr>
            <a:spLocks noGrp="1"/>
          </p:cNvSpPr>
          <p:nvPr>
            <p:ph type="body" sz="half" idx="4294967295"/>
          </p:nvPr>
        </p:nvSpPr>
        <p:spPr>
          <a:xfrm>
            <a:off x="5121275" y="328613"/>
            <a:ext cx="4022725" cy="639762"/>
          </a:xfrm>
        </p:spPr>
        <p:txBody>
          <a:bodyPr>
            <a:normAutofit fontScale="70000" lnSpcReduction="20000"/>
          </a:bodyPr>
          <a:lstStyle/>
          <a:p>
            <a:r>
              <a:rPr lang="ro-RO" dirty="0" smtClean="0"/>
              <a:t>MUNTELE KALI-GERMANIA</a:t>
            </a:r>
            <a:endParaRPr lang="ro-RO" dirty="0"/>
          </a:p>
        </p:txBody>
      </p:sp>
      <p:pic>
        <p:nvPicPr>
          <p:cNvPr id="9" name="Content Placeholder 8" descr="800px-Wintershall_Monte_Kali_12.jpg"/>
          <p:cNvPicPr>
            <a:picLocks noGrp="1" noChangeAspect="1"/>
          </p:cNvPicPr>
          <p:nvPr>
            <p:ph sz="quarter" idx="4294967295"/>
          </p:nvPr>
        </p:nvPicPr>
        <p:blipFill>
          <a:blip r:embed="rId2"/>
          <a:stretch>
            <a:fillRect/>
          </a:stretch>
        </p:blipFill>
        <p:spPr>
          <a:xfrm>
            <a:off x="4643438" y="1500173"/>
            <a:ext cx="4286280" cy="4262629"/>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smtClean="0"/>
              <a:t>FOSFORITELE</a:t>
            </a:r>
            <a:endParaRPr lang="ro-RO" dirty="0"/>
          </a:p>
        </p:txBody>
      </p:sp>
      <p:sp>
        <p:nvSpPr>
          <p:cNvPr id="3" name="Content Placeholder 2"/>
          <p:cNvSpPr>
            <a:spLocks noGrp="1"/>
          </p:cNvSpPr>
          <p:nvPr>
            <p:ph idx="1"/>
          </p:nvPr>
        </p:nvSpPr>
        <p:spPr/>
        <p:txBody>
          <a:bodyPr>
            <a:normAutofit fontScale="92500"/>
          </a:bodyPr>
          <a:lstStyle/>
          <a:p>
            <a:r>
              <a:rPr lang="ro-RO" dirty="0" smtClean="0"/>
              <a:t>Fosforitele sunt exploatate mai ales în Africa de Nord, Orientul Apropiat, Germania, Franţa, Kazahstan, S.U.A., Australia etc.</a:t>
            </a:r>
          </a:p>
          <a:p>
            <a:r>
              <a:rPr lang="ro-RO" dirty="0" smtClean="0"/>
              <a:t>Fosforitele sunt roci cu continuturi in compusi fosfatici de peste 5-10%, avand origine biogena, clastica sau chimica. Mineralele fosfatice mai frecvente in rocile sedimentare sunt: apatitul (fluorapatit, clorapatit, hidroxiapatit), francolitul, colofanul.</a:t>
            </a:r>
          </a:p>
          <a:p>
            <a:endParaRPr lang="ro-R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334</Words>
  <Application>Microsoft Office PowerPoint</Application>
  <PresentationFormat>On-screen Show (4:3)</PresentationFormat>
  <Paragraphs>60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RESURSELE SCOARTEI TERESTRE III SUBSTANTELE CHIMICE NEMETALIFERE</vt:lpstr>
      <vt:lpstr>Slide 2</vt:lpstr>
      <vt:lpstr>Slide 3</vt:lpstr>
      <vt:lpstr>Slide 4</vt:lpstr>
      <vt:lpstr>Slide 5</vt:lpstr>
      <vt:lpstr>POTASIUL</vt:lpstr>
      <vt:lpstr>Slide 7</vt:lpstr>
      <vt:lpstr>Slide 8</vt:lpstr>
      <vt:lpstr>FOSFORITELE</vt:lpstr>
      <vt:lpstr>Slide 10</vt:lpstr>
      <vt:lpstr>SULFUL</vt:lpstr>
      <vt:lpstr>Slide 12</vt:lpstr>
      <vt:lpstr>Slide 13</vt:lpstr>
      <vt:lpstr>ROCILE DE CONSTRUCTIE</vt:lpstr>
      <vt:lpstr>SURSE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RESURSELE SCOARTEI TERESTRE III SUBSTANTELE CHIMICE NEMETALIFERE</dc:title>
  <dc:creator>Luminita</dc:creator>
  <cp:lastModifiedBy>Luminita</cp:lastModifiedBy>
  <cp:revision>14</cp:revision>
  <dcterms:created xsi:type="dcterms:W3CDTF">2020-03-13T08:18:15Z</dcterms:created>
  <dcterms:modified xsi:type="dcterms:W3CDTF">2020-05-05T16:33:44Z</dcterms:modified>
</cp:coreProperties>
</file>