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7" r:id="rId7"/>
    <p:sldId id="278" r:id="rId8"/>
    <p:sldId id="261" r:id="rId9"/>
    <p:sldId id="262" r:id="rId10"/>
    <p:sldId id="263" r:id="rId11"/>
    <p:sldId id="264" r:id="rId12"/>
    <p:sldId id="265" r:id="rId13"/>
    <p:sldId id="266" r:id="rId14"/>
    <p:sldId id="267" r:id="rId15"/>
    <p:sldId id="268" r:id="rId16"/>
    <p:sldId id="270" r:id="rId17"/>
    <p:sldId id="276" r:id="rId18"/>
    <p:sldId id="269" r:id="rId19"/>
    <p:sldId id="271" r:id="rId20"/>
    <p:sldId id="272" r:id="rId21"/>
    <p:sldId id="275" r:id="rId22"/>
    <p:sldId id="273" r:id="rId23"/>
    <p:sldId id="274" r:id="rId24"/>
    <p:sldId id="279" r:id="rId25"/>
    <p:sldId id="280" r:id="rId26"/>
    <p:sldId id="281" r:id="rId27"/>
    <p:sldId id="282" r:id="rId28"/>
    <p:sldId id="283" r:id="rId29"/>
    <p:sldId id="285" r:id="rId30"/>
    <p:sldId id="286" r:id="rId31"/>
    <p:sldId id="288" r:id="rId32"/>
    <p:sldId id="289" r:id="rId33"/>
    <p:sldId id="290" r:id="rId34"/>
    <p:sldId id="291" r:id="rId35"/>
    <p:sldId id="292" r:id="rId36"/>
    <p:sldId id="293" r:id="rId37"/>
    <p:sldId id="294" r:id="rId38"/>
    <p:sldId id="295" r:id="rId39"/>
    <p:sldId id="296" r:id="rId40"/>
    <p:sldId id="287" r:id="rId41"/>
    <p:sldId id="284" r:id="rId4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931"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E60DD0-B485-4855-9548-ECDCA4404D65}" type="datetimeFigureOut">
              <a:rPr lang="ro-RO" smtClean="0"/>
              <a:pPr/>
              <a:t>13.03.2020</a:t>
            </a:fld>
            <a:endParaRPr lang="ro-RO"/>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o-RO"/>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78EFA91-7863-4556-9E4F-81DAF8305888}"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78EFA91-7863-4556-9E4F-81DAF8305888}"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3E60DD0-B485-4855-9548-ECDCA4404D65}" type="datetimeFigureOut">
              <a:rPr lang="ro-RO" smtClean="0"/>
              <a:pPr/>
              <a:t>13.03.2020</a:t>
            </a:fld>
            <a:endParaRPr lang="ro-RO"/>
          </a:p>
        </p:txBody>
      </p:sp>
      <p:sp>
        <p:nvSpPr>
          <p:cNvPr id="5" name="Footer Placeholder 4"/>
          <p:cNvSpPr>
            <a:spLocks noGrp="1"/>
          </p:cNvSpPr>
          <p:nvPr>
            <p:ph type="ftr" sz="quarter" idx="11"/>
          </p:nvPr>
        </p:nvSpPr>
        <p:spPr>
          <a:xfrm>
            <a:off x="457201" y="6248207"/>
            <a:ext cx="5573483" cy="365125"/>
          </a:xfrm>
        </p:spPr>
        <p:txBody>
          <a:bodyPr/>
          <a:lstStyle/>
          <a:p>
            <a:endParaRPr lang="ro-RO"/>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78EFA91-7863-4556-9E4F-81DAF8305888}"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78EFA91-7863-4556-9E4F-81DAF8305888}" type="slidenum">
              <a:rPr lang="ro-RO" smtClean="0"/>
              <a:pPr/>
              <a:t>‹#›</a:t>
            </a:fld>
            <a:endParaRPr lang="ro-RO"/>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78EFA91-7863-4556-9E4F-81DAF8305888}" type="slidenum">
              <a:rPr lang="ro-RO" smtClean="0"/>
              <a:pPr/>
              <a:t>‹#›</a:t>
            </a:fld>
            <a:endParaRPr lang="ro-RO"/>
          </a:p>
        </p:txBody>
      </p:sp>
      <p:sp>
        <p:nvSpPr>
          <p:cNvPr id="14" name="Footer Placeholder 13"/>
          <p:cNvSpPr>
            <a:spLocks noGrp="1"/>
          </p:cNvSpPr>
          <p:nvPr>
            <p:ph type="ftr" sz="quarter" idx="12"/>
          </p:nvPr>
        </p:nvSpPr>
        <p:spPr/>
        <p:txBody>
          <a:bodyPr/>
          <a:lstStyle/>
          <a:p>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3E60DD0-B485-4855-9548-ECDCA4404D65}" type="datetimeFigureOut">
              <a:rPr lang="ro-RO" smtClean="0"/>
              <a:pPr/>
              <a:t>13.03.2020</a:t>
            </a:fld>
            <a:endParaRPr lang="ro-RO"/>
          </a:p>
        </p:txBody>
      </p:sp>
      <p:sp>
        <p:nvSpPr>
          <p:cNvPr id="10" name="Slide Number Placeholder 9"/>
          <p:cNvSpPr>
            <a:spLocks noGrp="1"/>
          </p:cNvSpPr>
          <p:nvPr>
            <p:ph type="sldNum" sz="quarter" idx="16"/>
          </p:nvPr>
        </p:nvSpPr>
        <p:spPr/>
        <p:txBody>
          <a:bodyPr rtlCol="0"/>
          <a:lstStyle/>
          <a:p>
            <a:fld id="{C78EFA91-7863-4556-9E4F-81DAF8305888}" type="slidenum">
              <a:rPr lang="ro-RO" smtClean="0"/>
              <a:pPr/>
              <a:t>‹#›</a:t>
            </a:fld>
            <a:endParaRPr lang="ro-RO"/>
          </a:p>
        </p:txBody>
      </p:sp>
      <p:sp>
        <p:nvSpPr>
          <p:cNvPr id="12" name="Footer Placeholder 11"/>
          <p:cNvSpPr>
            <a:spLocks noGrp="1"/>
          </p:cNvSpPr>
          <p:nvPr>
            <p:ph type="ftr" sz="quarter" idx="17"/>
          </p:nvPr>
        </p:nvSpPr>
        <p:spPr/>
        <p:txBody>
          <a:bodyPr rtlCol="0"/>
          <a:lstStyle/>
          <a:p>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3E60DD0-B485-4855-9548-ECDCA4404D65}" type="datetimeFigureOut">
              <a:rPr lang="ro-RO" smtClean="0"/>
              <a:pPr/>
              <a:t>13.03.2020</a:t>
            </a:fld>
            <a:endParaRPr lang="ro-RO"/>
          </a:p>
        </p:txBody>
      </p:sp>
      <p:sp>
        <p:nvSpPr>
          <p:cNvPr id="12" name="Slide Number Placeholder 11"/>
          <p:cNvSpPr>
            <a:spLocks noGrp="1"/>
          </p:cNvSpPr>
          <p:nvPr>
            <p:ph type="sldNum" sz="quarter" idx="16"/>
          </p:nvPr>
        </p:nvSpPr>
        <p:spPr/>
        <p:txBody>
          <a:bodyPr rtlCol="0"/>
          <a:lstStyle/>
          <a:p>
            <a:fld id="{C78EFA91-7863-4556-9E4F-81DAF8305888}" type="slidenum">
              <a:rPr lang="ro-RO" smtClean="0"/>
              <a:pPr/>
              <a:t>‹#›</a:t>
            </a:fld>
            <a:endParaRPr lang="ro-RO"/>
          </a:p>
        </p:txBody>
      </p:sp>
      <p:sp>
        <p:nvSpPr>
          <p:cNvPr id="14" name="Footer Placeholder 13"/>
          <p:cNvSpPr>
            <a:spLocks noGrp="1"/>
          </p:cNvSpPr>
          <p:nvPr>
            <p:ph type="ftr" sz="quarter" idx="17"/>
          </p:nvPr>
        </p:nvSpPr>
        <p:spPr/>
        <p:txBody>
          <a:bodyPr rtlCol="0"/>
          <a:lstStyle/>
          <a:p>
            <a:endParaRPr lang="ro-RO"/>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78EFA91-7863-4556-9E4F-81DAF8305888}"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78EFA91-7863-4556-9E4F-81DAF8305888}"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E60DD0-B485-4855-9548-ECDCA4404D65}" type="datetimeFigureOut">
              <a:rPr lang="ro-RO" smtClean="0"/>
              <a:pPr/>
              <a:t>13.03.2020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78EFA91-7863-4556-9E4F-81DAF8305888}" type="slidenum">
              <a:rPr lang="ro-RO" smtClean="0"/>
              <a:pPr/>
              <a:t>‹#›</a:t>
            </a:fld>
            <a:endParaRPr lang="ro-RO"/>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3E60DD0-B485-4855-9548-ECDCA4404D65}" type="datetimeFigureOut">
              <a:rPr lang="ro-RO" smtClean="0"/>
              <a:pPr/>
              <a:t>13.03.2020</a:t>
            </a:fld>
            <a:endParaRPr lang="ro-RO"/>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78EFA91-7863-4556-9E4F-81DAF8305888}" type="slidenum">
              <a:rPr lang="ro-RO" smtClean="0"/>
              <a:pPr/>
              <a:t>‹#›</a:t>
            </a:fld>
            <a:endParaRPr lang="ro-RO"/>
          </a:p>
        </p:txBody>
      </p:sp>
      <p:sp>
        <p:nvSpPr>
          <p:cNvPr id="14" name="Footer Placeholder 13"/>
          <p:cNvSpPr>
            <a:spLocks noGrp="1"/>
          </p:cNvSpPr>
          <p:nvPr>
            <p:ph type="ftr" sz="quarter" idx="12"/>
          </p:nvPr>
        </p:nvSpPr>
        <p:spPr>
          <a:xfrm>
            <a:off x="1600200" y="6248206"/>
            <a:ext cx="4572000" cy="365125"/>
          </a:xfrm>
        </p:spPr>
        <p:txBody>
          <a:bodyPr rtlCol="0"/>
          <a:lstStyle/>
          <a:p>
            <a:endParaRPr lang="ro-RO"/>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E60DD0-B485-4855-9548-ECDCA4404D65}" type="datetimeFigureOut">
              <a:rPr lang="ro-RO" smtClean="0"/>
              <a:pPr/>
              <a:t>13.03.2020</a:t>
            </a:fld>
            <a:endParaRPr lang="ro-RO"/>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o-RO"/>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78EFA91-7863-4556-9E4F-81DAF8305888}"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ro-RO" dirty="0" smtClean="0"/>
              <a:t>RESURSELE </a:t>
            </a:r>
            <a:r>
              <a:rPr lang="ro-RO" dirty="0" smtClean="0"/>
              <a:t>LITOSFEREI I</a:t>
            </a:r>
            <a:br>
              <a:rPr lang="ro-RO" dirty="0" smtClean="0"/>
            </a:br>
            <a:r>
              <a:rPr lang="ro-RO" dirty="0" smtClean="0"/>
              <a:t>COMBUSTIBILII</a:t>
            </a:r>
            <a:endParaRPr lang="ro-RO" dirty="0"/>
          </a:p>
        </p:txBody>
      </p:sp>
      <p:sp>
        <p:nvSpPr>
          <p:cNvPr id="3" name="Subtitle 2"/>
          <p:cNvSpPr>
            <a:spLocks noGrp="1"/>
          </p:cNvSpPr>
          <p:nvPr>
            <p:ph type="subTitle" idx="1"/>
          </p:nvPr>
        </p:nvSpPr>
        <p:spPr/>
        <p:txBody>
          <a:bodyPr>
            <a:normAutofit fontScale="77500" lnSpcReduction="20000"/>
          </a:bodyPr>
          <a:lstStyle/>
          <a:p>
            <a:r>
              <a:rPr lang="ro-RO" dirty="0" smtClean="0"/>
              <a:t>PROF. MOROSANU LUMINITA</a:t>
            </a:r>
          </a:p>
          <a:p>
            <a:r>
              <a:rPr lang="ro-RO" dirty="0" smtClean="0"/>
              <a:t>COLEGIUL ECONOMIC </a:t>
            </a:r>
            <a:r>
              <a:rPr lang="en-US" dirty="0" smtClean="0"/>
              <a:t>“ION GHICA” BACAU</a:t>
            </a:r>
            <a:endParaRPr lang="ro-R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PETROLUL(TITEIUL)</a:t>
            </a:r>
            <a:endParaRPr lang="ro-RO" dirty="0"/>
          </a:p>
        </p:txBody>
      </p:sp>
      <p:sp>
        <p:nvSpPr>
          <p:cNvPr id="3" name="Content Placeholder 2"/>
          <p:cNvSpPr>
            <a:spLocks noGrp="1"/>
          </p:cNvSpPr>
          <p:nvPr>
            <p:ph sz="quarter" idx="1"/>
          </p:nvPr>
        </p:nvSpPr>
        <p:spPr/>
        <p:txBody>
          <a:bodyPr>
            <a:normAutofit fontScale="85000" lnSpcReduction="20000"/>
          </a:bodyPr>
          <a:lstStyle/>
          <a:p>
            <a:r>
              <a:rPr lang="en-US" dirty="0" smtClean="0"/>
              <a:t>F</a:t>
            </a:r>
            <a:r>
              <a:rPr lang="vi-VN" dirty="0" smtClean="0"/>
              <a:t>ac</a:t>
            </a:r>
            <a:r>
              <a:rPr lang="en-US" dirty="0" smtClean="0"/>
              <a:t>e</a:t>
            </a:r>
            <a:r>
              <a:rPr lang="vi-VN" dirty="0" smtClean="0"/>
              <a:t> parte din zăcămintele de origine biogenă care se găsesc în scoarța pământului. Petrolul este un lichid vâscos, de culoare brună cu fluorescenţă verde-albăstruie, cu miros specific. Este mai uşor ca apa şi insolubil în ea.</a:t>
            </a:r>
            <a:endParaRPr lang="en-US" dirty="0" smtClean="0"/>
          </a:p>
          <a:p>
            <a:r>
              <a:rPr lang="vi-VN" i="1" dirty="0" smtClean="0"/>
              <a:t>Petrolul</a:t>
            </a:r>
            <a:r>
              <a:rPr lang="vi-VN" dirty="0" smtClean="0"/>
              <a:t>, care este un amestec de hidrocarburi solide și gazoase dizolvate într-un amestec de hidrocarburi lichide, este un amestec de substanțe </a:t>
            </a:r>
            <a:r>
              <a:rPr lang="vi-VN" i="1" dirty="0" smtClean="0"/>
              <a:t>lipofile</a:t>
            </a:r>
            <a:r>
              <a:rPr lang="vi-VN" dirty="0" smtClean="0"/>
              <a:t>. </a:t>
            </a:r>
            <a:endParaRPr lang="en-US" dirty="0" smtClean="0"/>
          </a:p>
          <a:p>
            <a:r>
              <a:rPr lang="vi-VN" dirty="0" smtClean="0"/>
              <a:t>Țițeiul în stare brută (nerafinat) conține peste 17 000 de substanțe organice complexe, motiv pentru care este materia primă cea mai importantă pentru industria chimică (vopsele, medicamente, materiale plastice, etc.) și producerea </a:t>
            </a:r>
            <a:r>
              <a:rPr lang="vi-VN" i="1" dirty="0" smtClean="0"/>
              <a:t>carburanților</a:t>
            </a:r>
            <a:r>
              <a:rPr lang="vi-VN" dirty="0" smtClean="0"/>
              <a:t>. </a:t>
            </a:r>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Ölbohrplattform.jpg"/>
          <p:cNvPicPr>
            <a:picLocks noGrp="1" noChangeAspect="1"/>
          </p:cNvPicPr>
          <p:nvPr>
            <p:ph sz="quarter" idx="4294967295"/>
          </p:nvPr>
        </p:nvPicPr>
        <p:blipFill>
          <a:blip r:embed="rId2"/>
          <a:stretch>
            <a:fillRect/>
          </a:stretch>
        </p:blipFill>
        <p:spPr>
          <a:xfrm>
            <a:off x="285720" y="428604"/>
            <a:ext cx="3886200" cy="3886200"/>
          </a:xfrm>
        </p:spPr>
      </p:pic>
      <p:pic>
        <p:nvPicPr>
          <p:cNvPr id="8" name="Content Placeholder 7" descr="Erdöltiefpumpe.jpg"/>
          <p:cNvPicPr>
            <a:picLocks noGrp="1" noChangeAspect="1"/>
          </p:cNvPicPr>
          <p:nvPr>
            <p:ph sz="quarter" idx="4294967295"/>
          </p:nvPr>
        </p:nvPicPr>
        <p:blipFill>
          <a:blip r:embed="rId3"/>
          <a:stretch>
            <a:fillRect/>
          </a:stretch>
        </p:blipFill>
        <p:spPr>
          <a:xfrm>
            <a:off x="4786314" y="2357430"/>
            <a:ext cx="4092575" cy="37925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sz="quarter" idx="1"/>
          </p:nvPr>
        </p:nvSpPr>
        <p:spPr/>
        <p:txBody>
          <a:bodyPr>
            <a:normAutofit fontScale="92500" lnSpcReduction="20000"/>
          </a:bodyPr>
          <a:lstStyle/>
          <a:p>
            <a:r>
              <a:rPr lang="vi-VN" i="1" dirty="0" smtClean="0"/>
              <a:t>Petroleum</a:t>
            </a:r>
            <a:r>
              <a:rPr lang="vi-VN" dirty="0" smtClean="0"/>
              <a:t> este un cuvânt de origine romană care provine din „oleum petrae“ = </a:t>
            </a:r>
            <a:r>
              <a:rPr lang="vi-VN" i="1" dirty="0" smtClean="0"/>
              <a:t>ulei de piatră</a:t>
            </a:r>
            <a:r>
              <a:rPr lang="vi-VN" dirty="0" smtClean="0"/>
              <a:t> denumire pe care romanii au preluat-o de la egipteni, care descoperă petrol la suprafață în regiunea munților </a:t>
            </a:r>
            <a:r>
              <a:rPr lang="vi-VN" i="1" dirty="0" smtClean="0"/>
              <a:t>Golfului Suez</a:t>
            </a:r>
            <a:r>
              <a:rPr lang="vi-VN" dirty="0" smtClean="0"/>
              <a:t> se presupune că în antichitate romanii foloseau petrolul ca lubrifiant la osiile carelor romane, sau în timpul Bizanțului acesta era parte componentă a </a:t>
            </a:r>
            <a:r>
              <a:rPr lang="vi-VN" i="1" dirty="0" smtClean="0"/>
              <a:t>focului grecesc</a:t>
            </a:r>
            <a:r>
              <a:rPr lang="vi-VN" dirty="0" smtClean="0"/>
              <a:t> o armă temută în luptele navale de odinioară.</a:t>
            </a:r>
            <a:br>
              <a:rPr lang="vi-VN" dirty="0" smtClean="0"/>
            </a:br>
            <a:r>
              <a:rPr lang="vi-VN" dirty="0" smtClean="0"/>
              <a:t>Petrolul era folosit și în medicina veche fiind vândut ca </a:t>
            </a:r>
            <a:r>
              <a:rPr lang="vi-VN" i="1" dirty="0" smtClean="0"/>
              <a:t>leac miraculos universal</a:t>
            </a:r>
            <a:r>
              <a:rPr lang="vi-VN" dirty="0" smtClean="0"/>
              <a:t>.</a:t>
            </a:r>
            <a:endParaRPr lang="ro-R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sz="quarter" idx="1"/>
          </p:nvPr>
        </p:nvSpPr>
        <p:spPr/>
        <p:txBody>
          <a:bodyPr>
            <a:normAutofit fontScale="85000" lnSpcReduction="20000"/>
          </a:bodyPr>
          <a:lstStyle/>
          <a:p>
            <a:r>
              <a:rPr lang="vi-VN" dirty="0" smtClean="0"/>
              <a:t>Din timpul Babilonului provine denumirea de </a:t>
            </a:r>
            <a:r>
              <a:rPr lang="vi-VN" i="1" dirty="0" smtClean="0"/>
              <a:t>naptu</a:t>
            </a:r>
            <a:r>
              <a:rPr lang="vi-VN" dirty="0" smtClean="0"/>
              <a:t> (</a:t>
            </a:r>
            <a:r>
              <a:rPr lang="vi-VN" i="1" dirty="0" smtClean="0"/>
              <a:t>nabatu</a:t>
            </a:r>
            <a:r>
              <a:rPr lang="vi-VN" dirty="0" smtClean="0"/>
              <a:t> = </a:t>
            </a:r>
            <a:r>
              <a:rPr lang="vi-VN" i="1" dirty="0" smtClean="0"/>
              <a:t>luminează</a:t>
            </a:r>
            <a:r>
              <a:rPr lang="vi-VN" dirty="0" smtClean="0"/>
              <a:t>) care ne indică faptul că petrolul era utilizat la iluminat, acesta fiind amintit și în </a:t>
            </a:r>
            <a:r>
              <a:rPr lang="vi-VN" i="1" dirty="0" smtClean="0"/>
              <a:t>legile lui Hammurabi</a:t>
            </a:r>
            <a:r>
              <a:rPr lang="vi-VN" dirty="0" smtClean="0"/>
              <a:t> 1875 î.e.n. fiind prima dovadă istorică scrisă pentru reglementarea folosirii petrolului.</a:t>
            </a:r>
            <a:endParaRPr lang="en-US" dirty="0" smtClean="0"/>
          </a:p>
          <a:p>
            <a:r>
              <a:rPr lang="vi-VN" dirty="0" smtClean="0"/>
              <a:t>Straturile de petrol situate la suprafață prin oxidare se transformă în </a:t>
            </a:r>
            <a:r>
              <a:rPr lang="vi-VN" i="1" dirty="0" smtClean="0"/>
              <a:t>asfalt</a:t>
            </a:r>
            <a:r>
              <a:rPr lang="vi-VN" dirty="0" smtClean="0"/>
              <a:t> acesta fiind deja descoperit în Orient în urmă cu cca. 12 000 de ani în Mesopotamia antică.</a:t>
            </a:r>
            <a:br>
              <a:rPr lang="vi-VN" dirty="0" smtClean="0"/>
            </a:br>
            <a:r>
              <a:rPr lang="vi-VN" dirty="0" smtClean="0"/>
              <a:t>Oamenii au învățat să folosească asfaltul, prin amestecare cu nisip și alte materiale ce etanșează pereții corăbiilor.</a:t>
            </a:r>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REZERVE DE PETROL-2013</a:t>
            </a:r>
            <a:endParaRPr lang="ro-RO" dirty="0"/>
          </a:p>
        </p:txBody>
      </p:sp>
      <p:pic>
        <p:nvPicPr>
          <p:cNvPr id="4" name="Content Placeholder 3" descr="Oil_Reserves.png2013.png"/>
          <p:cNvPicPr>
            <a:picLocks noGrp="1" noChangeAspect="1"/>
          </p:cNvPicPr>
          <p:nvPr>
            <p:ph sz="quarter" idx="1"/>
          </p:nvPr>
        </p:nvPicPr>
        <p:blipFill>
          <a:blip r:embed="rId2"/>
          <a:stretch>
            <a:fillRect/>
          </a:stretch>
        </p:blipFill>
        <p:spPr>
          <a:xfrm>
            <a:off x="788035" y="2072640"/>
            <a:ext cx="7784494" cy="428531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TARI PRODUCATOARE DE PETROL-2013</a:t>
            </a:r>
            <a:endParaRPr lang="ro-RO" sz="3200" dirty="0"/>
          </a:p>
        </p:txBody>
      </p:sp>
      <p:pic>
        <p:nvPicPr>
          <p:cNvPr id="4" name="Content Placeholder 3" descr="Oil_producing_countries_map.png"/>
          <p:cNvPicPr>
            <a:picLocks noGrp="1" noChangeAspect="1"/>
          </p:cNvPicPr>
          <p:nvPr>
            <p:ph sz="quarter" idx="1"/>
          </p:nvPr>
        </p:nvPicPr>
        <p:blipFill>
          <a:blip r:embed="rId2"/>
          <a:stretch>
            <a:fillRect/>
          </a:stretch>
        </p:blipFill>
        <p:spPr>
          <a:xfrm>
            <a:off x="612775" y="2054352"/>
            <a:ext cx="8153400" cy="40892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RAFINARIA MINA AL AHMADI-KUWEIT</a:t>
            </a:r>
            <a:endParaRPr lang="ro-RO" dirty="0"/>
          </a:p>
        </p:txBody>
      </p:sp>
      <p:pic>
        <p:nvPicPr>
          <p:cNvPr id="4" name="Content Placeholder 3" descr="Photo_lg_kuwait mina al ahmadi.jpg"/>
          <p:cNvPicPr>
            <a:picLocks noGrp="1" noChangeAspect="1"/>
          </p:cNvPicPr>
          <p:nvPr>
            <p:ph sz="quarter" idx="1"/>
          </p:nvPr>
        </p:nvPicPr>
        <p:blipFill>
          <a:blip r:embed="rId2"/>
          <a:stretch>
            <a:fillRect/>
          </a:stretch>
        </p:blipFill>
        <p:spPr>
          <a:xfrm>
            <a:off x="1071538" y="1643050"/>
            <a:ext cx="7143800" cy="474663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STATELE MEMBRE OPEC</a:t>
            </a:r>
            <a:endParaRPr lang="ro-RO" dirty="0"/>
          </a:p>
        </p:txBody>
      </p:sp>
      <p:pic>
        <p:nvPicPr>
          <p:cNvPr id="4" name="Content Placeholder 3" descr="1280px-OPEC.svg.png"/>
          <p:cNvPicPr>
            <a:picLocks noGrp="1" noChangeAspect="1"/>
          </p:cNvPicPr>
          <p:nvPr>
            <p:ph sz="quarter" idx="1"/>
          </p:nvPr>
        </p:nvPicPr>
        <p:blipFill>
          <a:blip r:embed="rId2"/>
          <a:stretch>
            <a:fillRect/>
          </a:stretch>
        </p:blipFill>
        <p:spPr>
          <a:xfrm>
            <a:off x="612775" y="1755606"/>
            <a:ext cx="8153400" cy="418498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GAZELE  NATURALE</a:t>
            </a:r>
            <a:endParaRPr lang="ro-RO" dirty="0"/>
          </a:p>
        </p:txBody>
      </p:sp>
      <p:sp>
        <p:nvSpPr>
          <p:cNvPr id="3" name="Content Placeholder 2"/>
          <p:cNvSpPr>
            <a:spLocks noGrp="1"/>
          </p:cNvSpPr>
          <p:nvPr>
            <p:ph sz="quarter" idx="1"/>
          </p:nvPr>
        </p:nvSpPr>
        <p:spPr/>
        <p:txBody>
          <a:bodyPr>
            <a:normAutofit fontScale="85000" lnSpcReduction="20000"/>
          </a:bodyPr>
          <a:lstStyle/>
          <a:p>
            <a:r>
              <a:rPr lang="vi-VN" b="1" dirty="0" smtClean="0"/>
              <a:t>Gazul natural</a:t>
            </a:r>
            <a:r>
              <a:rPr lang="vi-VN" dirty="0" smtClean="0"/>
              <a:t> este un gaz inflamabil care se află sub formă de zăcământ în straturile din adâncime ale pământului. Gazul natural este asociat cu zăcăminte de petrol, procesele lor de formare fiind asemănătoare. Compoziția gazului natural constă în cea mai mare parte în metan, deosebindu-se de acesta prin compoziția chimică.</a:t>
            </a:r>
            <a:endParaRPr lang="en-US" dirty="0" smtClean="0"/>
          </a:p>
          <a:p>
            <a:r>
              <a:rPr lang="vi-VN" dirty="0" smtClean="0"/>
              <a:t>Gazul natural ia naștere prin procese asemănătoare petrolului cu care este găsit frecvent. Gazul se formează din organisme microscopice moarte (alge, plancton) fiind izolat de aerul atmosferic, în prezența unor temperaturi și presiuni ridicate, condiții care au luat naștere prin sedimentarea pe fundul mărilor fiind acoperite ulterior de straturi impermeabile de pământ.</a:t>
            </a:r>
            <a:endParaRPr lang="ro-R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sz="quarter" idx="1"/>
          </p:nvPr>
        </p:nvSpPr>
        <p:spPr/>
        <p:txBody>
          <a:bodyPr>
            <a:normAutofit fontScale="85000" lnSpcReduction="20000"/>
          </a:bodyPr>
          <a:lstStyle/>
          <a:p>
            <a:r>
              <a:rPr lang="vi-VN" dirty="0" smtClean="0"/>
              <a:t>Cea mai mare parte a gazelor naturale s-au format în urmă cu 15 până la 600 milioane de ani, fiind asociate cu zăcămintele de petrol, mai rar se pot găsi zăcămintele unice de petrol sau gaz. Pentru prima oară în 1844 s-a găsit în Europa gaz natural în zona gării de est din Viena, urmate de noi descoperiri în 1892 prin forajele din regiunea Wels, Austria. Zăcăminte mari de gaz se găsesc în North Field (peste 900 TCF sau 25 miliarde (10¹²) m</a:t>
            </a:r>
            <a:r>
              <a:rPr lang="vi-VN" baseline="30000" dirty="0" smtClean="0"/>
              <a:t>3</a:t>
            </a:r>
            <a:r>
              <a:rPr lang="vi-VN" dirty="0" smtClean="0"/>
              <a:t>) în Qatar (peninsula Arabiei) și Urengoi (peste 300 TCF sau 8 milarde (10¹²) m</a:t>
            </a:r>
            <a:r>
              <a:rPr lang="vi-VN" baseline="30000" dirty="0" smtClean="0"/>
              <a:t>3</a:t>
            </a:r>
            <a:r>
              <a:rPr lang="vi-VN" dirty="0" smtClean="0"/>
              <a:t>) din Siberia, Rusia. De asemenea se presupune existența unor zăcăminte de gaz și mai mari în Iran.</a:t>
            </a:r>
            <a:endParaRPr lang="ro-R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a:t>
            </a:r>
            <a:r>
              <a:rPr lang="en-US" dirty="0" smtClean="0"/>
              <a:t> </a:t>
            </a:r>
            <a:r>
              <a:rPr lang="en-US" dirty="0" err="1" smtClean="0"/>
              <a:t>este</a:t>
            </a:r>
            <a:r>
              <a:rPr lang="en-US" dirty="0" smtClean="0"/>
              <a:t> </a:t>
            </a:r>
            <a:r>
              <a:rPr lang="en-US" dirty="0" err="1" smtClean="0"/>
              <a:t>litosfera</a:t>
            </a:r>
            <a:r>
              <a:rPr lang="en-US" dirty="0" smtClean="0"/>
              <a:t>?</a:t>
            </a:r>
            <a:endParaRPr lang="ro-RO" dirty="0"/>
          </a:p>
        </p:txBody>
      </p:sp>
      <p:sp>
        <p:nvSpPr>
          <p:cNvPr id="3" name="Content Placeholder 2"/>
          <p:cNvSpPr>
            <a:spLocks noGrp="1"/>
          </p:cNvSpPr>
          <p:nvPr>
            <p:ph sz="quarter" idx="1"/>
          </p:nvPr>
        </p:nvSpPr>
        <p:spPr/>
        <p:txBody>
          <a:bodyPr/>
          <a:lstStyle/>
          <a:p>
            <a:r>
              <a:rPr lang="en-US" dirty="0" err="1" smtClean="0"/>
              <a:t>Litosfera</a:t>
            </a:r>
            <a:r>
              <a:rPr lang="en-US" dirty="0" smtClean="0"/>
              <a:t> </a:t>
            </a:r>
            <a:r>
              <a:rPr lang="en-US" dirty="0" err="1" smtClean="0"/>
              <a:t>sau</a:t>
            </a:r>
            <a:r>
              <a:rPr lang="en-US" dirty="0" smtClean="0"/>
              <a:t> </a:t>
            </a:r>
            <a:r>
              <a:rPr lang="en-US" dirty="0" err="1" smtClean="0"/>
              <a:t>scoarta</a:t>
            </a:r>
            <a:r>
              <a:rPr lang="en-US" dirty="0" smtClean="0"/>
              <a:t> </a:t>
            </a:r>
            <a:r>
              <a:rPr lang="en-US" dirty="0" err="1" smtClean="0"/>
              <a:t>terestra</a:t>
            </a:r>
            <a:r>
              <a:rPr lang="en-US" dirty="0"/>
              <a:t> </a:t>
            </a:r>
            <a:r>
              <a:rPr lang="en-US" dirty="0" err="1" smtClean="0"/>
              <a:t>este</a:t>
            </a:r>
            <a:r>
              <a:rPr lang="en-US" dirty="0" smtClean="0"/>
              <a:t> </a:t>
            </a:r>
            <a:r>
              <a:rPr lang="en-US" dirty="0" err="1" smtClean="0"/>
              <a:t>cel</a:t>
            </a:r>
            <a:r>
              <a:rPr lang="en-US" dirty="0" smtClean="0"/>
              <a:t> </a:t>
            </a:r>
            <a:r>
              <a:rPr lang="en-US" dirty="0" err="1" smtClean="0"/>
              <a:t>mai</a:t>
            </a:r>
            <a:r>
              <a:rPr lang="en-US" dirty="0" smtClean="0"/>
              <a:t> important </a:t>
            </a:r>
            <a:r>
              <a:rPr lang="en-US" dirty="0" err="1" smtClean="0"/>
              <a:t>invelis</a:t>
            </a:r>
            <a:r>
              <a:rPr lang="en-US" dirty="0" smtClean="0"/>
              <a:t> </a:t>
            </a:r>
            <a:r>
              <a:rPr lang="en-US" dirty="0" err="1" smtClean="0"/>
              <a:t>geografic</a:t>
            </a:r>
            <a:r>
              <a:rPr lang="en-US" dirty="0" smtClean="0"/>
              <a:t> </a:t>
            </a:r>
            <a:r>
              <a:rPr lang="en-US" dirty="0" err="1" smtClean="0"/>
              <a:t>deoarece</a:t>
            </a:r>
            <a:r>
              <a:rPr lang="en-US" dirty="0" smtClean="0"/>
              <a:t> </a:t>
            </a:r>
            <a:r>
              <a:rPr lang="en-US" dirty="0" err="1" smtClean="0"/>
              <a:t>pe</a:t>
            </a:r>
            <a:r>
              <a:rPr lang="en-US" dirty="0" smtClean="0"/>
              <a:t> ea se </a:t>
            </a:r>
            <a:r>
              <a:rPr lang="en-US" dirty="0" err="1" smtClean="0"/>
              <a:t>sprijina</a:t>
            </a:r>
            <a:r>
              <a:rPr lang="en-US" dirty="0" smtClean="0"/>
              <a:t> </a:t>
            </a:r>
            <a:r>
              <a:rPr lang="en-US" dirty="0" err="1" smtClean="0"/>
              <a:t>celelalte</a:t>
            </a:r>
            <a:r>
              <a:rPr lang="en-US" dirty="0" smtClean="0"/>
              <a:t> </a:t>
            </a:r>
            <a:r>
              <a:rPr lang="en-US" dirty="0" err="1" smtClean="0"/>
              <a:t>geosfere</a:t>
            </a:r>
            <a:r>
              <a:rPr lang="en-US" dirty="0" smtClean="0"/>
              <a:t>.</a:t>
            </a:r>
          </a:p>
          <a:p>
            <a:r>
              <a:rPr lang="en-US" dirty="0" smtClean="0"/>
              <a:t>In </a:t>
            </a:r>
            <a:r>
              <a:rPr lang="en-US" dirty="0" err="1" smtClean="0"/>
              <a:t>interiorul</a:t>
            </a:r>
            <a:r>
              <a:rPr lang="en-US" dirty="0" smtClean="0"/>
              <a:t> </a:t>
            </a:r>
            <a:r>
              <a:rPr lang="en-US" dirty="0" err="1" smtClean="0"/>
              <a:t>scoartei</a:t>
            </a:r>
            <a:r>
              <a:rPr lang="en-US" dirty="0" smtClean="0"/>
              <a:t> </a:t>
            </a:r>
            <a:r>
              <a:rPr lang="en-US" dirty="0" err="1" smtClean="0"/>
              <a:t>terestre</a:t>
            </a:r>
            <a:r>
              <a:rPr lang="en-US" dirty="0" smtClean="0"/>
              <a:t> se </a:t>
            </a:r>
            <a:r>
              <a:rPr lang="en-US" dirty="0" err="1" smtClean="0"/>
              <a:t>gasesc</a:t>
            </a:r>
            <a:r>
              <a:rPr lang="en-US" dirty="0" smtClean="0"/>
              <a:t> </a:t>
            </a:r>
            <a:r>
              <a:rPr lang="en-US" dirty="0" err="1" smtClean="0"/>
              <a:t>zacaminte</a:t>
            </a:r>
            <a:r>
              <a:rPr lang="en-US" dirty="0" smtClean="0"/>
              <a:t> de </a:t>
            </a:r>
            <a:r>
              <a:rPr lang="en-US" dirty="0" err="1" smtClean="0"/>
              <a:t>combustibili</a:t>
            </a:r>
            <a:r>
              <a:rPr lang="en-US" dirty="0" smtClean="0"/>
              <a:t>, </a:t>
            </a:r>
            <a:r>
              <a:rPr lang="en-US" dirty="0" err="1" smtClean="0"/>
              <a:t>minereuri</a:t>
            </a:r>
            <a:r>
              <a:rPr lang="en-US" dirty="0" smtClean="0"/>
              <a:t>, </a:t>
            </a:r>
            <a:r>
              <a:rPr lang="en-US" dirty="0" err="1" smtClean="0"/>
              <a:t>substante</a:t>
            </a:r>
            <a:r>
              <a:rPr lang="en-US" dirty="0" smtClean="0"/>
              <a:t> utile </a:t>
            </a:r>
            <a:r>
              <a:rPr lang="en-US" dirty="0" err="1" smtClean="0"/>
              <a:t>societatii</a:t>
            </a:r>
            <a:r>
              <a:rPr lang="en-US" dirty="0" smtClean="0"/>
              <a:t> </a:t>
            </a:r>
            <a:r>
              <a:rPr lang="en-US" dirty="0" err="1" smtClean="0"/>
              <a:t>umane</a:t>
            </a:r>
            <a:r>
              <a:rPr lang="en-US" dirty="0" smtClean="0"/>
              <a:t>.</a:t>
            </a:r>
            <a:endParaRPr lang="ro-R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STATE PRODUCATOARE DE GAZE NATURALE</a:t>
            </a:r>
            <a:endParaRPr lang="ro-RO" sz="3200" dirty="0"/>
          </a:p>
        </p:txBody>
      </p:sp>
      <p:pic>
        <p:nvPicPr>
          <p:cNvPr id="6" name="Content Placeholder 5" descr="World_-_Natural_Gas_Production_of_Countries.png"/>
          <p:cNvPicPr>
            <a:picLocks noGrp="1" noChangeAspect="1"/>
          </p:cNvPicPr>
          <p:nvPr>
            <p:ph sz="quarter" idx="1"/>
          </p:nvPr>
        </p:nvPicPr>
        <p:blipFill>
          <a:blip r:embed="rId2"/>
          <a:stretch>
            <a:fillRect/>
          </a:stretch>
        </p:blipFill>
        <p:spPr>
          <a:xfrm>
            <a:off x="612775" y="2061359"/>
            <a:ext cx="8153400" cy="35734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REZEVELE MONDIALE DE GAZE NATURALE</a:t>
            </a:r>
            <a:endParaRPr lang="ro-RO" sz="3200" dirty="0"/>
          </a:p>
        </p:txBody>
      </p:sp>
      <p:pic>
        <p:nvPicPr>
          <p:cNvPr id="4" name="Content Placeholder 3" descr="1024px-Countries_by_Natural_Gas_Proven_Reserves_(2014).svg.png"/>
          <p:cNvPicPr>
            <a:picLocks noGrp="1" noChangeAspect="1"/>
          </p:cNvPicPr>
          <p:nvPr>
            <p:ph sz="quarter" idx="1"/>
          </p:nvPr>
        </p:nvPicPr>
        <p:blipFill>
          <a:blip r:embed="rId2"/>
          <a:stretch>
            <a:fillRect/>
          </a:stretch>
        </p:blipFill>
        <p:spPr>
          <a:xfrm>
            <a:off x="788035" y="1866900"/>
            <a:ext cx="7802880" cy="434818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TRANSPORTUL GAZELOR NATURALE PRIN CONDUCTE</a:t>
            </a:r>
            <a:endParaRPr lang="ro-RO" sz="3200" dirty="0"/>
          </a:p>
        </p:txBody>
      </p:sp>
      <p:pic>
        <p:nvPicPr>
          <p:cNvPr id="4" name="Content Placeholder 3" descr="Global_Gas_trade_both_LNG_and_Pipeline.png"/>
          <p:cNvPicPr>
            <a:picLocks noGrp="1" noChangeAspect="1"/>
          </p:cNvPicPr>
          <p:nvPr>
            <p:ph sz="quarter" idx="1"/>
          </p:nvPr>
        </p:nvPicPr>
        <p:blipFill>
          <a:blip r:embed="rId2"/>
          <a:stretch>
            <a:fillRect/>
          </a:stretch>
        </p:blipFill>
        <p:spPr>
          <a:xfrm>
            <a:off x="428596" y="1638300"/>
            <a:ext cx="8286808" cy="457678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UTILIZAREA ECONOMICA A COMBUSTIBILILOR</a:t>
            </a:r>
            <a:endParaRPr lang="ro-RO" sz="2800" dirty="0"/>
          </a:p>
        </p:txBody>
      </p:sp>
      <p:pic>
        <p:nvPicPr>
          <p:cNvPr id="6" name="Content Placeholder 5" descr="Coal_to_chemicals_routes_diagram.jpg"/>
          <p:cNvPicPr>
            <a:picLocks noGrp="1" noChangeAspect="1"/>
          </p:cNvPicPr>
          <p:nvPr>
            <p:ph sz="quarter" idx="1"/>
          </p:nvPr>
        </p:nvPicPr>
        <p:blipFill>
          <a:blip r:embed="rId2"/>
          <a:stretch>
            <a:fillRect/>
          </a:stretch>
        </p:blipFill>
        <p:spPr>
          <a:xfrm>
            <a:off x="927299" y="1600200"/>
            <a:ext cx="7524351" cy="4495800"/>
          </a:xfrm>
        </p:spPr>
      </p:pic>
      <p:sp>
        <p:nvSpPr>
          <p:cNvPr id="7" name="TextBox 6"/>
          <p:cNvSpPr txBox="1"/>
          <p:nvPr/>
        </p:nvSpPr>
        <p:spPr>
          <a:xfrm>
            <a:off x="3286116" y="6215082"/>
            <a:ext cx="1034450" cy="369332"/>
          </a:xfrm>
          <a:prstGeom prst="rect">
            <a:avLst/>
          </a:prstGeom>
          <a:noFill/>
        </p:spPr>
        <p:txBody>
          <a:bodyPr wrap="none" rtlCol="0">
            <a:spAutoFit/>
          </a:bodyPr>
          <a:lstStyle/>
          <a:p>
            <a:r>
              <a:rPr lang="en-US" dirty="0" smtClean="0"/>
              <a:t>CARBUNI</a:t>
            </a:r>
            <a:endParaRPr lang="ro-R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IMPORTANTA ECONOMICA A PETROLULUI</a:t>
            </a:r>
            <a:endParaRPr lang="ro-RO" sz="3600" dirty="0"/>
          </a:p>
        </p:txBody>
      </p:sp>
      <p:sp>
        <p:nvSpPr>
          <p:cNvPr id="3" name="Content Placeholder 2"/>
          <p:cNvSpPr>
            <a:spLocks noGrp="1"/>
          </p:cNvSpPr>
          <p:nvPr>
            <p:ph sz="quarter" idx="1"/>
          </p:nvPr>
        </p:nvSpPr>
        <p:spPr/>
        <p:txBody>
          <a:bodyPr>
            <a:normAutofit fontScale="77500" lnSpcReduction="20000"/>
          </a:bodyPr>
          <a:lstStyle/>
          <a:p>
            <a:pPr fontAlgn="base"/>
            <a:r>
              <a:rPr lang="en-US" dirty="0" smtClean="0"/>
              <a:t>U</a:t>
            </a:r>
            <a:r>
              <a:rPr lang="ro-RO" dirty="0" smtClean="0"/>
              <a:t>neori numit </a:t>
            </a:r>
            <a:r>
              <a:rPr lang="en-US" dirty="0" smtClean="0"/>
              <a:t> </a:t>
            </a:r>
            <a:r>
              <a:rPr lang="en-US" dirty="0" err="1" smtClean="0"/>
              <a:t>si</a:t>
            </a:r>
            <a:r>
              <a:rPr lang="en-US" dirty="0" smtClean="0"/>
              <a:t> </a:t>
            </a:r>
            <a:r>
              <a:rPr lang="ro-RO" dirty="0" smtClean="0"/>
              <a:t>“aurul negru”, </a:t>
            </a:r>
            <a:r>
              <a:rPr lang="en-US" dirty="0" err="1" smtClean="0"/>
              <a:t>petrolul</a:t>
            </a:r>
            <a:r>
              <a:rPr lang="en-US" dirty="0" smtClean="0"/>
              <a:t> </a:t>
            </a:r>
            <a:r>
              <a:rPr lang="ro-RO" dirty="0" smtClean="0"/>
              <a:t> asigura aproape jumatate din energia utilizata in lume. Fara acesta transporturile s-ar bloca si masinile si utilajele industriale sau centralele termice nu ar putea functiona.</a:t>
            </a:r>
          </a:p>
          <a:p>
            <a:pPr fontAlgn="base"/>
            <a:r>
              <a:rPr lang="ro-RO" dirty="0" smtClean="0"/>
              <a:t>Titeiul brut este utilizat pentru producerea combustibililor, printre care difeirite tipuri de petrol, motorina sau cherosen. Petrolul este utilizat si pentru producerea unor lubrifianti uleiosi si a vaselinelor necesare functionarii utilajelor si masinilor.</a:t>
            </a:r>
          </a:p>
          <a:p>
            <a:pPr fontAlgn="base"/>
            <a:r>
              <a:rPr lang="ro-RO" dirty="0" smtClean="0"/>
              <a:t>Petrolul este utilizat si la producerea asfaltului necesar soselelor si o mare varietate de produse din industria petro-chimica.</a:t>
            </a:r>
          </a:p>
          <a:p>
            <a:pPr fontAlgn="base"/>
            <a:r>
              <a:rPr lang="ro-RO" dirty="0" smtClean="0"/>
              <a:t>Din produse petrochimice se fabrica cosmetice, medicamente, vopsele, explozibili, fertilizatori, fibre sintetice , cerneluri, insecticide, coloranti, mase plastice si cauciucuri sintetice – utilizate la anvelope</a:t>
            </a:r>
            <a:r>
              <a:rPr lang="en-US" dirty="0" smtClean="0"/>
              <a:t>.</a:t>
            </a:r>
            <a:endParaRPr lang="ro-RO" dirty="0" smtClean="0"/>
          </a:p>
          <a:p>
            <a:endParaRPr lang="ro-R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UTILIZAREA ECONOMICA A GAZELOR NATURALE</a:t>
            </a:r>
            <a:endParaRPr lang="ro-RO" sz="3600" dirty="0"/>
          </a:p>
        </p:txBody>
      </p:sp>
      <p:sp>
        <p:nvSpPr>
          <p:cNvPr id="3" name="Content Placeholder 2"/>
          <p:cNvSpPr>
            <a:spLocks noGrp="1"/>
          </p:cNvSpPr>
          <p:nvPr>
            <p:ph sz="quarter" idx="1"/>
          </p:nvPr>
        </p:nvSpPr>
        <p:spPr/>
        <p:txBody>
          <a:bodyPr>
            <a:normAutofit fontScale="85000" lnSpcReduction="20000"/>
          </a:bodyPr>
          <a:lstStyle/>
          <a:p>
            <a:r>
              <a:rPr lang="vi-VN" dirty="0" smtClean="0"/>
              <a:t>Gazul natural este folosit într-o varietate de procese industriale, atât ca materie primă cât și ca sursă de căldură. Gazul ca materie prima este folosit la producerea fertilizatorilor, a farmaceuticelor, a plasticului și a materialelor textile dar și a unei varietăți de produse chimice esențiale precum amoniacul, metanolul, butanul sau propanul.</a:t>
            </a:r>
          </a:p>
          <a:p>
            <a:r>
              <a:rPr lang="vi-VN" dirty="0" smtClean="0"/>
              <a:t>Gazul natural contribuie și la procesele industriale necesare pentru topirea, uscarea, coacerea sau finisarea unor produse, fiind o sursă eficientă de căldură pentru producerea sticlei, a oțelului, a cimentului, cărămidei și ceramicii, a gresiei, a hârtiei, a produselor alimentare, etc.</a:t>
            </a:r>
            <a:endParaRPr lang="en-US" dirty="0" smtClean="0"/>
          </a:p>
          <a:p>
            <a:endParaRPr lang="vi-V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SISTURILE  BITUMINOASE</a:t>
            </a:r>
            <a:endParaRPr lang="ro-RO" dirty="0"/>
          </a:p>
        </p:txBody>
      </p:sp>
      <p:sp>
        <p:nvSpPr>
          <p:cNvPr id="3" name="Content Placeholder 2"/>
          <p:cNvSpPr>
            <a:spLocks noGrp="1"/>
          </p:cNvSpPr>
          <p:nvPr>
            <p:ph sz="quarter" idx="1"/>
          </p:nvPr>
        </p:nvSpPr>
        <p:spPr/>
        <p:txBody>
          <a:bodyPr>
            <a:normAutofit fontScale="70000" lnSpcReduction="20000"/>
          </a:bodyPr>
          <a:lstStyle/>
          <a:p>
            <a:r>
              <a:rPr lang="ro-RO" dirty="0" smtClean="0"/>
              <a:t>Sunt roci metamorfice  ( adica iti da impresia ca se desface in foite, dar nu ca mica) cu continut mare de bitum. Sunt de culoare neagra.</a:t>
            </a:r>
            <a:endParaRPr lang="en-US" dirty="0" smtClean="0"/>
          </a:p>
          <a:p>
            <a:r>
              <a:rPr lang="ro-RO" dirty="0" smtClean="0"/>
              <a:t>Industria  sisturilor bituminoase este inca in faza incipienta, dar are potentialul de a ajunge pana la 12% din productia mondiala. </a:t>
            </a:r>
            <a:endParaRPr lang="en-US" dirty="0" smtClean="0"/>
          </a:p>
          <a:p>
            <a:r>
              <a:rPr lang="ro-RO" dirty="0" smtClean="0"/>
              <a:t>Sisturile bituminoase sunt roci sedimentare care contin o substanta organica numita “kerogen”</a:t>
            </a:r>
            <a:r>
              <a:rPr lang="en-US" dirty="0" smtClean="0"/>
              <a:t> </a:t>
            </a:r>
            <a:r>
              <a:rPr lang="ro-RO" dirty="0" smtClean="0"/>
              <a:t>din care la 500 grade celcius se distileaza si se obtine uleiul de sist. Din sisturi se obtin produse </a:t>
            </a:r>
            <a:r>
              <a:rPr lang="en-US" dirty="0" smtClean="0"/>
              <a:t> </a:t>
            </a:r>
            <a:r>
              <a:rPr lang="ro-RO" dirty="0" smtClean="0"/>
              <a:t>asemanatoare celor din petrol, dar si gaze natural sau combustibili pentru termocentrale.</a:t>
            </a:r>
          </a:p>
          <a:p>
            <a:r>
              <a:rPr lang="ro-RO" dirty="0" smtClean="0"/>
              <a:t>In America de N se concentreaza aproximativ 70% din reserve ( platoul Colorodo)</a:t>
            </a:r>
          </a:p>
          <a:p>
            <a:r>
              <a:rPr lang="ro-RO" dirty="0" smtClean="0"/>
              <a:t>In America de S sunt aproximativ 25% din reserve (Venezuela – Orinoho; Brazilia – Iracli).</a:t>
            </a:r>
          </a:p>
          <a:p>
            <a:r>
              <a:rPr lang="ro-RO" dirty="0" smtClean="0"/>
              <a:t>Sisturi bituminoase se mai gasesc in Fed. Rusa, China, Thailanda, Franta, Marea Britanie, </a:t>
            </a:r>
            <a:r>
              <a:rPr lang="en-US" dirty="0" smtClean="0"/>
              <a:t> </a:t>
            </a:r>
            <a:r>
              <a:rPr lang="ro-RO" dirty="0" smtClean="0"/>
              <a:t>Spania, Suedia, Romania (Anina)</a:t>
            </a:r>
            <a:r>
              <a:rPr lang="en-US" dirty="0" smtClean="0"/>
              <a:t>.</a:t>
            </a:r>
            <a:endParaRPr lang="ro-RO" dirty="0" smtClean="0"/>
          </a:p>
          <a:p>
            <a:endParaRPr lang="en-US" dirty="0" smtClean="0"/>
          </a:p>
          <a:p>
            <a:endParaRPr lang="ro-RO"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BITUMUL</a:t>
            </a:r>
            <a:endParaRPr lang="ro-RO" dirty="0"/>
          </a:p>
        </p:txBody>
      </p:sp>
      <p:sp>
        <p:nvSpPr>
          <p:cNvPr id="3" name="Content Placeholder 2"/>
          <p:cNvSpPr>
            <a:spLocks noGrp="1"/>
          </p:cNvSpPr>
          <p:nvPr>
            <p:ph sz="quarter" idx="1"/>
          </p:nvPr>
        </p:nvSpPr>
        <p:spPr/>
        <p:txBody>
          <a:bodyPr>
            <a:normAutofit fontScale="85000" lnSpcReduction="20000"/>
          </a:bodyPr>
          <a:lstStyle/>
          <a:p>
            <a:r>
              <a:rPr lang="vi-VN" b="1" dirty="0" smtClean="0"/>
              <a:t>Bitumul</a:t>
            </a:r>
            <a:r>
              <a:rPr lang="vi-VN" dirty="0" smtClean="0"/>
              <a:t> este un produs solid, plastic, de culoare neagră, obținut prin oxidarea la cald a reziduurilor de petrol sau prin distilarea huilei.</a:t>
            </a:r>
            <a:endParaRPr lang="en-US" dirty="0" smtClean="0"/>
          </a:p>
          <a:p>
            <a:r>
              <a:rPr lang="vi-VN" dirty="0" smtClean="0"/>
              <a:t>Bitumul natural se găsește asociat cu diferite substanțe minerale și, în acest caz, se numește rocă asfaltică (asfalt natural sau nisip bituminos). Mesopotamienii îl foloseau în urmă cu 7000 de ani drept agent de legătură în construcții.</a:t>
            </a:r>
          </a:p>
          <a:p>
            <a:r>
              <a:rPr lang="vi-VN" dirty="0" smtClean="0"/>
              <a:t>Cele mai cunoscute bitumuri naturale sunt bitumul de Trinidad (56 % bitum pur), bitumul de Bermudez din Venezuela (96 % bitum pur), bitumul din Marea Moartă (98 % bitum pur)</a:t>
            </a:r>
            <a:r>
              <a:rPr lang="en-US" dirty="0" smtClean="0"/>
              <a:t>.</a:t>
            </a:r>
            <a:r>
              <a:rPr lang="vi-VN" dirty="0" smtClean="0"/>
              <a:t> </a:t>
            </a:r>
          </a:p>
          <a:p>
            <a:endParaRPr lang="ro-R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24px-Bitumen.jpg"/>
          <p:cNvPicPr>
            <a:picLocks noGrp="1" noChangeAspect="1"/>
          </p:cNvPicPr>
          <p:nvPr>
            <p:ph sz="quarter" idx="4294967295"/>
          </p:nvPr>
        </p:nvPicPr>
        <p:blipFill>
          <a:blip r:embed="rId2"/>
          <a:stretch>
            <a:fillRect/>
          </a:stretch>
        </p:blipFill>
        <p:spPr>
          <a:xfrm>
            <a:off x="642910" y="1357298"/>
            <a:ext cx="7794625" cy="40227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MINEREURILE RADIOACTIVE</a:t>
            </a:r>
            <a:endParaRPr lang="ro-RO" dirty="0"/>
          </a:p>
        </p:txBody>
      </p:sp>
      <p:sp>
        <p:nvSpPr>
          <p:cNvPr id="3" name="Content Placeholder 2"/>
          <p:cNvSpPr>
            <a:spLocks noGrp="1"/>
          </p:cNvSpPr>
          <p:nvPr>
            <p:ph sz="quarter" idx="1"/>
          </p:nvPr>
        </p:nvSpPr>
        <p:spPr/>
        <p:txBody>
          <a:bodyPr>
            <a:normAutofit lnSpcReduction="10000"/>
          </a:bodyPr>
          <a:lstStyle/>
          <a:p>
            <a:r>
              <a:rPr lang="vi-VN" b="1" dirty="0" smtClean="0"/>
              <a:t>Uraniu</a:t>
            </a:r>
            <a:r>
              <a:rPr lang="ro-RO" b="1" dirty="0" smtClean="0"/>
              <a:t>l</a:t>
            </a:r>
            <a:r>
              <a:rPr lang="vi-VN" dirty="0" smtClean="0"/>
              <a:t>, </a:t>
            </a:r>
            <a:r>
              <a:rPr lang="vi-VN" dirty="0" smtClean="0"/>
              <a:t>în latină </a:t>
            </a:r>
            <a:r>
              <a:rPr lang="vi-VN" b="1" dirty="0" smtClean="0"/>
              <a:t>uranium</a:t>
            </a:r>
            <a:r>
              <a:rPr lang="vi-VN" dirty="0" smtClean="0"/>
              <a:t>, este un element chimic, un metal, </a:t>
            </a:r>
            <a:r>
              <a:rPr lang="vi-VN" dirty="0" smtClean="0"/>
              <a:t>din seria</a:t>
            </a:r>
            <a:r>
              <a:rPr lang="vi-VN" dirty="0" smtClean="0"/>
              <a:t> actinidelor a sistemului </a:t>
            </a:r>
            <a:r>
              <a:rPr lang="vi-VN" dirty="0" smtClean="0"/>
              <a:t>periodic</a:t>
            </a:r>
            <a:r>
              <a:rPr lang="ro-RO" dirty="0" smtClean="0"/>
              <a:t> </a:t>
            </a:r>
            <a:r>
              <a:rPr lang="vi-VN" dirty="0" smtClean="0"/>
              <a:t>al </a:t>
            </a:r>
            <a:r>
              <a:rPr lang="vi-VN" dirty="0" smtClean="0"/>
              <a:t>elementelor care are simbolul chimic </a:t>
            </a:r>
            <a:r>
              <a:rPr lang="vi-VN" b="1" dirty="0" smtClean="0"/>
              <a:t>U</a:t>
            </a:r>
            <a:r>
              <a:rPr lang="vi-VN" dirty="0" smtClean="0"/>
              <a:t> și </a:t>
            </a:r>
            <a:r>
              <a:rPr lang="vi-VN" u="sng" dirty="0" smtClean="0"/>
              <a:t>numărul atomic</a:t>
            </a:r>
            <a:r>
              <a:rPr lang="vi-VN" dirty="0" smtClean="0"/>
              <a:t> 92</a:t>
            </a:r>
            <a:r>
              <a:rPr lang="vi-VN" dirty="0" smtClean="0"/>
              <a:t>.</a:t>
            </a:r>
            <a:endParaRPr lang="ro-RO" dirty="0" smtClean="0"/>
          </a:p>
          <a:p>
            <a:pPr>
              <a:buNone/>
            </a:pPr>
            <a:endParaRPr lang="ro-RO" dirty="0"/>
          </a:p>
        </p:txBody>
      </p:sp>
      <p:pic>
        <p:nvPicPr>
          <p:cNvPr id="5" name="Content Placeholder 4" descr="Uranium2.jpg"/>
          <p:cNvPicPr>
            <a:picLocks noGrp="1" noChangeAspect="1"/>
          </p:cNvPicPr>
          <p:nvPr>
            <p:ph sz="quarter" idx="2"/>
          </p:nvPr>
        </p:nvPicPr>
        <p:blipFill>
          <a:blip r:embed="rId2"/>
          <a:stretch>
            <a:fillRect/>
          </a:stretch>
        </p:blipFill>
        <p:spPr>
          <a:xfrm>
            <a:off x="4845050" y="2574290"/>
            <a:ext cx="3886200" cy="260159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CLASIFICAREA RESURSELOR LITOSFEREI</a:t>
            </a:r>
            <a:endParaRPr lang="ro-RO" dirty="0"/>
          </a:p>
        </p:txBody>
      </p:sp>
      <p:sp>
        <p:nvSpPr>
          <p:cNvPr id="3" name="Content Placeholder 2"/>
          <p:cNvSpPr>
            <a:spLocks noGrp="1"/>
          </p:cNvSpPr>
          <p:nvPr>
            <p:ph sz="quarter" idx="1"/>
          </p:nvPr>
        </p:nvSpPr>
        <p:spPr/>
        <p:txBody>
          <a:bodyPr/>
          <a:lstStyle/>
          <a:p>
            <a:r>
              <a:rPr lang="en-US" b="1" u="sng" dirty="0">
                <a:solidFill>
                  <a:srgbClr val="C00000"/>
                </a:solidFill>
              </a:rPr>
              <a:t>I</a:t>
            </a:r>
            <a:r>
              <a:rPr lang="en-US" b="1" u="sng" dirty="0" smtClean="0">
                <a:solidFill>
                  <a:srgbClr val="C00000"/>
                </a:solidFill>
              </a:rPr>
              <a:t>.RESURSE ENERGETICE</a:t>
            </a:r>
            <a:r>
              <a:rPr lang="en-US" u="sng" dirty="0" smtClean="0"/>
              <a:t>-</a:t>
            </a:r>
            <a:r>
              <a:rPr lang="en-US" dirty="0" err="1" smtClean="0"/>
              <a:t>sunt</a:t>
            </a:r>
            <a:r>
              <a:rPr lang="en-US" u="sng" dirty="0" smtClean="0"/>
              <a:t> </a:t>
            </a:r>
            <a:r>
              <a:rPr lang="en-US" dirty="0" err="1" smtClean="0"/>
              <a:t>resursele</a:t>
            </a:r>
            <a:r>
              <a:rPr lang="en-US" dirty="0" smtClean="0"/>
              <a:t> </a:t>
            </a:r>
            <a:r>
              <a:rPr lang="en-US" dirty="0" err="1" smtClean="0"/>
              <a:t>utilizate</a:t>
            </a:r>
            <a:r>
              <a:rPr lang="en-US" dirty="0" smtClean="0"/>
              <a:t> </a:t>
            </a:r>
            <a:r>
              <a:rPr lang="en-US" dirty="0" err="1" smtClean="0"/>
              <a:t>pentru</a:t>
            </a:r>
            <a:r>
              <a:rPr lang="en-US" dirty="0" smtClean="0"/>
              <a:t> </a:t>
            </a:r>
            <a:r>
              <a:rPr lang="en-US" dirty="0" err="1" smtClean="0"/>
              <a:t>poducerea</a:t>
            </a:r>
            <a:r>
              <a:rPr lang="en-US" dirty="0" smtClean="0"/>
              <a:t> </a:t>
            </a:r>
            <a:r>
              <a:rPr lang="en-US" dirty="0" err="1" smtClean="0"/>
              <a:t>energiei</a:t>
            </a:r>
            <a:r>
              <a:rPr lang="en-US" dirty="0" smtClean="0"/>
              <a:t> </a:t>
            </a:r>
            <a:r>
              <a:rPr lang="en-US" dirty="0" err="1" smtClean="0"/>
              <a:t>electrice</a:t>
            </a:r>
            <a:r>
              <a:rPr lang="en-US" dirty="0" smtClean="0"/>
              <a:t> </a:t>
            </a:r>
            <a:r>
              <a:rPr lang="en-US" dirty="0" err="1" smtClean="0"/>
              <a:t>si</a:t>
            </a:r>
            <a:r>
              <a:rPr lang="en-US" dirty="0" smtClean="0"/>
              <a:t> </a:t>
            </a:r>
            <a:r>
              <a:rPr lang="en-US" dirty="0" err="1" smtClean="0"/>
              <a:t>termice.Se</a:t>
            </a:r>
            <a:r>
              <a:rPr lang="en-US" dirty="0" smtClean="0"/>
              <a:t> </a:t>
            </a:r>
            <a:r>
              <a:rPr lang="en-US" dirty="0" err="1" smtClean="0"/>
              <a:t>clasifica</a:t>
            </a:r>
            <a:r>
              <a:rPr lang="en-US" dirty="0" smtClean="0"/>
              <a:t> in </a:t>
            </a:r>
            <a:r>
              <a:rPr lang="en-US" dirty="0" err="1" smtClean="0"/>
              <a:t>doua</a:t>
            </a:r>
            <a:r>
              <a:rPr lang="en-US" dirty="0" smtClean="0"/>
              <a:t> </a:t>
            </a:r>
            <a:r>
              <a:rPr lang="en-US" dirty="0" err="1" smtClean="0"/>
              <a:t>categorii</a:t>
            </a:r>
            <a:r>
              <a:rPr lang="en-US" dirty="0" smtClean="0"/>
              <a:t>:</a:t>
            </a:r>
          </a:p>
          <a:p>
            <a:r>
              <a:rPr lang="en-US" b="1" dirty="0" err="1" smtClean="0">
                <a:solidFill>
                  <a:srgbClr val="FF0000"/>
                </a:solidFill>
              </a:rPr>
              <a:t>A.Combustibili</a:t>
            </a:r>
            <a:r>
              <a:rPr lang="en-US" b="1" dirty="0" smtClean="0">
                <a:solidFill>
                  <a:srgbClr val="FF0000"/>
                </a:solidFill>
              </a:rPr>
              <a:t> </a:t>
            </a:r>
            <a:r>
              <a:rPr lang="en-US" b="1" dirty="0" err="1" smtClean="0">
                <a:solidFill>
                  <a:srgbClr val="FF0000"/>
                </a:solidFill>
              </a:rPr>
              <a:t>fosili</a:t>
            </a:r>
            <a:endParaRPr lang="en-US" b="1" dirty="0" smtClean="0">
              <a:solidFill>
                <a:srgbClr val="FF0000"/>
              </a:solidFill>
            </a:endParaRPr>
          </a:p>
          <a:p>
            <a:r>
              <a:rPr lang="en-US" b="1" dirty="0" err="1" smtClean="0">
                <a:solidFill>
                  <a:srgbClr val="0070C0"/>
                </a:solidFill>
              </a:rPr>
              <a:t>B.Minereuri</a:t>
            </a:r>
            <a:r>
              <a:rPr lang="en-US" b="1" dirty="0" smtClean="0">
                <a:solidFill>
                  <a:srgbClr val="0070C0"/>
                </a:solidFill>
              </a:rPr>
              <a:t> radioactive</a:t>
            </a:r>
            <a:endParaRPr lang="ro-RO" b="1"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sz="quarter" idx="1"/>
          </p:nvPr>
        </p:nvSpPr>
        <p:spPr/>
        <p:txBody>
          <a:bodyPr>
            <a:normAutofit fontScale="92500" lnSpcReduction="20000"/>
          </a:bodyPr>
          <a:lstStyle/>
          <a:p>
            <a:r>
              <a:rPr lang="vi-VN" dirty="0" smtClean="0"/>
              <a:t>Uraniul este folosit pe post de colorant în sticla de uraniu, producând diferite tente de culoare, de la portocaliu-roșu până la galben-lămâi. A fost de asemenea folosit și pentru a umbri și a da tente de culoare în arta fotografică. Descoperirea, în anul 1789 a uraniului în mineralul pehblendă, îi este acreditată lui Martin Heinrich Klaproth, care a numit noul element după planeta Uranus. Eugène-Melchior Péligot a fost prima persoană care a reușit să izoleze acest metal, iar proprietățile sale radioactive au fost descoperite, în 1896, de catre Antoine Becquerel. </a:t>
            </a:r>
            <a:endParaRPr lang="ro-R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Uranium_production,_OWID.svg.png"/>
          <p:cNvPicPr>
            <a:picLocks noGrp="1" noChangeAspect="1"/>
          </p:cNvPicPr>
          <p:nvPr>
            <p:ph sz="quarter" idx="4294967295"/>
          </p:nvPr>
        </p:nvPicPr>
        <p:blipFill>
          <a:blip r:embed="rId2"/>
          <a:stretch>
            <a:fillRect/>
          </a:stretch>
        </p:blipFill>
        <p:spPr>
          <a:xfrm>
            <a:off x="890477" y="785794"/>
            <a:ext cx="7586336" cy="53578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uclear_Power_Plant_2.jpg"/>
          <p:cNvPicPr>
            <a:picLocks noGrp="1" noChangeAspect="1"/>
          </p:cNvPicPr>
          <p:nvPr>
            <p:ph sz="quarter" idx="4294967295"/>
          </p:nvPr>
        </p:nvPicPr>
        <p:blipFill>
          <a:blip r:embed="rId2"/>
          <a:stretch>
            <a:fillRect/>
          </a:stretch>
        </p:blipFill>
        <p:spPr>
          <a:xfrm>
            <a:off x="928662" y="2571744"/>
            <a:ext cx="3657600" cy="2768600"/>
          </a:xfrm>
        </p:spPr>
      </p:pic>
      <p:pic>
        <p:nvPicPr>
          <p:cNvPr id="6" name="Content Placeholder 5" descr="Pichblende.jpg"/>
          <p:cNvPicPr>
            <a:picLocks noGrp="1" noChangeAspect="1"/>
          </p:cNvPicPr>
          <p:nvPr>
            <p:ph sz="quarter" idx="4294967295"/>
          </p:nvPr>
        </p:nvPicPr>
        <p:blipFill>
          <a:blip r:embed="rId3"/>
          <a:stretch>
            <a:fillRect/>
          </a:stretch>
        </p:blipFill>
        <p:spPr>
          <a:xfrm>
            <a:off x="5129213" y="2571744"/>
            <a:ext cx="4014787" cy="3500438"/>
          </a:xfrm>
        </p:spPr>
      </p:pic>
      <p:sp>
        <p:nvSpPr>
          <p:cNvPr id="8" name="Text Placeholder 7"/>
          <p:cNvSpPr>
            <a:spLocks noGrp="1"/>
          </p:cNvSpPr>
          <p:nvPr>
            <p:ph type="body" sz="quarter" idx="4294967295"/>
          </p:nvPr>
        </p:nvSpPr>
        <p:spPr>
          <a:xfrm>
            <a:off x="0" y="1752600"/>
            <a:ext cx="3886200" cy="639763"/>
          </a:xfrm>
        </p:spPr>
        <p:txBody>
          <a:bodyPr/>
          <a:lstStyle/>
          <a:p>
            <a:r>
              <a:rPr lang="ro-RO" dirty="0" smtClean="0"/>
              <a:t>CENTRALA NUCLEARA</a:t>
            </a:r>
            <a:endParaRPr lang="ro-RO" dirty="0"/>
          </a:p>
        </p:txBody>
      </p:sp>
      <p:sp>
        <p:nvSpPr>
          <p:cNvPr id="9" name="Text Placeholder 8"/>
          <p:cNvSpPr>
            <a:spLocks noGrp="1"/>
          </p:cNvSpPr>
          <p:nvPr>
            <p:ph type="body" sz="quarter" idx="4294967295"/>
          </p:nvPr>
        </p:nvSpPr>
        <p:spPr>
          <a:xfrm>
            <a:off x="5257800" y="1752600"/>
            <a:ext cx="3886200" cy="639763"/>
          </a:xfrm>
        </p:spPr>
        <p:txBody>
          <a:bodyPr>
            <a:normAutofit fontScale="77500" lnSpcReduction="20000"/>
          </a:bodyPr>
          <a:lstStyle/>
          <a:p>
            <a:r>
              <a:rPr lang="ro-RO" dirty="0" smtClean="0"/>
              <a:t>PEHBLENDA-MINEREU DE URANIU</a:t>
            </a:r>
            <a:endParaRPr lang="ro-R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PLUTONIU</a:t>
            </a:r>
            <a:endParaRPr lang="ro-RO" dirty="0"/>
          </a:p>
        </p:txBody>
      </p:sp>
      <p:sp>
        <p:nvSpPr>
          <p:cNvPr id="3" name="Content Placeholder 2"/>
          <p:cNvSpPr>
            <a:spLocks noGrp="1"/>
          </p:cNvSpPr>
          <p:nvPr>
            <p:ph sz="quarter" idx="1"/>
          </p:nvPr>
        </p:nvSpPr>
        <p:spPr/>
        <p:txBody>
          <a:bodyPr>
            <a:normAutofit fontScale="85000" lnSpcReduction="20000"/>
          </a:bodyPr>
          <a:lstStyle/>
          <a:p>
            <a:r>
              <a:rPr lang="vi-VN" b="1" dirty="0" smtClean="0"/>
              <a:t>Plutoniul</a:t>
            </a:r>
            <a:r>
              <a:rPr lang="vi-VN" dirty="0" smtClean="0"/>
              <a:t> este un element chimic metalic radioactiv din grupa actinidelor, având numărul atomic 94 și simbolul chimic </a:t>
            </a:r>
            <a:r>
              <a:rPr lang="vi-VN" b="1" dirty="0" smtClean="0"/>
              <a:t>Pu</a:t>
            </a:r>
            <a:r>
              <a:rPr lang="vi-VN" dirty="0" smtClean="0"/>
              <a:t>. A fost descoperit în 1940 în urma reacției de bombardare a </a:t>
            </a:r>
            <a:r>
              <a:rPr lang="vi-VN" baseline="30000" dirty="0" smtClean="0"/>
              <a:t>238</a:t>
            </a:r>
            <a:r>
              <a:rPr lang="vi-VN" dirty="0" smtClean="0"/>
              <a:t>U cu deuteroni, dar – din cauza războiului – descoperirea sa a fost comunicată abia în 1948. A fost „botezat” în martie 1942</a:t>
            </a:r>
            <a:r>
              <a:rPr lang="vi-VN" dirty="0" smtClean="0"/>
              <a:t>,</a:t>
            </a:r>
            <a:r>
              <a:rPr lang="vi-VN" dirty="0" smtClean="0"/>
              <a:t> numele elementului provenind de la cel al planetei pitice Pluto, în analogie cu uraniul și neptuniul.</a:t>
            </a:r>
          </a:p>
          <a:p>
            <a:r>
              <a:rPr lang="vi-VN" dirty="0" smtClean="0"/>
              <a:t>Chiar dacă urme de plutoniu sunt prezente în mod natural pe Pământ (fiind cel mai greu element prezent în natură anterior erei atomice), el este considerat ca fiind un produs antropogen</a:t>
            </a:r>
          </a:p>
          <a:p>
            <a:endParaRPr lang="ro-RO"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5257800" y="1589088"/>
            <a:ext cx="3886200" cy="4572000"/>
          </a:xfrm>
        </p:spPr>
        <p:txBody>
          <a:bodyPr>
            <a:normAutofit fontScale="85000" lnSpcReduction="20000"/>
          </a:bodyPr>
          <a:lstStyle/>
          <a:p>
            <a:r>
              <a:rPr lang="vi-VN" dirty="0" smtClean="0"/>
              <a:t>Este considerat a fi un element chimic sintetic, chiar dacă urme de </a:t>
            </a:r>
            <a:r>
              <a:rPr lang="vi-VN" baseline="30000" dirty="0" smtClean="0"/>
              <a:t>239</a:t>
            </a:r>
            <a:r>
              <a:rPr lang="vi-VN" dirty="0" smtClean="0"/>
              <a:t>Pu se găseau în natură în zăcămintele bogate în uraniu și înainte de 1945</a:t>
            </a:r>
            <a:r>
              <a:rPr lang="vi-VN" dirty="0" smtClean="0"/>
              <a:t>.</a:t>
            </a:r>
            <a:r>
              <a:rPr lang="vi-VN" dirty="0" smtClean="0"/>
              <a:t> Acest izotop este produs ca urmare a proceselor de activare neutronică a </a:t>
            </a:r>
            <a:r>
              <a:rPr lang="vi-VN" baseline="30000" dirty="0" smtClean="0"/>
              <a:t>238</a:t>
            </a:r>
            <a:r>
              <a:rPr lang="vi-VN" dirty="0" smtClean="0"/>
              <a:t>U cu neutroni emiși în urma fisiunii spontane a altor nuclee de </a:t>
            </a:r>
            <a:r>
              <a:rPr lang="vi-VN" baseline="30000" dirty="0" smtClean="0"/>
              <a:t>238</a:t>
            </a:r>
            <a:r>
              <a:rPr lang="vi-VN" dirty="0" smtClean="0"/>
              <a:t>U</a:t>
            </a:r>
            <a:endParaRPr lang="ro-RO" dirty="0"/>
          </a:p>
        </p:txBody>
      </p:sp>
      <p:pic>
        <p:nvPicPr>
          <p:cNvPr id="7" name="Content Placeholder 6" descr="800px-Plutonium_pellet.jpg"/>
          <p:cNvPicPr>
            <a:picLocks noGrp="1" noChangeAspect="1"/>
          </p:cNvPicPr>
          <p:nvPr>
            <p:ph sz="quarter" idx="4294967295"/>
          </p:nvPr>
        </p:nvPicPr>
        <p:blipFill>
          <a:blip r:embed="rId2"/>
          <a:stretch>
            <a:fillRect/>
          </a:stretch>
        </p:blipFill>
        <p:spPr>
          <a:xfrm>
            <a:off x="928662" y="1643050"/>
            <a:ext cx="3886200" cy="31083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CESIU</a:t>
            </a:r>
            <a:endParaRPr lang="ro-RO" dirty="0"/>
          </a:p>
        </p:txBody>
      </p:sp>
      <p:sp>
        <p:nvSpPr>
          <p:cNvPr id="3" name="Content Placeholder 2"/>
          <p:cNvSpPr>
            <a:spLocks noGrp="1"/>
          </p:cNvSpPr>
          <p:nvPr>
            <p:ph sz="quarter" idx="1"/>
          </p:nvPr>
        </p:nvSpPr>
        <p:spPr/>
        <p:txBody>
          <a:bodyPr>
            <a:normAutofit lnSpcReduction="10000"/>
          </a:bodyPr>
          <a:lstStyle/>
          <a:p>
            <a:r>
              <a:rPr lang="vi-VN" b="1" dirty="0" smtClean="0"/>
              <a:t>Cesiul</a:t>
            </a:r>
            <a:r>
              <a:rPr lang="vi-VN" dirty="0" smtClean="0"/>
              <a:t> este </a:t>
            </a:r>
            <a:r>
              <a:rPr lang="vi-VN" dirty="0" smtClean="0"/>
              <a:t>un</a:t>
            </a:r>
            <a:r>
              <a:rPr lang="vi-VN" dirty="0" smtClean="0"/>
              <a:t> </a:t>
            </a:r>
            <a:r>
              <a:rPr lang="vi-VN" dirty="0" smtClean="0"/>
              <a:t>metal</a:t>
            </a:r>
            <a:r>
              <a:rPr lang="vi-VN" dirty="0" smtClean="0"/>
              <a:t> </a:t>
            </a:r>
            <a:r>
              <a:rPr lang="vi-VN" dirty="0" smtClean="0"/>
              <a:t> </a:t>
            </a:r>
            <a:r>
              <a:rPr lang="vi-VN" dirty="0" smtClean="0"/>
              <a:t>moale, de culoare argintie-aurie, cu un punct de topire de 28 °C (82 °F), aceasta făcându-l unul dintre singurele cinci metale care se pot afla în stare lichidă sau într-o stare de trecere dintre starea lichidă și cea solidă la temperatura camerei. </a:t>
            </a:r>
            <a:endParaRPr lang="ro-RO" baseline="30000" dirty="0" smtClean="0"/>
          </a:p>
          <a:p>
            <a:r>
              <a:rPr lang="vi-VN" dirty="0" smtClean="0"/>
              <a:t> Cesiul este un metal alcalin și are proprietăți fizico-chimice asemănătoare cu cele ale </a:t>
            </a:r>
            <a:r>
              <a:rPr lang="vi-VN" dirty="0" smtClean="0"/>
              <a:t>rubidiului</a:t>
            </a:r>
            <a:r>
              <a:rPr lang="ro-RO" dirty="0" smtClean="0"/>
              <a:t> </a:t>
            </a:r>
            <a:r>
              <a:rPr lang="vi-VN" dirty="0" smtClean="0"/>
              <a:t>și </a:t>
            </a:r>
            <a:r>
              <a:rPr lang="vi-VN" dirty="0" smtClean="0"/>
              <a:t>ale </a:t>
            </a:r>
            <a:r>
              <a:rPr lang="vi-VN" dirty="0" smtClean="0"/>
              <a:t>potasiului</a:t>
            </a:r>
            <a:r>
              <a:rPr lang="ro-RO" dirty="0" smtClean="0"/>
              <a:t>.</a:t>
            </a:r>
            <a:endParaRPr lang="ro-RO"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5257800" y="1589088"/>
            <a:ext cx="3457604" cy="4572000"/>
          </a:xfrm>
        </p:spPr>
        <p:txBody>
          <a:bodyPr/>
          <a:lstStyle/>
          <a:p>
            <a:r>
              <a:rPr lang="vi-VN" dirty="0" smtClean="0"/>
              <a:t>Cesiul a fost descoperit de către doi chimiști germani, Robert Bunsen și Gustav Kirchhoff în anul 1860 cu ajutorul liniei sale </a:t>
            </a:r>
            <a:r>
              <a:rPr lang="vi-VN" dirty="0" smtClean="0"/>
              <a:t>spectroscopice</a:t>
            </a:r>
            <a:r>
              <a:rPr lang="ro-RO" dirty="0" smtClean="0"/>
              <a:t>.</a:t>
            </a:r>
            <a:endParaRPr lang="ro-RO" dirty="0"/>
          </a:p>
        </p:txBody>
      </p:sp>
      <p:pic>
        <p:nvPicPr>
          <p:cNvPr id="7" name="Content Placeholder 6" descr="800px-Cesium.jpg"/>
          <p:cNvPicPr>
            <a:picLocks noGrp="1" noChangeAspect="1"/>
          </p:cNvPicPr>
          <p:nvPr>
            <p:ph sz="quarter" idx="4294967295"/>
          </p:nvPr>
        </p:nvPicPr>
        <p:blipFill>
          <a:blip r:embed="rId2"/>
          <a:stretch>
            <a:fillRect/>
          </a:stretch>
        </p:blipFill>
        <p:spPr>
          <a:xfrm>
            <a:off x="785786" y="1571612"/>
            <a:ext cx="3886200" cy="435771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THORIU</a:t>
            </a:r>
            <a:endParaRPr lang="ro-RO" dirty="0"/>
          </a:p>
        </p:txBody>
      </p:sp>
      <p:sp>
        <p:nvSpPr>
          <p:cNvPr id="3" name="Content Placeholder 2"/>
          <p:cNvSpPr>
            <a:spLocks noGrp="1"/>
          </p:cNvSpPr>
          <p:nvPr>
            <p:ph sz="quarter" idx="1"/>
          </p:nvPr>
        </p:nvSpPr>
        <p:spPr/>
        <p:txBody>
          <a:bodyPr>
            <a:normAutofit fontScale="92500" lnSpcReduction="10000"/>
          </a:bodyPr>
          <a:lstStyle/>
          <a:p>
            <a:r>
              <a:rPr lang="ro-RO" dirty="0" smtClean="0"/>
              <a:t>T</a:t>
            </a:r>
            <a:r>
              <a:rPr lang="vi-VN" dirty="0" smtClean="0"/>
              <a:t>horiul </a:t>
            </a:r>
            <a:r>
              <a:rPr lang="vi-VN" dirty="0" smtClean="0"/>
              <a:t>pur este un metal alb argintiu, care este stabil în aer uscat și își păstrează luciul metalic pentru mai multe luni. Atunci când este adus în mediu umed și bogat în oxigen, începe să se oxideze, devenind treptat cenușiu, apoi </a:t>
            </a:r>
            <a:r>
              <a:rPr lang="vi-VN" dirty="0" smtClean="0"/>
              <a:t>negru.</a:t>
            </a:r>
            <a:endParaRPr lang="ro-RO" dirty="0"/>
          </a:p>
        </p:txBody>
      </p:sp>
      <p:pic>
        <p:nvPicPr>
          <p:cNvPr id="5" name="Content Placeholder 4" descr="Thorium-1.jpg"/>
          <p:cNvPicPr>
            <a:picLocks noGrp="1" noChangeAspect="1"/>
          </p:cNvPicPr>
          <p:nvPr>
            <p:ph sz="quarter" idx="2"/>
          </p:nvPr>
        </p:nvPicPr>
        <p:blipFill>
          <a:blip r:embed="rId2"/>
          <a:stretch>
            <a:fillRect/>
          </a:stretch>
        </p:blipFill>
        <p:spPr>
          <a:xfrm>
            <a:off x="4883150" y="2447608"/>
            <a:ext cx="3810000" cy="285496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RADIU</a:t>
            </a:r>
            <a:endParaRPr lang="ro-RO" dirty="0"/>
          </a:p>
        </p:txBody>
      </p:sp>
      <p:sp>
        <p:nvSpPr>
          <p:cNvPr id="3" name="Content Placeholder 2"/>
          <p:cNvSpPr>
            <a:spLocks noGrp="1"/>
          </p:cNvSpPr>
          <p:nvPr>
            <p:ph sz="quarter" idx="1"/>
          </p:nvPr>
        </p:nvSpPr>
        <p:spPr/>
        <p:txBody>
          <a:bodyPr>
            <a:normAutofit fontScale="77500" lnSpcReduction="20000"/>
          </a:bodyPr>
          <a:lstStyle/>
          <a:p>
            <a:r>
              <a:rPr lang="vi-VN" dirty="0" smtClean="0"/>
              <a:t>Radiul, sub formă de clorură de radiu RaCl</a:t>
            </a:r>
            <a:r>
              <a:rPr lang="vi-VN" baseline="-25000" dirty="0" smtClean="0"/>
              <a:t>2</a:t>
            </a:r>
            <a:r>
              <a:rPr lang="vi-VN" dirty="0" smtClean="0"/>
              <a:t>, a fost descoperit de Marie Curie și Pierre Curie în </a:t>
            </a:r>
            <a:r>
              <a:rPr lang="vi-VN" dirty="0" smtClean="0"/>
              <a:t>1898</a:t>
            </a:r>
            <a:r>
              <a:rPr lang="ro-RO" dirty="0" smtClean="0"/>
              <a:t>.</a:t>
            </a:r>
          </a:p>
          <a:p>
            <a:r>
              <a:rPr lang="vi-VN" dirty="0" smtClean="0"/>
              <a:t>Acest element radioactiv a fost descoperit de către savanta poloneza Marie-Sklodovska Curie. </a:t>
            </a:r>
            <a:endParaRPr lang="ro-RO" dirty="0" smtClean="0"/>
          </a:p>
          <a:p>
            <a:r>
              <a:rPr lang="vi-VN" dirty="0" smtClean="0"/>
              <a:t>Radiul </a:t>
            </a:r>
            <a:r>
              <a:rPr lang="vi-VN" dirty="0" smtClean="0"/>
              <a:t>are o abundență relativ redusă în scoarța terestră și extragerea sa se face cu dificultate, în special datorită </a:t>
            </a:r>
            <a:r>
              <a:rPr lang="vi-VN" dirty="0" smtClean="0"/>
              <a:t>radioactivității</a:t>
            </a:r>
            <a:r>
              <a:rPr lang="vi-VN" dirty="0" smtClean="0"/>
              <a:t> sale ridicate.</a:t>
            </a:r>
            <a:endParaRPr lang="ro-RO" dirty="0"/>
          </a:p>
        </p:txBody>
      </p:sp>
      <p:pic>
        <p:nvPicPr>
          <p:cNvPr id="5" name="Content Placeholder 4" descr="Radium226.jpg"/>
          <p:cNvPicPr>
            <a:picLocks noGrp="1" noChangeAspect="1"/>
          </p:cNvPicPr>
          <p:nvPr>
            <p:ph sz="quarter" idx="2"/>
          </p:nvPr>
        </p:nvPicPr>
        <p:blipFill>
          <a:blip r:embed="rId2"/>
          <a:stretch>
            <a:fillRect/>
          </a:stretch>
        </p:blipFill>
        <p:spPr>
          <a:xfrm>
            <a:off x="4845050" y="2321798"/>
            <a:ext cx="3886200" cy="310657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POLONIU</a:t>
            </a:r>
            <a:endParaRPr lang="ro-RO" dirty="0"/>
          </a:p>
        </p:txBody>
      </p:sp>
      <p:sp>
        <p:nvSpPr>
          <p:cNvPr id="4" name="Content Placeholder 3"/>
          <p:cNvSpPr>
            <a:spLocks noGrp="1"/>
          </p:cNvSpPr>
          <p:nvPr>
            <p:ph sz="quarter" idx="1"/>
          </p:nvPr>
        </p:nvSpPr>
        <p:spPr/>
        <p:txBody>
          <a:bodyPr>
            <a:normAutofit fontScale="77500" lnSpcReduction="20000"/>
          </a:bodyPr>
          <a:lstStyle/>
          <a:p>
            <a:r>
              <a:rPr lang="vi-VN" dirty="0" smtClean="0"/>
              <a:t>Este un element </a:t>
            </a:r>
            <a:r>
              <a:rPr lang="vi-VN" dirty="0" smtClean="0"/>
              <a:t>radioactiv</a:t>
            </a:r>
            <a:r>
              <a:rPr lang="ro-RO" dirty="0" smtClean="0"/>
              <a:t>, </a:t>
            </a:r>
            <a:r>
              <a:rPr lang="vi-VN" dirty="0" smtClean="0"/>
              <a:t> </a:t>
            </a:r>
            <a:r>
              <a:rPr lang="vi-VN" dirty="0" smtClean="0"/>
              <a:t>emițând radiații alfa.</a:t>
            </a:r>
          </a:p>
          <a:p>
            <a:r>
              <a:rPr lang="vi-VN" dirty="0" smtClean="0"/>
              <a:t>A fost un element important în celebrul experiment al Irenei Joliot-Curie pentru demonstrarea radioactivității artificiale. O foiță de aluminiu expusă la radiație alfa de la poloniu devine un izotop al fosforului cu o masă necunoscută în acele vremuri, și care se dezintegra emițând pozitroni. </a:t>
            </a:r>
          </a:p>
          <a:p>
            <a:endParaRPr lang="ro-RO" dirty="0"/>
          </a:p>
        </p:txBody>
      </p:sp>
      <p:pic>
        <p:nvPicPr>
          <p:cNvPr id="6" name="Content Placeholder 5" descr="Polonium.jpg"/>
          <p:cNvPicPr>
            <a:picLocks noGrp="1" noChangeAspect="1"/>
          </p:cNvPicPr>
          <p:nvPr>
            <p:ph sz="quarter" idx="2"/>
          </p:nvPr>
        </p:nvPicPr>
        <p:blipFill>
          <a:blip r:embed="rId2"/>
          <a:stretch>
            <a:fillRect/>
          </a:stretch>
        </p:blipFill>
        <p:spPr>
          <a:xfrm>
            <a:off x="5785358" y="2918016"/>
            <a:ext cx="2005584" cy="191414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COMBUSTIBILII FOSILI</a:t>
            </a:r>
            <a:endParaRPr lang="ro-RO" dirty="0"/>
          </a:p>
        </p:txBody>
      </p:sp>
      <p:sp>
        <p:nvSpPr>
          <p:cNvPr id="3" name="Content Placeholder 2"/>
          <p:cNvSpPr>
            <a:spLocks noGrp="1"/>
          </p:cNvSpPr>
          <p:nvPr>
            <p:ph sz="quarter" idx="1"/>
          </p:nvPr>
        </p:nvSpPr>
        <p:spPr/>
        <p:txBody>
          <a:bodyPr>
            <a:normAutofit/>
          </a:bodyPr>
          <a:lstStyle/>
          <a:p>
            <a:r>
              <a:rPr lang="en-US" dirty="0" smtClean="0"/>
              <a:t>In </a:t>
            </a:r>
            <a:r>
              <a:rPr lang="en-US" dirty="0" err="1" smtClean="0"/>
              <a:t>aceasta</a:t>
            </a:r>
            <a:r>
              <a:rPr lang="en-US" dirty="0" smtClean="0"/>
              <a:t> </a:t>
            </a:r>
            <a:r>
              <a:rPr lang="en-US" dirty="0" err="1" smtClean="0"/>
              <a:t>categorie</a:t>
            </a:r>
            <a:r>
              <a:rPr lang="en-US" dirty="0" smtClean="0"/>
              <a:t> intra : </a:t>
            </a:r>
            <a:r>
              <a:rPr lang="en-US" dirty="0" err="1" smtClean="0"/>
              <a:t>carbunii</a:t>
            </a:r>
            <a:r>
              <a:rPr lang="en-US" dirty="0" smtClean="0"/>
              <a:t>, </a:t>
            </a:r>
            <a:r>
              <a:rPr lang="en-US" dirty="0" err="1" smtClean="0"/>
              <a:t>petrolul</a:t>
            </a:r>
            <a:r>
              <a:rPr lang="en-US" dirty="0" smtClean="0"/>
              <a:t>, </a:t>
            </a:r>
            <a:r>
              <a:rPr lang="en-US" dirty="0" err="1" smtClean="0"/>
              <a:t>gazele</a:t>
            </a:r>
            <a:r>
              <a:rPr lang="en-US" dirty="0" smtClean="0"/>
              <a:t> </a:t>
            </a:r>
            <a:r>
              <a:rPr lang="en-US" dirty="0" err="1" smtClean="0"/>
              <a:t>naturale</a:t>
            </a:r>
            <a:r>
              <a:rPr lang="en-US" dirty="0" smtClean="0"/>
              <a:t>, </a:t>
            </a:r>
            <a:r>
              <a:rPr lang="en-US" dirty="0" err="1" smtClean="0"/>
              <a:t>sisturile</a:t>
            </a:r>
            <a:r>
              <a:rPr lang="en-US" dirty="0" smtClean="0"/>
              <a:t> </a:t>
            </a:r>
            <a:r>
              <a:rPr lang="en-US" dirty="0" err="1" smtClean="0"/>
              <a:t>bituminoase</a:t>
            </a:r>
            <a:r>
              <a:rPr lang="en-US" dirty="0" smtClean="0"/>
              <a:t>.</a:t>
            </a:r>
          </a:p>
          <a:p>
            <a:r>
              <a:rPr lang="en-US" dirty="0" err="1" smtClean="0"/>
              <a:t>A.Carbunii-sunt</a:t>
            </a:r>
            <a:r>
              <a:rPr lang="en-US" dirty="0" smtClean="0"/>
              <a:t> </a:t>
            </a:r>
            <a:r>
              <a:rPr lang="en-US" dirty="0" err="1" smtClean="0"/>
              <a:t>roci</a:t>
            </a:r>
            <a:r>
              <a:rPr lang="en-US" dirty="0" smtClean="0"/>
              <a:t> </a:t>
            </a:r>
            <a:r>
              <a:rPr lang="en-US" dirty="0" err="1" smtClean="0"/>
              <a:t>sedimentare</a:t>
            </a:r>
            <a:r>
              <a:rPr lang="en-US" dirty="0" smtClean="0"/>
              <a:t> de </a:t>
            </a:r>
            <a:r>
              <a:rPr lang="en-US" dirty="0" err="1" smtClean="0"/>
              <a:t>culoare</a:t>
            </a:r>
            <a:r>
              <a:rPr lang="en-US" dirty="0" smtClean="0"/>
              <a:t> </a:t>
            </a:r>
            <a:r>
              <a:rPr lang="en-US" dirty="0" err="1" smtClean="0"/>
              <a:t>bruna-neagra</a:t>
            </a:r>
            <a:r>
              <a:rPr lang="en-US" dirty="0" smtClean="0"/>
              <a:t>, </a:t>
            </a:r>
            <a:r>
              <a:rPr lang="en-US" dirty="0" err="1" smtClean="0"/>
              <a:t>ce</a:t>
            </a:r>
            <a:r>
              <a:rPr lang="en-US" dirty="0" smtClean="0"/>
              <a:t> au </a:t>
            </a:r>
            <a:r>
              <a:rPr lang="en-US" dirty="0" err="1" smtClean="0"/>
              <a:t>rezultat</a:t>
            </a:r>
            <a:r>
              <a:rPr lang="en-US" dirty="0" smtClean="0"/>
              <a:t> in </a:t>
            </a:r>
            <a:r>
              <a:rPr lang="en-US" dirty="0" err="1" smtClean="0"/>
              <a:t>urma</a:t>
            </a:r>
            <a:r>
              <a:rPr lang="en-US" dirty="0" smtClean="0"/>
              <a:t> </a:t>
            </a:r>
            <a:r>
              <a:rPr lang="en-US" dirty="0" err="1" smtClean="0"/>
              <a:t>incarbonizarii</a:t>
            </a:r>
            <a:r>
              <a:rPr lang="en-US" dirty="0" smtClean="0"/>
              <a:t> </a:t>
            </a:r>
            <a:r>
              <a:rPr lang="en-US" dirty="0" err="1" smtClean="0"/>
              <a:t>resturilor</a:t>
            </a:r>
            <a:r>
              <a:rPr lang="en-US" dirty="0" smtClean="0"/>
              <a:t> </a:t>
            </a:r>
            <a:r>
              <a:rPr lang="en-US" dirty="0" err="1" smtClean="0"/>
              <a:t>vegetale</a:t>
            </a:r>
            <a:r>
              <a:rPr lang="en-US" dirty="0" smtClean="0"/>
              <a:t> in </a:t>
            </a:r>
            <a:r>
              <a:rPr lang="en-US" dirty="0" err="1" smtClean="0"/>
              <a:t>epocile</a:t>
            </a:r>
            <a:r>
              <a:rPr lang="en-US" dirty="0" smtClean="0"/>
              <a:t> </a:t>
            </a:r>
            <a:r>
              <a:rPr lang="en-US" dirty="0" err="1" smtClean="0"/>
              <a:t>geologice</a:t>
            </a:r>
            <a:r>
              <a:rPr lang="en-US" dirty="0" smtClean="0"/>
              <a:t> </a:t>
            </a:r>
            <a:r>
              <a:rPr lang="en-US" dirty="0" err="1" smtClean="0"/>
              <a:t>trecute.Se</a:t>
            </a:r>
            <a:r>
              <a:rPr lang="en-US" dirty="0" smtClean="0"/>
              <a:t> </a:t>
            </a:r>
            <a:r>
              <a:rPr lang="en-US" dirty="0" err="1" smtClean="0"/>
              <a:t>clasifica</a:t>
            </a:r>
            <a:r>
              <a:rPr lang="en-US" dirty="0" smtClean="0"/>
              <a:t> in </a:t>
            </a:r>
            <a:r>
              <a:rPr lang="en-US" dirty="0" err="1" smtClean="0"/>
              <a:t>doua</a:t>
            </a:r>
            <a:r>
              <a:rPr lang="en-US" dirty="0" smtClean="0"/>
              <a:t> </a:t>
            </a:r>
            <a:r>
              <a:rPr lang="en-US" dirty="0" err="1" smtClean="0"/>
              <a:t>categorii</a:t>
            </a:r>
            <a:r>
              <a:rPr lang="en-US" dirty="0" smtClean="0"/>
              <a:t>:</a:t>
            </a:r>
          </a:p>
          <a:p>
            <a:pPr>
              <a:buFont typeface="Wingdings" pitchFamily="2" charset="2"/>
              <a:buChar char="q"/>
            </a:pPr>
            <a:r>
              <a:rPr lang="en-US" b="1" dirty="0" err="1" smtClean="0"/>
              <a:t>Carbuni</a:t>
            </a:r>
            <a:r>
              <a:rPr lang="en-US" b="1" dirty="0" smtClean="0"/>
              <a:t> </a:t>
            </a:r>
            <a:r>
              <a:rPr lang="en-US" b="1" dirty="0" err="1" smtClean="0"/>
              <a:t>superiori</a:t>
            </a:r>
            <a:r>
              <a:rPr lang="en-US" dirty="0" err="1" smtClean="0"/>
              <a:t>:antracitul</a:t>
            </a:r>
            <a:r>
              <a:rPr lang="en-US" dirty="0" smtClean="0"/>
              <a:t> </a:t>
            </a:r>
            <a:r>
              <a:rPr lang="en-US" dirty="0" err="1" smtClean="0"/>
              <a:t>si</a:t>
            </a:r>
            <a:r>
              <a:rPr lang="en-US" dirty="0" smtClean="0"/>
              <a:t> </a:t>
            </a:r>
            <a:r>
              <a:rPr lang="en-US" dirty="0" err="1" smtClean="0"/>
              <a:t>huila</a:t>
            </a:r>
            <a:r>
              <a:rPr lang="en-US" dirty="0" smtClean="0"/>
              <a:t>;</a:t>
            </a:r>
          </a:p>
          <a:p>
            <a:pPr>
              <a:buFont typeface="Wingdings" pitchFamily="2" charset="2"/>
              <a:buChar char="q"/>
            </a:pPr>
            <a:r>
              <a:rPr lang="en-US" b="1" dirty="0" err="1" smtClean="0"/>
              <a:t>Carbuni</a:t>
            </a:r>
            <a:r>
              <a:rPr lang="en-US" b="1" dirty="0" smtClean="0"/>
              <a:t> </a:t>
            </a:r>
            <a:r>
              <a:rPr lang="en-US" b="1" dirty="0" err="1" smtClean="0"/>
              <a:t>inferiori</a:t>
            </a:r>
            <a:r>
              <a:rPr lang="en-US" dirty="0" err="1" smtClean="0"/>
              <a:t>:carbunele</a:t>
            </a:r>
            <a:r>
              <a:rPr lang="en-US" dirty="0" smtClean="0"/>
              <a:t> </a:t>
            </a:r>
            <a:r>
              <a:rPr lang="en-US" dirty="0" err="1" smtClean="0"/>
              <a:t>brun</a:t>
            </a:r>
            <a:r>
              <a:rPr lang="en-US" dirty="0" smtClean="0"/>
              <a:t>, </a:t>
            </a:r>
            <a:r>
              <a:rPr lang="en-US" dirty="0" err="1" smtClean="0"/>
              <a:t>lignitul</a:t>
            </a:r>
            <a:r>
              <a:rPr lang="en-US" dirty="0" smtClean="0"/>
              <a:t>, </a:t>
            </a:r>
            <a:r>
              <a:rPr lang="en-US" dirty="0" err="1" smtClean="0"/>
              <a:t>turba</a:t>
            </a:r>
            <a:r>
              <a:rPr lang="en-US" dirty="0" smtClean="0"/>
              <a:t>.</a:t>
            </a:r>
            <a:endParaRPr lang="ro-R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UTILIZARE ECONOMICA</a:t>
            </a:r>
            <a:endParaRPr lang="ro-RO" dirty="0"/>
          </a:p>
        </p:txBody>
      </p:sp>
      <p:sp>
        <p:nvSpPr>
          <p:cNvPr id="3" name="Content Placeholder 2"/>
          <p:cNvSpPr>
            <a:spLocks noGrp="1"/>
          </p:cNvSpPr>
          <p:nvPr>
            <p:ph sz="quarter" idx="1"/>
          </p:nvPr>
        </p:nvSpPr>
        <p:spPr/>
        <p:txBody>
          <a:bodyPr>
            <a:normAutofit lnSpcReduction="10000"/>
          </a:bodyPr>
          <a:lstStyle/>
          <a:p>
            <a:r>
              <a:rPr lang="vi-VN" sz="1800" b="1" dirty="0" smtClean="0">
                <a:latin typeface="Times New Roman" pitchFamily="18" charset="0"/>
                <a:cs typeface="Times New Roman" pitchFamily="18" charset="0"/>
              </a:rPr>
              <a:t>Uraniul</a:t>
            </a:r>
            <a:r>
              <a:rPr lang="vi-VN" sz="1800" dirty="0" smtClean="0">
                <a:latin typeface="Times New Roman" pitchFamily="18" charset="0"/>
                <a:cs typeface="Times New Roman" pitchFamily="18" charset="0"/>
              </a:rPr>
              <a:t> este un metal care face parte dintre elementele chimice care au jucat un rol deosebit la dezvoltarea energeticii nucleare prin proprietatea acestuia de a fi fisionabil și a elibera energie. </a:t>
            </a:r>
            <a:r>
              <a:rPr lang="vi-VN" sz="1800" dirty="0" smtClean="0">
                <a:latin typeface="Times New Roman" pitchFamily="18" charset="0"/>
                <a:cs typeface="Times New Roman" pitchFamily="18" charset="0"/>
              </a:rPr>
              <a:t>Uraniul </a:t>
            </a:r>
            <a:r>
              <a:rPr lang="vi-VN" sz="1800" dirty="0" smtClean="0">
                <a:latin typeface="Times New Roman" pitchFamily="18" charset="0"/>
                <a:cs typeface="Times New Roman" pitchFamily="18" charset="0"/>
              </a:rPr>
              <a:t>este destul de răspândit în natură sub forma diferitelor tipuri de minereuri (pehblendă, uraninit, torbernit, carnotit, etc.). Uraniul este folosit, actualmente, drept combustibil nuclear sub forma uraniului metalic sau a unor compuși chimici. </a:t>
            </a:r>
            <a:endParaRPr lang="ro-RO" sz="1800" dirty="0" smtClean="0">
              <a:latin typeface="Times New Roman" pitchFamily="18" charset="0"/>
              <a:cs typeface="Times New Roman" pitchFamily="18" charset="0"/>
            </a:endParaRPr>
          </a:p>
          <a:p>
            <a:r>
              <a:rPr lang="it-IT" sz="1800" b="1" dirty="0" smtClean="0">
                <a:latin typeface="Times New Roman" pitchFamily="18" charset="0"/>
                <a:cs typeface="Times New Roman" pitchFamily="18" charset="0"/>
              </a:rPr>
              <a:t>Plutoniul</a:t>
            </a:r>
            <a:r>
              <a:rPr lang="it-IT" sz="1800" dirty="0" smtClean="0">
                <a:latin typeface="Times New Roman" pitchFamily="18" charset="0"/>
                <a:cs typeface="Times New Roman" pitchFamily="18" charset="0"/>
              </a:rPr>
              <a:t> este materialul fisionabil esențial pentru armele nucleare </a:t>
            </a:r>
            <a:r>
              <a:rPr lang="it-IT" sz="1800" dirty="0" smtClean="0">
                <a:latin typeface="Times New Roman" pitchFamily="18" charset="0"/>
                <a:cs typeface="Times New Roman" pitchFamily="18" charset="0"/>
              </a:rPr>
              <a:t>moderne</a:t>
            </a:r>
            <a:r>
              <a:rPr lang="ro-RO" sz="1800" dirty="0" smtClean="0">
                <a:latin typeface="Times New Roman" pitchFamily="18" charset="0"/>
                <a:cs typeface="Times New Roman" pitchFamily="18" charset="0"/>
              </a:rPr>
              <a:t>.</a:t>
            </a:r>
            <a:r>
              <a:rPr lang="it-IT" sz="1800" dirty="0" smtClean="0">
                <a:latin typeface="Times New Roman" pitchFamily="18" charset="0"/>
                <a:cs typeface="Times New Roman" pitchFamily="18" charset="0"/>
              </a:rPr>
              <a:t> Plutoniul poate fi folosit pentru fabricarea armelor radiologice (bomba murdară</a:t>
            </a:r>
            <a:r>
              <a:rPr lang="it-IT" sz="1800" dirty="0" smtClean="0">
                <a:latin typeface="Times New Roman" pitchFamily="18" charset="0"/>
                <a:cs typeface="Times New Roman" pitchFamily="18" charset="0"/>
              </a:rPr>
              <a:t>).</a:t>
            </a:r>
            <a:r>
              <a:rPr lang="vi-VN" sz="1800" baseline="30000" dirty="0" smtClean="0">
                <a:latin typeface="Times New Roman" pitchFamily="18" charset="0"/>
                <a:cs typeface="Times New Roman" pitchFamily="18" charset="0"/>
              </a:rPr>
              <a:t> 238</a:t>
            </a:r>
            <a:r>
              <a:rPr lang="vi-VN" sz="1800" dirty="0" smtClean="0">
                <a:latin typeface="Times New Roman" pitchFamily="18" charset="0"/>
                <a:cs typeface="Times New Roman" pitchFamily="18" charset="0"/>
              </a:rPr>
              <a:t>Pu a fost utilizat ca sursă de putere pentru circa 30 de vehicule spațiale ale NASA. </a:t>
            </a:r>
            <a:endParaRPr lang="ro-RO" sz="1800"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Prima utilizare pe scară redusă a </a:t>
            </a:r>
            <a:r>
              <a:rPr lang="ro-RO" sz="1800" b="1" dirty="0" smtClean="0">
                <a:latin typeface="Times New Roman" pitchFamily="18" charset="0"/>
                <a:cs typeface="Times New Roman" pitchFamily="18" charset="0"/>
              </a:rPr>
              <a:t>cesiului </a:t>
            </a:r>
            <a:r>
              <a:rPr lang="vi-VN" sz="1800" dirty="0" smtClean="0">
                <a:latin typeface="Times New Roman" pitchFamily="18" charset="0"/>
                <a:cs typeface="Times New Roman" pitchFamily="18" charset="0"/>
              </a:rPr>
              <a:t>a </a:t>
            </a:r>
            <a:r>
              <a:rPr lang="vi-VN" sz="1800" dirty="0" smtClean="0">
                <a:latin typeface="Times New Roman" pitchFamily="18" charset="0"/>
                <a:cs typeface="Times New Roman" pitchFamily="18" charset="0"/>
              </a:rPr>
              <a:t>fost cea de "reducător" </a:t>
            </a:r>
            <a:r>
              <a:rPr lang="vi-VN"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în tuburi cu vid și în celule fotoelectrice. În 1967, perioada specifică de tranziție între cele două niveluri hiperfine ale stării fundamentale ale izotopului cesiu-133 a fost ales de către Sistemul internațional de unități la baza definirii etalonului pentru </a:t>
            </a:r>
            <a:r>
              <a:rPr lang="vi-VN" sz="1800" dirty="0" smtClean="0">
                <a:latin typeface="Times New Roman" pitchFamily="18" charset="0"/>
                <a:cs typeface="Times New Roman" pitchFamily="18" charset="0"/>
              </a:rPr>
              <a:t>secun</a:t>
            </a:r>
            <a:r>
              <a:rPr lang="ro-RO" sz="1800" dirty="0" smtClean="0">
                <a:latin typeface="Times New Roman" pitchFamily="18" charset="0"/>
                <a:cs typeface="Times New Roman" pitchFamily="18" charset="0"/>
              </a:rPr>
              <a:t>d</a:t>
            </a:r>
            <a:r>
              <a:rPr lang="vi-VN" sz="1800" dirty="0" smtClean="0">
                <a:latin typeface="Times New Roman" pitchFamily="18" charset="0"/>
                <a:cs typeface="Times New Roman" pitchFamily="18" charset="0"/>
              </a:rPr>
              <a:t>a</a:t>
            </a:r>
            <a:r>
              <a:rPr lang="vi-VN" sz="1800" dirty="0" smtClean="0">
                <a:latin typeface="Times New Roman" pitchFamily="18" charset="0"/>
                <a:cs typeface="Times New Roman" pitchFamily="18" charset="0"/>
              </a:rPr>
              <a:t>. Încă de atunci, cesiul a fost utilizat, pe scară largă, ca </a:t>
            </a:r>
            <a:r>
              <a:rPr lang="vi-VN" sz="1800" i="1" dirty="0" smtClean="0">
                <a:latin typeface="Times New Roman" pitchFamily="18" charset="0"/>
                <a:cs typeface="Times New Roman" pitchFamily="18" charset="0"/>
              </a:rPr>
              <a:t>oscilator cuantic</a:t>
            </a:r>
            <a:r>
              <a:rPr lang="vi-VN" sz="1800" dirty="0" smtClean="0">
                <a:latin typeface="Times New Roman" pitchFamily="18" charset="0"/>
                <a:cs typeface="Times New Roman" pitchFamily="18" charset="0"/>
              </a:rPr>
              <a:t> pentru ceasuri atomice.</a:t>
            </a:r>
            <a:endParaRPr lang="ro-RO" sz="1800" dirty="0" smtClean="0">
              <a:latin typeface="Times New Roman" pitchFamily="18" charset="0"/>
              <a:cs typeface="Times New Roman" pitchFamily="18" charset="0"/>
            </a:endParaRPr>
          </a:p>
          <a:p>
            <a:endParaRPr lang="ro-R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SURSE</a:t>
            </a:r>
            <a:endParaRPr lang="ro-RO" dirty="0"/>
          </a:p>
        </p:txBody>
      </p:sp>
      <p:sp>
        <p:nvSpPr>
          <p:cNvPr id="3" name="Content Placeholder 2"/>
          <p:cNvSpPr>
            <a:spLocks noGrp="1"/>
          </p:cNvSpPr>
          <p:nvPr>
            <p:ph sz="quarter" idx="1"/>
          </p:nvPr>
        </p:nvSpPr>
        <p:spPr/>
        <p:txBody>
          <a:bodyPr/>
          <a:lstStyle/>
          <a:p>
            <a:r>
              <a:rPr lang="en-US" dirty="0" smtClean="0"/>
              <a:t>Art-emis.ro</a:t>
            </a:r>
          </a:p>
          <a:p>
            <a:r>
              <a:rPr lang="en-US" dirty="0" smtClean="0"/>
              <a:t>Focus-energetic.ro</a:t>
            </a:r>
          </a:p>
          <a:p>
            <a:r>
              <a:rPr lang="en-US" dirty="0" smtClean="0"/>
              <a:t>Green-report.ro</a:t>
            </a:r>
          </a:p>
          <a:p>
            <a:r>
              <a:rPr lang="en-US" smtClean="0"/>
              <a:t>Wikipedia.org</a:t>
            </a:r>
            <a:endParaRPr lang="en-US" dirty="0" smtClean="0"/>
          </a:p>
          <a:p>
            <a:endParaRPr lang="en-US" dirty="0" smtClean="0"/>
          </a:p>
          <a:p>
            <a:endParaRPr lang="ro-R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oal_anthracite.jpg"/>
          <p:cNvPicPr>
            <a:picLocks noGrp="1" noChangeAspect="1"/>
          </p:cNvPicPr>
          <p:nvPr>
            <p:ph sz="quarter" idx="4294967295"/>
          </p:nvPr>
        </p:nvPicPr>
        <p:blipFill>
          <a:blip r:embed="rId2"/>
          <a:stretch>
            <a:fillRect/>
          </a:stretch>
        </p:blipFill>
        <p:spPr>
          <a:xfrm>
            <a:off x="214282" y="2928934"/>
            <a:ext cx="3825875" cy="3581400"/>
          </a:xfrm>
        </p:spPr>
      </p:pic>
      <p:pic>
        <p:nvPicPr>
          <p:cNvPr id="10" name="Content Placeholder 9" descr="huila.jpg"/>
          <p:cNvPicPr>
            <a:picLocks noGrp="1" noChangeAspect="1"/>
          </p:cNvPicPr>
          <p:nvPr>
            <p:ph sz="quarter" idx="4294967295"/>
          </p:nvPr>
        </p:nvPicPr>
        <p:blipFill>
          <a:blip r:embed="rId3"/>
          <a:stretch>
            <a:fillRect/>
          </a:stretch>
        </p:blipFill>
        <p:spPr>
          <a:xfrm>
            <a:off x="4857752" y="3357562"/>
            <a:ext cx="3913187" cy="2857500"/>
          </a:xfrm>
        </p:spPr>
      </p:pic>
      <p:pic>
        <p:nvPicPr>
          <p:cNvPr id="11" name="Picture 2" descr="C:\Users\Luminita\Desktop\800px-CoalTypes.svg.png"/>
          <p:cNvPicPr>
            <a:picLocks noChangeAspect="1" noChangeArrowheads="1"/>
          </p:cNvPicPr>
          <p:nvPr/>
        </p:nvPicPr>
        <p:blipFill>
          <a:blip r:embed="rId4"/>
          <a:srcRect/>
          <a:stretch>
            <a:fillRect/>
          </a:stretch>
        </p:blipFill>
        <p:spPr bwMode="auto">
          <a:xfrm>
            <a:off x="2643174" y="285728"/>
            <a:ext cx="3667124" cy="2571768"/>
          </a:xfrm>
          <a:prstGeom prst="rect">
            <a:avLst/>
          </a:prstGeom>
          <a:noFill/>
        </p:spPr>
      </p:pic>
      <p:sp>
        <p:nvSpPr>
          <p:cNvPr id="12" name="TextBox 11"/>
          <p:cNvSpPr txBox="1"/>
          <p:nvPr/>
        </p:nvSpPr>
        <p:spPr>
          <a:xfrm>
            <a:off x="857224" y="6286520"/>
            <a:ext cx="111639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ANTRACIT</a:t>
            </a:r>
            <a:endParaRPr lang="ro-RO" dirty="0"/>
          </a:p>
        </p:txBody>
      </p:sp>
      <p:sp>
        <p:nvSpPr>
          <p:cNvPr id="13" name="TextBox 12"/>
          <p:cNvSpPr txBox="1"/>
          <p:nvPr/>
        </p:nvSpPr>
        <p:spPr>
          <a:xfrm>
            <a:off x="5500694" y="5500702"/>
            <a:ext cx="74251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HUILA</a:t>
            </a:r>
            <a:endParaRPr lang="ro-R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TOP 10 STATE PRODUCATOARE DE CARBUNI-2016</a:t>
            </a:r>
            <a:endParaRPr lang="ro-RO" dirty="0"/>
          </a:p>
        </p:txBody>
      </p:sp>
      <p:sp>
        <p:nvSpPr>
          <p:cNvPr id="3" name="Content Placeholder 2"/>
          <p:cNvSpPr>
            <a:spLocks noGrp="1"/>
          </p:cNvSpPr>
          <p:nvPr>
            <p:ph sz="quarter" idx="1"/>
          </p:nvPr>
        </p:nvSpPr>
        <p:spPr/>
        <p:txBody>
          <a:bodyPr>
            <a:normAutofit fontScale="92500" lnSpcReduction="20000"/>
          </a:bodyPr>
          <a:lstStyle/>
          <a:p>
            <a:r>
              <a:rPr lang="en-US" dirty="0" smtClean="0"/>
              <a:t>1. CHINA</a:t>
            </a:r>
          </a:p>
          <a:p>
            <a:r>
              <a:rPr lang="en-US" dirty="0" smtClean="0"/>
              <a:t>2. S.U.A.</a:t>
            </a:r>
          </a:p>
          <a:p>
            <a:r>
              <a:rPr lang="en-US" dirty="0" smtClean="0"/>
              <a:t>3.AUSTRALIA</a:t>
            </a:r>
          </a:p>
          <a:p>
            <a:r>
              <a:rPr lang="en-US" dirty="0" smtClean="0"/>
              <a:t>4. INDIA</a:t>
            </a:r>
          </a:p>
          <a:p>
            <a:r>
              <a:rPr lang="en-US" dirty="0" smtClean="0"/>
              <a:t>5. INDONEZIA</a:t>
            </a:r>
          </a:p>
          <a:p>
            <a:r>
              <a:rPr lang="en-US" dirty="0" smtClean="0"/>
              <a:t>6. UNIUNEA EUROPEANA</a:t>
            </a:r>
          </a:p>
          <a:p>
            <a:r>
              <a:rPr lang="en-US" dirty="0" smtClean="0"/>
              <a:t>7. RUSIA</a:t>
            </a:r>
          </a:p>
          <a:p>
            <a:r>
              <a:rPr lang="en-US" dirty="0" smtClean="0"/>
              <a:t>8. REPUBLICA AFRICA DE SUD</a:t>
            </a:r>
          </a:p>
          <a:p>
            <a:r>
              <a:rPr lang="en-US" dirty="0" smtClean="0"/>
              <a:t>9. KAZAHSTAN</a:t>
            </a:r>
          </a:p>
          <a:p>
            <a:r>
              <a:rPr lang="en-US" dirty="0" smtClean="0"/>
              <a:t>10. POLONIA</a:t>
            </a:r>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8df2a636f2c632c43858865294da789e5d912942.png"/>
          <p:cNvPicPr>
            <a:picLocks noGrp="1" noChangeAspect="1"/>
          </p:cNvPicPr>
          <p:nvPr>
            <p:ph sz="quarter" idx="4294967295"/>
          </p:nvPr>
        </p:nvPicPr>
        <p:blipFill>
          <a:blip r:embed="rId2"/>
          <a:stretch>
            <a:fillRect/>
          </a:stretch>
        </p:blipFill>
        <p:spPr>
          <a:xfrm>
            <a:off x="500034" y="571480"/>
            <a:ext cx="5004103" cy="2714644"/>
          </a:xfrm>
        </p:spPr>
      </p:pic>
      <p:pic>
        <p:nvPicPr>
          <p:cNvPr id="8" name="Content Placeholder 7" descr="79e4ea1c6c5d05d3e677c6a1f1b3f05f7bba9ccf.png"/>
          <p:cNvPicPr>
            <a:picLocks noGrp="1" noChangeAspect="1"/>
          </p:cNvPicPr>
          <p:nvPr>
            <p:ph sz="quarter" idx="4294967295"/>
          </p:nvPr>
        </p:nvPicPr>
        <p:blipFill>
          <a:blip r:embed="rId3"/>
          <a:stretch>
            <a:fillRect/>
          </a:stretch>
        </p:blipFill>
        <p:spPr>
          <a:xfrm>
            <a:off x="3714744" y="3429000"/>
            <a:ext cx="5214974" cy="30003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1752600"/>
            <a:ext cx="3886200" cy="639763"/>
          </a:xfrm>
        </p:spPr>
        <p:txBody>
          <a:bodyPr/>
          <a:lstStyle/>
          <a:p>
            <a:pPr algn="ctr"/>
            <a:r>
              <a:rPr lang="en-US" dirty="0" err="1" smtClean="0"/>
              <a:t>lignit</a:t>
            </a:r>
            <a:endParaRPr lang="ro-RO" dirty="0"/>
          </a:p>
        </p:txBody>
      </p:sp>
      <p:sp>
        <p:nvSpPr>
          <p:cNvPr id="6" name="Text Placeholder 5"/>
          <p:cNvSpPr>
            <a:spLocks noGrp="1"/>
          </p:cNvSpPr>
          <p:nvPr>
            <p:ph type="body" sz="quarter" idx="4294967295"/>
          </p:nvPr>
        </p:nvSpPr>
        <p:spPr>
          <a:xfrm>
            <a:off x="5257800" y="1752600"/>
            <a:ext cx="3886200" cy="639763"/>
          </a:xfrm>
        </p:spPr>
        <p:txBody>
          <a:bodyPr/>
          <a:lstStyle/>
          <a:p>
            <a:pPr algn="ctr"/>
            <a:r>
              <a:rPr lang="en-US" dirty="0" err="1" smtClean="0"/>
              <a:t>Sist</a:t>
            </a:r>
            <a:r>
              <a:rPr lang="en-US" dirty="0" smtClean="0"/>
              <a:t> </a:t>
            </a:r>
            <a:r>
              <a:rPr lang="en-US" dirty="0" err="1" smtClean="0"/>
              <a:t>bituminos</a:t>
            </a:r>
            <a:endParaRPr lang="ro-RO" dirty="0"/>
          </a:p>
        </p:txBody>
      </p:sp>
      <p:pic>
        <p:nvPicPr>
          <p:cNvPr id="7" name="Content Placeholder 6" descr="800px-Mineral_Lignito_GDFL028.jpg"/>
          <p:cNvPicPr>
            <a:picLocks noGrp="1" noChangeAspect="1"/>
          </p:cNvPicPr>
          <p:nvPr>
            <p:ph sz="quarter" idx="4294967295"/>
          </p:nvPr>
        </p:nvPicPr>
        <p:blipFill>
          <a:blip r:embed="rId2"/>
          <a:stretch>
            <a:fillRect/>
          </a:stretch>
        </p:blipFill>
        <p:spPr>
          <a:xfrm>
            <a:off x="500034" y="2643182"/>
            <a:ext cx="3886200" cy="2908300"/>
          </a:xfrm>
        </p:spPr>
      </p:pic>
      <p:pic>
        <p:nvPicPr>
          <p:cNvPr id="8" name="Content Placeholder 7" descr="Coal_bituminous.jpg"/>
          <p:cNvPicPr>
            <a:picLocks noGrp="1" noChangeAspect="1"/>
          </p:cNvPicPr>
          <p:nvPr>
            <p:ph sz="quarter" idx="4294967295"/>
          </p:nvPr>
        </p:nvPicPr>
        <p:blipFill>
          <a:blip r:embed="rId3"/>
          <a:stretch>
            <a:fillRect/>
          </a:stretch>
        </p:blipFill>
        <p:spPr>
          <a:xfrm>
            <a:off x="4857752" y="2500306"/>
            <a:ext cx="3886200" cy="33242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minita\Desktop\Coal_mine_Wyoming.jpg"/>
          <p:cNvPicPr>
            <a:picLocks noChangeAspect="1" noChangeArrowheads="1"/>
          </p:cNvPicPr>
          <p:nvPr/>
        </p:nvPicPr>
        <p:blipFill>
          <a:blip r:embed="rId2"/>
          <a:srcRect/>
          <a:stretch>
            <a:fillRect/>
          </a:stretch>
        </p:blipFill>
        <p:spPr bwMode="auto">
          <a:xfrm>
            <a:off x="285720" y="285728"/>
            <a:ext cx="4893483" cy="3262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Users\Luminita\Desktop\Komatsu_bulldozer_pushing_coal_in_Power_plant_Ljubljana_(winter_2017).jpg"/>
          <p:cNvPicPr>
            <a:picLocks noChangeAspect="1" noChangeArrowheads="1"/>
          </p:cNvPicPr>
          <p:nvPr/>
        </p:nvPicPr>
        <p:blipFill>
          <a:blip r:embed="rId3"/>
          <a:srcRect/>
          <a:stretch>
            <a:fillRect/>
          </a:stretch>
        </p:blipFill>
        <p:spPr bwMode="auto">
          <a:xfrm>
            <a:off x="428596" y="3857628"/>
            <a:ext cx="5120950" cy="2805127"/>
          </a:xfrm>
          <a:prstGeom prst="ellipse">
            <a:avLst/>
          </a:prstGeom>
          <a:ln>
            <a:noFill/>
          </a:ln>
          <a:effectLst>
            <a:softEdge rad="112500"/>
          </a:effectLst>
        </p:spPr>
      </p:pic>
      <p:pic>
        <p:nvPicPr>
          <p:cNvPr id="1028" name="Picture 4" descr="C:\Users\Luminita\Desktop\Ashtabulacoalcars_e2.jpg"/>
          <p:cNvPicPr>
            <a:picLocks noChangeAspect="1" noChangeArrowheads="1"/>
          </p:cNvPicPr>
          <p:nvPr/>
        </p:nvPicPr>
        <p:blipFill>
          <a:blip r:embed="rId4"/>
          <a:srcRect/>
          <a:stretch>
            <a:fillRect/>
          </a:stretch>
        </p:blipFill>
        <p:spPr bwMode="auto">
          <a:xfrm>
            <a:off x="4286248" y="1714488"/>
            <a:ext cx="4648224" cy="3283412"/>
          </a:xfrm>
          <a:prstGeom prst="ellipse">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TotalTime>
  <Words>608</Words>
  <Application>Microsoft Office PowerPoint</Application>
  <PresentationFormat>On-screen Show (4:3)</PresentationFormat>
  <Paragraphs>100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RESURSELE LITOSFEREI I COMBUSTIBILII</vt:lpstr>
      <vt:lpstr>Ce este litosfera?</vt:lpstr>
      <vt:lpstr>CLASIFICAREA RESURSELOR LITOSFEREI</vt:lpstr>
      <vt:lpstr>COMBUSTIBILII FOSILI</vt:lpstr>
      <vt:lpstr>Slide 5</vt:lpstr>
      <vt:lpstr>TOP 10 STATE PRODUCATOARE DE CARBUNI-2016</vt:lpstr>
      <vt:lpstr>Slide 7</vt:lpstr>
      <vt:lpstr>Slide 8</vt:lpstr>
      <vt:lpstr>Slide 9</vt:lpstr>
      <vt:lpstr>PETROLUL(TITEIUL)</vt:lpstr>
      <vt:lpstr>Slide 11</vt:lpstr>
      <vt:lpstr>Slide 12</vt:lpstr>
      <vt:lpstr>Slide 13</vt:lpstr>
      <vt:lpstr>REZERVE DE PETROL-2013</vt:lpstr>
      <vt:lpstr>TARI PRODUCATOARE DE PETROL-2013</vt:lpstr>
      <vt:lpstr>RAFINARIA MINA AL AHMADI-KUWEIT</vt:lpstr>
      <vt:lpstr>STATELE MEMBRE OPEC</vt:lpstr>
      <vt:lpstr>GAZELE  NATURALE</vt:lpstr>
      <vt:lpstr>Slide 19</vt:lpstr>
      <vt:lpstr>STATE PRODUCATOARE DE GAZE NATURALE</vt:lpstr>
      <vt:lpstr>REZEVELE MONDIALE DE GAZE NATURALE</vt:lpstr>
      <vt:lpstr>TRANSPORTUL GAZELOR NATURALE PRIN CONDUCTE</vt:lpstr>
      <vt:lpstr>UTILIZAREA ECONOMICA A COMBUSTIBILILOR</vt:lpstr>
      <vt:lpstr>IMPORTANTA ECONOMICA A PETROLULUI</vt:lpstr>
      <vt:lpstr>UTILIZAREA ECONOMICA A GAZELOR NATURALE</vt:lpstr>
      <vt:lpstr>SISTURILE  BITUMINOASE</vt:lpstr>
      <vt:lpstr>BITUMUL</vt:lpstr>
      <vt:lpstr>Slide 28</vt:lpstr>
      <vt:lpstr>MINEREURILE RADIOACTIVE</vt:lpstr>
      <vt:lpstr>Slide 30</vt:lpstr>
      <vt:lpstr>Slide 31</vt:lpstr>
      <vt:lpstr>Slide 32</vt:lpstr>
      <vt:lpstr>PLUTONIU</vt:lpstr>
      <vt:lpstr>Slide 34</vt:lpstr>
      <vt:lpstr>CESIU</vt:lpstr>
      <vt:lpstr>Slide 36</vt:lpstr>
      <vt:lpstr>THORIU</vt:lpstr>
      <vt:lpstr>RADIU</vt:lpstr>
      <vt:lpstr>POLONIU</vt:lpstr>
      <vt:lpstr>UTILIZARE ECONOMICA</vt:lpstr>
      <vt:lpstr>SURSE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RESURSELE LITOSFEREI</dc:title>
  <dc:creator>Luminita</dc:creator>
  <cp:lastModifiedBy>Luminita</cp:lastModifiedBy>
  <cp:revision>37</cp:revision>
  <dcterms:created xsi:type="dcterms:W3CDTF">2020-03-12T08:46:19Z</dcterms:created>
  <dcterms:modified xsi:type="dcterms:W3CDTF">2020-03-13T08:13:28Z</dcterms:modified>
</cp:coreProperties>
</file>