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3" r:id="rId5"/>
    <p:sldId id="260" r:id="rId6"/>
    <p:sldId id="261" r:id="rId7"/>
    <p:sldId id="262" r:id="rId8"/>
    <p:sldId id="264" r:id="rId9"/>
    <p:sldId id="265" r:id="rId10"/>
    <p:sldId id="266" r:id="rId11"/>
    <p:sldId id="267" r:id="rId12"/>
    <p:sldId id="268" r:id="rId13"/>
    <p:sldId id="269" r:id="rId14"/>
    <p:sldId id="271" r:id="rId15"/>
    <p:sldId id="270" r:id="rId16"/>
    <p:sldId id="258" r:id="rId17"/>
    <p:sldId id="272" r:id="rId18"/>
    <p:sldId id="273" r:id="rId19"/>
    <p:sldId id="274" r:id="rId20"/>
    <p:sldId id="275" r:id="rId21"/>
    <p:sldId id="276" r:id="rId22"/>
    <p:sldId id="277" r:id="rId23"/>
    <p:sldId id="287" r:id="rId24"/>
    <p:sldId id="288" r:id="rId25"/>
    <p:sldId id="289" r:id="rId26"/>
    <p:sldId id="278" r:id="rId27"/>
    <p:sldId id="279" r:id="rId28"/>
    <p:sldId id="280" r:id="rId29"/>
    <p:sldId id="281" r:id="rId30"/>
    <p:sldId id="282" r:id="rId31"/>
    <p:sldId id="283" r:id="rId32"/>
    <p:sldId id="284" r:id="rId33"/>
    <p:sldId id="285" r:id="rId34"/>
    <p:sldId id="286" r:id="rId35"/>
    <p:sldId id="290" r:id="rId3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931"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E60454D-C934-4C88-99E9-B63112D89940}" type="datetimeFigureOut">
              <a:rPr lang="ro-RO" smtClean="0"/>
              <a:pPr/>
              <a:t>13.03.2020</a:t>
            </a:fld>
            <a:endParaRPr lang="ro-RO"/>
          </a:p>
        </p:txBody>
      </p:sp>
      <p:sp>
        <p:nvSpPr>
          <p:cNvPr id="17" name="Footer Placeholder 16"/>
          <p:cNvSpPr>
            <a:spLocks noGrp="1"/>
          </p:cNvSpPr>
          <p:nvPr>
            <p:ph type="ftr" sz="quarter" idx="11"/>
          </p:nvPr>
        </p:nvSpPr>
        <p:spPr>
          <a:xfrm>
            <a:off x="5410200" y="4205288"/>
            <a:ext cx="1295400" cy="457200"/>
          </a:xfrm>
        </p:spPr>
        <p:txBody>
          <a:bodyPr/>
          <a:lstStyle/>
          <a:p>
            <a:endParaRPr lang="ro-RO"/>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E87A291-FD7F-48A3-A4FF-4B88851C0F69}"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0454D-C934-4C88-99E9-B63112D89940}" type="datetimeFigureOut">
              <a:rPr lang="ro-RO" smtClean="0"/>
              <a:pPr/>
              <a:t>13.03.2020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E87A291-FD7F-48A3-A4FF-4B88851C0F69}"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0454D-C934-4C88-99E9-B63112D89940}" type="datetimeFigureOut">
              <a:rPr lang="ro-RO" smtClean="0"/>
              <a:pPr/>
              <a:t>13.03.2020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E87A291-FD7F-48A3-A4FF-4B88851C0F69}"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0454D-C934-4C88-99E9-B63112D89940}" type="datetimeFigureOut">
              <a:rPr lang="ro-RO" smtClean="0"/>
              <a:pPr/>
              <a:t>13.03.2020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E87A291-FD7F-48A3-A4FF-4B88851C0F69}"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60454D-C934-4C88-99E9-B63112D89940}" type="datetimeFigureOut">
              <a:rPr lang="ro-RO" smtClean="0"/>
              <a:pPr/>
              <a:t>13.03.2020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E87A291-FD7F-48A3-A4FF-4B88851C0F69}"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60454D-C934-4C88-99E9-B63112D89940}" type="datetimeFigureOut">
              <a:rPr lang="ro-RO" smtClean="0"/>
              <a:pPr/>
              <a:t>13.03.2020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E87A291-FD7F-48A3-A4FF-4B88851C0F69}"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E60454D-C934-4C88-99E9-B63112D89940}" type="datetimeFigureOut">
              <a:rPr lang="ro-RO" smtClean="0"/>
              <a:pPr/>
              <a:t>13.03.2020</a:t>
            </a:fld>
            <a:endParaRPr lang="ro-RO"/>
          </a:p>
        </p:txBody>
      </p:sp>
      <p:sp>
        <p:nvSpPr>
          <p:cNvPr id="27" name="Slide Number Placeholder 26"/>
          <p:cNvSpPr>
            <a:spLocks noGrp="1"/>
          </p:cNvSpPr>
          <p:nvPr>
            <p:ph type="sldNum" sz="quarter" idx="11"/>
          </p:nvPr>
        </p:nvSpPr>
        <p:spPr/>
        <p:txBody>
          <a:bodyPr rtlCol="0"/>
          <a:lstStyle/>
          <a:p>
            <a:fld id="{EE87A291-FD7F-48A3-A4FF-4B88851C0F69}" type="slidenum">
              <a:rPr lang="ro-RO" smtClean="0"/>
              <a:pPr/>
              <a:t>‹#›</a:t>
            </a:fld>
            <a:endParaRPr lang="ro-RO"/>
          </a:p>
        </p:txBody>
      </p:sp>
      <p:sp>
        <p:nvSpPr>
          <p:cNvPr id="28" name="Footer Placeholder 27"/>
          <p:cNvSpPr>
            <a:spLocks noGrp="1"/>
          </p:cNvSpPr>
          <p:nvPr>
            <p:ph type="ftr" sz="quarter" idx="12"/>
          </p:nvPr>
        </p:nvSpPr>
        <p:spPr/>
        <p:txBody>
          <a:bodyPr rtlCol="0"/>
          <a:lstStyle/>
          <a:p>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E60454D-C934-4C88-99E9-B63112D89940}" type="datetimeFigureOut">
              <a:rPr lang="ro-RO" smtClean="0"/>
              <a:pPr/>
              <a:t>13.03.2020</a:t>
            </a:fld>
            <a:endParaRPr lang="ro-RO"/>
          </a:p>
        </p:txBody>
      </p:sp>
      <p:sp>
        <p:nvSpPr>
          <p:cNvPr id="4" name="Footer Placeholder 3"/>
          <p:cNvSpPr>
            <a:spLocks noGrp="1"/>
          </p:cNvSpPr>
          <p:nvPr>
            <p:ph type="ftr" sz="quarter" idx="11"/>
          </p:nvPr>
        </p:nvSpPr>
        <p:spPr>
          <a:xfrm>
            <a:off x="5257800" y="612648"/>
            <a:ext cx="1325880" cy="457200"/>
          </a:xfrm>
        </p:spPr>
        <p:txBody>
          <a:bodyPr/>
          <a:lstStyle/>
          <a:p>
            <a:endParaRPr lang="ro-RO"/>
          </a:p>
        </p:txBody>
      </p:sp>
      <p:sp>
        <p:nvSpPr>
          <p:cNvPr id="5" name="Slide Number Placeholder 4"/>
          <p:cNvSpPr>
            <a:spLocks noGrp="1"/>
          </p:cNvSpPr>
          <p:nvPr>
            <p:ph type="sldNum" sz="quarter" idx="12"/>
          </p:nvPr>
        </p:nvSpPr>
        <p:spPr>
          <a:xfrm>
            <a:off x="8174736" y="2272"/>
            <a:ext cx="762000" cy="365760"/>
          </a:xfrm>
        </p:spPr>
        <p:txBody>
          <a:bodyPr/>
          <a:lstStyle/>
          <a:p>
            <a:fld id="{EE87A291-FD7F-48A3-A4FF-4B88851C0F69}"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0454D-C934-4C88-99E9-B63112D89940}" type="datetimeFigureOut">
              <a:rPr lang="ro-RO" smtClean="0"/>
              <a:pPr/>
              <a:t>13.03.2020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EE87A291-FD7F-48A3-A4FF-4B88851C0F69}"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60454D-C934-4C88-99E9-B63112D89940}" type="datetimeFigureOut">
              <a:rPr lang="ro-RO" smtClean="0"/>
              <a:pPr/>
              <a:t>13.03.2020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E87A291-FD7F-48A3-A4FF-4B88851C0F69}"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60454D-C934-4C88-99E9-B63112D89940}" type="datetimeFigureOut">
              <a:rPr lang="ro-RO" smtClean="0"/>
              <a:pPr/>
              <a:t>13.03.2020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E87A291-FD7F-48A3-A4FF-4B88851C0F69}"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E60454D-C934-4C88-99E9-B63112D89940}" type="datetimeFigureOut">
              <a:rPr lang="ro-RO" smtClean="0"/>
              <a:pPr/>
              <a:t>13.03.2020</a:t>
            </a:fld>
            <a:endParaRPr lang="ro-RO"/>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o-RO"/>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E87A291-FD7F-48A3-A4FF-4B88851C0F69}"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RESURSELE LITOSFEREI II</a:t>
            </a:r>
            <a:br>
              <a:rPr lang="en-US" dirty="0" smtClean="0"/>
            </a:br>
            <a:r>
              <a:rPr lang="en-US" dirty="0" smtClean="0"/>
              <a:t>MINEREURILE</a:t>
            </a:r>
            <a:endParaRPr lang="ro-RO" dirty="0"/>
          </a:p>
        </p:txBody>
      </p:sp>
      <p:sp>
        <p:nvSpPr>
          <p:cNvPr id="3" name="Subtitle 2"/>
          <p:cNvSpPr>
            <a:spLocks noGrp="1"/>
          </p:cNvSpPr>
          <p:nvPr>
            <p:ph type="subTitle" idx="1"/>
          </p:nvPr>
        </p:nvSpPr>
        <p:spPr>
          <a:xfrm>
            <a:off x="457200" y="4357694"/>
            <a:ext cx="7972452" cy="1294844"/>
          </a:xfrm>
        </p:spPr>
        <p:txBody>
          <a:bodyPr/>
          <a:lstStyle/>
          <a:p>
            <a:pPr algn="ctr"/>
            <a:r>
              <a:rPr lang="en-US" dirty="0" smtClean="0"/>
              <a:t>PROF. MOROSANU LUMINITA</a:t>
            </a:r>
          </a:p>
          <a:p>
            <a:pPr algn="ctr"/>
            <a:r>
              <a:rPr lang="en-US" dirty="0" smtClean="0"/>
              <a:t>COLEGIUL ECONOMIC “ION GHICA”BACAU</a:t>
            </a:r>
            <a:endParaRPr lang="ro-R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0" y="2244725"/>
            <a:ext cx="4041775" cy="457200"/>
          </a:xfrm>
        </p:spPr>
        <p:txBody>
          <a:bodyPr>
            <a:normAutofit fontScale="92500" lnSpcReduction="10000"/>
          </a:bodyPr>
          <a:lstStyle/>
          <a:p>
            <a:r>
              <a:rPr lang="ro-RO" dirty="0" smtClean="0"/>
              <a:t>mangan</a:t>
            </a:r>
            <a:endParaRPr lang="ro-RO" dirty="0"/>
          </a:p>
        </p:txBody>
      </p:sp>
      <p:sp>
        <p:nvSpPr>
          <p:cNvPr id="7" name="Text Placeholder 6"/>
          <p:cNvSpPr>
            <a:spLocks noGrp="1"/>
          </p:cNvSpPr>
          <p:nvPr>
            <p:ph type="body" sz="half" idx="4294967295"/>
          </p:nvPr>
        </p:nvSpPr>
        <p:spPr>
          <a:xfrm>
            <a:off x="5102225" y="2244725"/>
            <a:ext cx="4041775" cy="457200"/>
          </a:xfrm>
        </p:spPr>
        <p:txBody>
          <a:bodyPr>
            <a:normAutofit fontScale="92500" lnSpcReduction="10000"/>
          </a:bodyPr>
          <a:lstStyle/>
          <a:p>
            <a:r>
              <a:rPr lang="ro-RO" dirty="0" smtClean="0"/>
              <a:t>nichel</a:t>
            </a:r>
            <a:endParaRPr lang="ro-RO" dirty="0"/>
          </a:p>
        </p:txBody>
      </p:sp>
      <p:pic>
        <p:nvPicPr>
          <p:cNvPr id="9" name="Content Placeholder 8" descr="MANGAN.jpg"/>
          <p:cNvPicPr>
            <a:picLocks noGrp="1" noChangeAspect="1"/>
          </p:cNvPicPr>
          <p:nvPr>
            <p:ph sz="quarter" idx="4294967295"/>
          </p:nvPr>
        </p:nvPicPr>
        <p:blipFill>
          <a:blip r:embed="rId2"/>
          <a:stretch>
            <a:fillRect/>
          </a:stretch>
        </p:blipFill>
        <p:spPr>
          <a:xfrm>
            <a:off x="428596" y="2643182"/>
            <a:ext cx="4041775" cy="3632200"/>
          </a:xfrm>
        </p:spPr>
      </p:pic>
      <p:pic>
        <p:nvPicPr>
          <p:cNvPr id="10" name="Content Placeholder 9" descr="Ni,28.jpg"/>
          <p:cNvPicPr>
            <a:picLocks noGrp="1" noChangeAspect="1"/>
          </p:cNvPicPr>
          <p:nvPr>
            <p:ph sz="quarter" idx="4294967295"/>
          </p:nvPr>
        </p:nvPicPr>
        <p:blipFill>
          <a:blip r:embed="rId3"/>
          <a:stretch>
            <a:fillRect/>
          </a:stretch>
        </p:blipFill>
        <p:spPr>
          <a:xfrm>
            <a:off x="5000628" y="3143248"/>
            <a:ext cx="3657600" cy="19018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TARI PRODUCATOARE DE NICHEL</a:t>
            </a:r>
            <a:endParaRPr lang="ro-RO" dirty="0"/>
          </a:p>
        </p:txBody>
      </p:sp>
      <p:pic>
        <p:nvPicPr>
          <p:cNvPr id="4" name="Content Placeholder 3" descr="1280px-Nickel_(mined)2.png"/>
          <p:cNvPicPr>
            <a:picLocks noGrp="1" noChangeAspect="1"/>
          </p:cNvPicPr>
          <p:nvPr>
            <p:ph idx="1"/>
          </p:nvPr>
        </p:nvPicPr>
        <p:blipFill>
          <a:blip r:embed="rId2"/>
          <a:stretch>
            <a:fillRect/>
          </a:stretch>
        </p:blipFill>
        <p:spPr>
          <a:xfrm>
            <a:off x="457200" y="2608223"/>
            <a:ext cx="8229600" cy="360687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ro-RO" dirty="0" smtClean="0"/>
              <a:t>VANADIUL</a:t>
            </a:r>
            <a:endParaRPr lang="ro-RO" dirty="0"/>
          </a:p>
        </p:txBody>
      </p:sp>
      <p:sp>
        <p:nvSpPr>
          <p:cNvPr id="5" name="Content Placeholder 4"/>
          <p:cNvSpPr>
            <a:spLocks noGrp="1"/>
          </p:cNvSpPr>
          <p:nvPr>
            <p:ph sz="half" idx="1"/>
          </p:nvPr>
        </p:nvSpPr>
        <p:spPr/>
        <p:txBody>
          <a:bodyPr>
            <a:normAutofit lnSpcReduction="10000"/>
          </a:bodyPr>
          <a:lstStyle/>
          <a:p>
            <a:r>
              <a:rPr lang="vi-VN" dirty="0" smtClean="0"/>
              <a:t>Vanadiul a fost descoperit în 1801 de Andrés Manuel del Río în urma studierii mineralului vanadit, pe care l-a denumit „eritroniu” deoarece – prin încălzire – majoritatea sărurilor sale își schimbă culoarea în roșu. </a:t>
            </a:r>
            <a:endParaRPr lang="ro-RO" dirty="0" smtClean="0"/>
          </a:p>
          <a:p>
            <a:r>
              <a:rPr lang="vi-VN" dirty="0" smtClean="0"/>
              <a:t>Elementul se găsește în natură în circa 65 de minerale diferite și în depozitele de combustibili fosili. În Rusia și China se obține din zgura de la oțelării, iar în alte țări ca produs secundar al mineritului uraniului sau ca produs de ardere ale fracțiunilor petroliere grele.</a:t>
            </a:r>
            <a:endParaRPr lang="ro-RO" dirty="0"/>
          </a:p>
        </p:txBody>
      </p:sp>
      <p:pic>
        <p:nvPicPr>
          <p:cNvPr id="9" name="Content Placeholder 8" descr="Vanadium_1.jpg"/>
          <p:cNvPicPr>
            <a:picLocks noGrp="1" noChangeAspect="1"/>
          </p:cNvPicPr>
          <p:nvPr>
            <p:ph sz="half" idx="2"/>
          </p:nvPr>
        </p:nvPicPr>
        <p:blipFill>
          <a:blip r:embed="rId2"/>
          <a:stretch>
            <a:fillRect/>
          </a:stretch>
        </p:blipFill>
        <p:spPr>
          <a:xfrm>
            <a:off x="4875219" y="2249488"/>
            <a:ext cx="3584562" cy="452596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CROMUL</a:t>
            </a:r>
            <a:endParaRPr lang="ro-RO" dirty="0"/>
          </a:p>
        </p:txBody>
      </p:sp>
      <p:pic>
        <p:nvPicPr>
          <p:cNvPr id="5" name="Content Placeholder 4" descr="Chrom_1.jpg"/>
          <p:cNvPicPr>
            <a:picLocks noGrp="1" noChangeAspect="1"/>
          </p:cNvPicPr>
          <p:nvPr>
            <p:ph sz="half" idx="1"/>
          </p:nvPr>
        </p:nvPicPr>
        <p:blipFill>
          <a:blip r:embed="rId2"/>
          <a:stretch>
            <a:fillRect/>
          </a:stretch>
        </p:blipFill>
        <p:spPr>
          <a:xfrm>
            <a:off x="887730" y="3468529"/>
            <a:ext cx="3177540" cy="2087880"/>
          </a:xfrm>
        </p:spPr>
      </p:pic>
      <p:sp>
        <p:nvSpPr>
          <p:cNvPr id="4" name="Content Placeholder 3"/>
          <p:cNvSpPr>
            <a:spLocks noGrp="1"/>
          </p:cNvSpPr>
          <p:nvPr>
            <p:ph sz="half" idx="2"/>
          </p:nvPr>
        </p:nvSpPr>
        <p:spPr/>
        <p:txBody>
          <a:bodyPr>
            <a:normAutofit lnSpcReduction="10000"/>
          </a:bodyPr>
          <a:lstStyle/>
          <a:p>
            <a:r>
              <a:rPr lang="vi-VN" dirty="0" smtClean="0"/>
              <a:t>Are o culoare alb-cenușie și este lucios. Numele său derivă de la cuvântul grecesc </a:t>
            </a:r>
            <a:r>
              <a:rPr lang="vi-VN" i="1" dirty="0" smtClean="0"/>
              <a:t>chroma</a:t>
            </a:r>
            <a:r>
              <a:rPr lang="vi-VN" dirty="0" smtClean="0"/>
              <a:t>, care înseamnă </a:t>
            </a:r>
            <a:r>
              <a:rPr lang="vi-VN" i="1" dirty="0" smtClean="0"/>
              <a:t>culoare</a:t>
            </a:r>
            <a:r>
              <a:rPr lang="vi-VN" dirty="0" smtClean="0"/>
              <a:t>, din cauza faptului că majoritatea compușilor săi sunt intens </a:t>
            </a:r>
            <a:r>
              <a:rPr lang="vi-VN" dirty="0" smtClean="0"/>
              <a:t>colorați</a:t>
            </a:r>
            <a:r>
              <a:rPr lang="ro-RO" dirty="0" smtClean="0"/>
              <a:t>.</a:t>
            </a:r>
          </a:p>
          <a:p>
            <a:r>
              <a:rPr lang="vi-VN" dirty="0" smtClean="0"/>
              <a:t>Cromul a fost descoperit în anul </a:t>
            </a:r>
            <a:r>
              <a:rPr lang="vi-VN" dirty="0" smtClean="0"/>
              <a:t>1797</a:t>
            </a:r>
            <a:r>
              <a:rPr lang="ro-RO" dirty="0" smtClean="0"/>
              <a:t> </a:t>
            </a:r>
            <a:r>
              <a:rPr lang="vi-VN" dirty="0" smtClean="0"/>
              <a:t>de </a:t>
            </a:r>
            <a:r>
              <a:rPr lang="vi-VN" dirty="0" smtClean="0"/>
              <a:t>către chimistul francez Louis Nicolas Vauquelin, în minereul crocoit (cromat de plumb), mineral folosit ca pigment. Descoperirea cromului a fost primită cu mare interes, deoarece acesta este foarte rezistent la coroziune și este foarte dur.</a:t>
            </a:r>
            <a:endParaRPr lang="ro-R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COBALT</a:t>
            </a:r>
            <a:endParaRPr lang="ro-RO" dirty="0"/>
          </a:p>
        </p:txBody>
      </p:sp>
      <p:sp>
        <p:nvSpPr>
          <p:cNvPr id="3" name="Content Placeholder 2"/>
          <p:cNvSpPr>
            <a:spLocks noGrp="1"/>
          </p:cNvSpPr>
          <p:nvPr>
            <p:ph sz="half" idx="1"/>
          </p:nvPr>
        </p:nvSpPr>
        <p:spPr/>
        <p:txBody>
          <a:bodyPr/>
          <a:lstStyle/>
          <a:p>
            <a:r>
              <a:rPr lang="vi-VN" b="1" dirty="0" smtClean="0"/>
              <a:t>Cobaltul</a:t>
            </a:r>
            <a:r>
              <a:rPr lang="vi-VN" dirty="0" smtClean="0"/>
              <a:t> </a:t>
            </a:r>
            <a:r>
              <a:rPr lang="vi-VN" dirty="0" smtClean="0"/>
              <a:t> </a:t>
            </a:r>
            <a:r>
              <a:rPr lang="vi-VN" dirty="0" smtClean="0"/>
              <a:t>a fost izolat pentru prima oară în 1730 de către chimistul suedez George </a:t>
            </a:r>
            <a:r>
              <a:rPr lang="vi-VN" dirty="0" smtClean="0"/>
              <a:t>Brandt</a:t>
            </a:r>
            <a:r>
              <a:rPr lang="ro-RO" dirty="0" smtClean="0"/>
              <a:t>.</a:t>
            </a:r>
          </a:p>
          <a:p>
            <a:r>
              <a:rPr lang="ro-RO" dirty="0" smtClean="0"/>
              <a:t>D</a:t>
            </a:r>
            <a:r>
              <a:rPr lang="vi-VN" dirty="0" smtClean="0"/>
              <a:t>atorită </a:t>
            </a:r>
            <a:r>
              <a:rPr lang="vi-VN" dirty="0" smtClean="0"/>
              <a:t>proprietăților sale feromagnetice cobaltul este folosit pentru fabricarea magneților; </a:t>
            </a:r>
            <a:r>
              <a:rPr lang="vi-VN" u="sng" dirty="0" smtClean="0"/>
              <a:t>oxizii</a:t>
            </a:r>
            <a:r>
              <a:rPr lang="vi-VN" dirty="0" smtClean="0"/>
              <a:t> cobaltului sunt folosiți la obținerea unor </a:t>
            </a:r>
            <a:r>
              <a:rPr lang="vi-VN" dirty="0" smtClean="0"/>
              <a:t>emailuri</a:t>
            </a:r>
            <a:r>
              <a:rPr lang="ro-RO" dirty="0" smtClean="0"/>
              <a:t> </a:t>
            </a:r>
            <a:r>
              <a:rPr lang="vi-VN" dirty="0" smtClean="0"/>
              <a:t>albastre </a:t>
            </a:r>
            <a:r>
              <a:rPr lang="vi-VN" dirty="0" smtClean="0"/>
              <a:t>(albastru de cobalt) pentru </a:t>
            </a:r>
            <a:r>
              <a:rPr lang="vi-VN" dirty="0" smtClean="0"/>
              <a:t>ceramică</a:t>
            </a:r>
            <a:r>
              <a:rPr lang="ro-RO" dirty="0" smtClean="0"/>
              <a:t>.</a:t>
            </a:r>
          </a:p>
          <a:p>
            <a:endParaRPr lang="ro-RO" dirty="0"/>
          </a:p>
        </p:txBody>
      </p:sp>
      <p:pic>
        <p:nvPicPr>
          <p:cNvPr id="5" name="Content Placeholder 4" descr="Kobalt_13g.jpg"/>
          <p:cNvPicPr>
            <a:picLocks noGrp="1" noChangeAspect="1"/>
          </p:cNvPicPr>
          <p:nvPr>
            <p:ph sz="half" idx="2"/>
          </p:nvPr>
        </p:nvPicPr>
        <p:blipFill>
          <a:blip r:embed="rId2"/>
          <a:stretch>
            <a:fillRect/>
          </a:stretch>
        </p:blipFill>
        <p:spPr>
          <a:xfrm>
            <a:off x="4648200" y="2679853"/>
            <a:ext cx="4038600" cy="366523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UTILIZARE ECONOMICA</a:t>
            </a:r>
            <a:endParaRPr lang="ro-RO" dirty="0"/>
          </a:p>
        </p:txBody>
      </p:sp>
      <p:sp>
        <p:nvSpPr>
          <p:cNvPr id="3" name="Content Placeholder 2"/>
          <p:cNvSpPr>
            <a:spLocks noGrp="1"/>
          </p:cNvSpPr>
          <p:nvPr>
            <p:ph idx="1"/>
          </p:nvPr>
        </p:nvSpPr>
        <p:spPr/>
        <p:txBody>
          <a:bodyPr>
            <a:normAutofit fontScale="70000" lnSpcReduction="20000"/>
          </a:bodyPr>
          <a:lstStyle/>
          <a:p>
            <a:r>
              <a:rPr lang="ro-RO" dirty="0" smtClean="0"/>
              <a:t>F</a:t>
            </a:r>
            <a:r>
              <a:rPr lang="vi-VN" dirty="0" smtClean="0"/>
              <a:t>ierul </a:t>
            </a:r>
            <a:r>
              <a:rPr lang="vi-VN" dirty="0" smtClean="0"/>
              <a:t>este în prezent cel mai utilizat metal, cuprinzând 95% din producția mondială de metale, ca și masă. Datorită combinării unei rezistențe înalte cu un preț redus, el se folosește în prezent mai ales în cadrul aliajelor, pentru realizarea de diverse piese și structuri.</a:t>
            </a:r>
          </a:p>
          <a:p>
            <a:r>
              <a:rPr lang="vi-VN" dirty="0" smtClean="0"/>
              <a:t>Alături de cobalt și nichel, fierul este unul dintre cele trei materiale feromagnetice care fac posibilă aplicarea practică a electromagnetismului la generatoare electrice, transformatoare și motoare electrice.</a:t>
            </a:r>
          </a:p>
          <a:p>
            <a:endParaRPr lang="ro-RO" dirty="0" smtClean="0"/>
          </a:p>
          <a:p>
            <a:r>
              <a:rPr lang="ro-RO" dirty="0" smtClean="0"/>
              <a:t>Vanadiul si nichelul sunt</a:t>
            </a:r>
            <a:r>
              <a:rPr lang="vi-VN" dirty="0" smtClean="0"/>
              <a:t> utilizat</a:t>
            </a:r>
            <a:r>
              <a:rPr lang="ro-RO" dirty="0" smtClean="0"/>
              <a:t>e</a:t>
            </a:r>
            <a:r>
              <a:rPr lang="vi-VN" dirty="0" smtClean="0"/>
              <a:t> </a:t>
            </a:r>
            <a:r>
              <a:rPr lang="vi-VN" dirty="0" smtClean="0"/>
              <a:t>la obținerea de oțeluri speciale necesare pentru angrenaje de mare viteză</a:t>
            </a:r>
            <a:r>
              <a:rPr lang="vi-VN" dirty="0" smtClean="0"/>
              <a:t>.</a:t>
            </a:r>
            <a:endParaRPr lang="ro-RO" dirty="0" smtClean="0"/>
          </a:p>
          <a:p>
            <a:r>
              <a:rPr lang="vi-VN" dirty="0" smtClean="0"/>
              <a:t> </a:t>
            </a:r>
            <a:r>
              <a:rPr lang="ro-RO" dirty="0" smtClean="0"/>
              <a:t>O xidul de crom </a:t>
            </a:r>
            <a:r>
              <a:rPr lang="vi-VN" dirty="0" smtClean="0"/>
              <a:t>a </a:t>
            </a:r>
            <a:r>
              <a:rPr lang="vi-VN" dirty="0" smtClean="0"/>
              <a:t>fost folosit de către chinezi, încă de acum 2000 de ani, pe timpul dinastiei </a:t>
            </a:r>
            <a:r>
              <a:rPr lang="vi-VN" dirty="0" smtClean="0"/>
              <a:t>Qi, </a:t>
            </a:r>
            <a:r>
              <a:rPr lang="vi-VN" dirty="0" smtClean="0"/>
              <a:t>pentru a acoperi vârfurile armelor. Cromul în combinație cu alte elemente are un colorit variat, fiind folosit și ca pigment în vopsele sau lacuri</a:t>
            </a:r>
            <a:r>
              <a:rPr lang="vi-VN" dirty="0" smtClean="0"/>
              <a:t>.</a:t>
            </a:r>
            <a:r>
              <a:rPr lang="vi-VN" dirty="0" smtClean="0"/>
              <a:t> </a:t>
            </a:r>
            <a:r>
              <a:rPr lang="ro-RO" dirty="0" smtClean="0"/>
              <a:t>A</a:t>
            </a:r>
            <a:r>
              <a:rPr lang="vi-VN" dirty="0" smtClean="0"/>
              <a:t>dăugarea </a:t>
            </a:r>
            <a:r>
              <a:rPr lang="vi-VN" dirty="0" smtClean="0"/>
              <a:t>de crom în timpul fabricării oțelului, cromul îl face pe acesta să fie mai rezistent la coroziune și la decolorare.</a:t>
            </a:r>
            <a:endParaRPr lang="ro-RO" dirty="0" smtClean="0"/>
          </a:p>
          <a:p>
            <a:endParaRPr lang="ro-R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MINEREURILE NEFEROASE</a:t>
            </a:r>
            <a:endParaRPr lang="ro-RO" dirty="0"/>
          </a:p>
        </p:txBody>
      </p:sp>
      <p:sp>
        <p:nvSpPr>
          <p:cNvPr id="3" name="Content Placeholder 2"/>
          <p:cNvSpPr>
            <a:spLocks noGrp="1"/>
          </p:cNvSpPr>
          <p:nvPr>
            <p:ph idx="1"/>
          </p:nvPr>
        </p:nvSpPr>
        <p:spPr/>
        <p:txBody>
          <a:bodyPr/>
          <a:lstStyle/>
          <a:p>
            <a:r>
              <a:rPr lang="vi-VN" dirty="0" smtClean="0"/>
              <a:t>Minereuri neferoase cuprind </a:t>
            </a:r>
            <a:r>
              <a:rPr lang="vi-VN" b="1" dirty="0" smtClean="0"/>
              <a:t>metale</a:t>
            </a:r>
            <a:r>
              <a:rPr lang="vi-VN" dirty="0" smtClean="0"/>
              <a:t> care au o folosinţă în diverse domenii de activitate, multe dintre ele fiind cunoscute şi utilizate încă din Antichitate. </a:t>
            </a:r>
            <a:r>
              <a:rPr lang="vi-VN" dirty="0" smtClean="0"/>
              <a:t>Exemple</a:t>
            </a:r>
            <a:r>
              <a:rPr lang="vi-VN" dirty="0" smtClean="0"/>
              <a:t>: </a:t>
            </a:r>
            <a:r>
              <a:rPr lang="vi-VN" b="1" dirty="0" smtClean="0"/>
              <a:t>cupru, aluminiu, plumb, zinc, aur, argint, platină</a:t>
            </a:r>
            <a:r>
              <a:rPr lang="vi-VN" dirty="0" smtClean="0"/>
              <a:t> etc</a:t>
            </a:r>
            <a:r>
              <a:rPr lang="vi-VN" dirty="0" smtClean="0"/>
              <a:t>.</a:t>
            </a:r>
            <a:endParaRPr lang="ro-RO" dirty="0" smtClean="0"/>
          </a:p>
          <a:p>
            <a:endParaRPr lang="en-US" dirty="0" smtClean="0"/>
          </a:p>
          <a:p>
            <a:endParaRPr lang="ro-R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CUPRUL</a:t>
            </a:r>
            <a:endParaRPr lang="ro-RO" dirty="0"/>
          </a:p>
        </p:txBody>
      </p:sp>
      <p:sp>
        <p:nvSpPr>
          <p:cNvPr id="4" name="Content Placeholder 3"/>
          <p:cNvSpPr>
            <a:spLocks noGrp="1"/>
          </p:cNvSpPr>
          <p:nvPr>
            <p:ph sz="half" idx="1"/>
          </p:nvPr>
        </p:nvSpPr>
        <p:spPr/>
        <p:txBody>
          <a:bodyPr/>
          <a:lstStyle/>
          <a:p>
            <a:r>
              <a:rPr lang="vi-VN" dirty="0" smtClean="0"/>
              <a:t> Cuprul a fost folosit de oameni din cele mai vechi timpuri, arheologii descoperind obiecte din acest metal datând din 8700 î.Hr. A fost unul din primele metale folosite, deoarece cantități mici din el apar în unele locuri în stare liberă. </a:t>
            </a:r>
            <a:endParaRPr lang="ro-RO" dirty="0" smtClean="0"/>
          </a:p>
          <a:p>
            <a:r>
              <a:rPr lang="vi-VN" dirty="0" smtClean="0"/>
              <a:t> Originea numelui: din cuvântul latinesc </a:t>
            </a:r>
            <a:r>
              <a:rPr lang="vi-VN" i="1" dirty="0" smtClean="0"/>
              <a:t>cyprium</a:t>
            </a:r>
            <a:r>
              <a:rPr lang="vi-VN" dirty="0" smtClean="0"/>
              <a:t> (după </a:t>
            </a:r>
            <a:r>
              <a:rPr lang="vi-VN" u="sng" dirty="0" smtClean="0"/>
              <a:t>insula Cipru</a:t>
            </a:r>
            <a:r>
              <a:rPr lang="vi-VN" dirty="0" smtClean="0"/>
              <a:t>).</a:t>
            </a:r>
            <a:endParaRPr lang="ro-RO" dirty="0"/>
          </a:p>
        </p:txBody>
      </p:sp>
      <p:pic>
        <p:nvPicPr>
          <p:cNvPr id="8" name="Content Placeholder 7" descr="800px-Native_Copper_from_the_Keweenaw_Peninsula_Michigan.jpg"/>
          <p:cNvPicPr>
            <a:picLocks noGrp="1" noChangeAspect="1"/>
          </p:cNvPicPr>
          <p:nvPr>
            <p:ph sz="half" idx="2"/>
          </p:nvPr>
        </p:nvPicPr>
        <p:blipFill>
          <a:blip r:embed="rId2"/>
          <a:stretch>
            <a:fillRect/>
          </a:stretch>
        </p:blipFill>
        <p:spPr>
          <a:xfrm>
            <a:off x="4643438" y="2643182"/>
            <a:ext cx="4038600" cy="30289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2800" dirty="0" smtClean="0"/>
              <a:t>CUQUICAMATA-CHILE, cea mai mare mina de cupru din lume</a:t>
            </a:r>
            <a:endParaRPr lang="ro-RO" sz="2800" dirty="0"/>
          </a:p>
        </p:txBody>
      </p:sp>
      <p:pic>
        <p:nvPicPr>
          <p:cNvPr id="4" name="Content Placeholder 3" descr="1024px-Chuquicamata-cea mai mare mina de cupru din lume chile.jpg"/>
          <p:cNvPicPr>
            <a:picLocks noGrp="1" noChangeAspect="1"/>
          </p:cNvPicPr>
          <p:nvPr>
            <p:ph idx="1"/>
          </p:nvPr>
        </p:nvPicPr>
        <p:blipFill>
          <a:blip r:embed="rId2"/>
          <a:stretch>
            <a:fillRect/>
          </a:stretch>
        </p:blipFill>
        <p:spPr>
          <a:xfrm>
            <a:off x="1214414" y="2158924"/>
            <a:ext cx="6858048" cy="441352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PUMBUL</a:t>
            </a:r>
            <a:endParaRPr lang="ro-RO" dirty="0"/>
          </a:p>
        </p:txBody>
      </p:sp>
      <p:sp>
        <p:nvSpPr>
          <p:cNvPr id="4" name="Content Placeholder 3"/>
          <p:cNvSpPr>
            <a:spLocks noGrp="1"/>
          </p:cNvSpPr>
          <p:nvPr>
            <p:ph sz="half" idx="1"/>
          </p:nvPr>
        </p:nvSpPr>
        <p:spPr/>
        <p:txBody>
          <a:bodyPr>
            <a:normAutofit fontScale="92500" lnSpcReduction="20000"/>
          </a:bodyPr>
          <a:lstStyle/>
          <a:p>
            <a:r>
              <a:rPr lang="vi-VN" dirty="0" smtClean="0"/>
              <a:t>Plumbul este un metal greu, de culoare gri-argintie cu densitatea foarte mare. Datorită densității ridicate, plumbul și-a găsit utilizarea la protecția contra radiației ionizante. De asemenea, plumbul este folosit la fabricarea de greutăți cu volum mic dar cu mase mari. Acest metal este toxic pentru organismul uman, intoxicația numindu-se </a:t>
            </a:r>
            <a:r>
              <a:rPr lang="vi-VN" dirty="0" smtClean="0"/>
              <a:t>saturnism</a:t>
            </a:r>
            <a:r>
              <a:rPr lang="ro-RO" dirty="0" smtClean="0"/>
              <a:t>.</a:t>
            </a:r>
          </a:p>
          <a:p>
            <a:r>
              <a:rPr lang="vi-VN" dirty="0" smtClean="0"/>
              <a:t>  Oxizii de plumb (miniu, litargă) se utilizează la fabricarea vopselelor protectoare și a chiturilor de miniu și de litargă. De asemenea, plăcuțele de plumb se utilizează la fabricarea acumulatorilor pentru autoturisme</a:t>
            </a:r>
            <a:endParaRPr lang="ro-RO" dirty="0"/>
          </a:p>
        </p:txBody>
      </p:sp>
      <p:pic>
        <p:nvPicPr>
          <p:cNvPr id="6" name="Content Placeholder 5" descr="Calcite-Galena-elm56c.jpg"/>
          <p:cNvPicPr>
            <a:picLocks noGrp="1" noChangeAspect="1"/>
          </p:cNvPicPr>
          <p:nvPr>
            <p:ph sz="half" idx="2"/>
          </p:nvPr>
        </p:nvPicPr>
        <p:blipFill>
          <a:blip r:embed="rId2"/>
          <a:stretch>
            <a:fillRect/>
          </a:stretch>
        </p:blipFill>
        <p:spPr>
          <a:xfrm>
            <a:off x="5143504" y="2214554"/>
            <a:ext cx="3298536" cy="380234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MINEREURILE FEROASE</a:t>
            </a:r>
            <a:endParaRPr lang="ro-RO" dirty="0"/>
          </a:p>
        </p:txBody>
      </p:sp>
      <p:sp>
        <p:nvSpPr>
          <p:cNvPr id="3" name="Content Placeholder 2"/>
          <p:cNvSpPr>
            <a:spLocks noGrp="1"/>
          </p:cNvSpPr>
          <p:nvPr>
            <p:ph idx="1"/>
          </p:nvPr>
        </p:nvSpPr>
        <p:spPr/>
        <p:txBody>
          <a:bodyPr/>
          <a:lstStyle/>
          <a:p>
            <a:r>
              <a:rPr lang="vi-VN" dirty="0" smtClean="0"/>
              <a:t>Minereurile de </a:t>
            </a:r>
            <a:r>
              <a:rPr lang="vi-VN" b="1" dirty="0" smtClean="0"/>
              <a:t>fier</a:t>
            </a:r>
            <a:r>
              <a:rPr lang="vi-VN" dirty="0" smtClean="0"/>
              <a:t>, principala resursă pentru siderurgie, constituie rezerve de peste 1000 miliarde tone, îndeosebi în spaţiul C.S.I., America de Nord, America Latină. </a:t>
            </a:r>
            <a:endParaRPr lang="ro-RO" dirty="0" smtClean="0"/>
          </a:p>
          <a:p>
            <a:r>
              <a:rPr lang="vi-VN" dirty="0" smtClean="0"/>
              <a:t>Se </a:t>
            </a:r>
            <a:r>
              <a:rPr lang="vi-VN" dirty="0" smtClean="0"/>
              <a:t>adaugă </a:t>
            </a:r>
            <a:r>
              <a:rPr lang="vi-VN" b="1" dirty="0" smtClean="0"/>
              <a:t>concreţiunile fero-magnetice</a:t>
            </a:r>
            <a:r>
              <a:rPr lang="vi-VN" dirty="0" smtClean="0"/>
              <a:t> concentrate pe fundul bazinelor oceanice (îndeosebi în Oceanul Pacific).</a:t>
            </a:r>
            <a:endParaRPr lang="ro-R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STATE PRODUCATOARE</a:t>
            </a:r>
            <a:endParaRPr lang="ro-RO" dirty="0"/>
          </a:p>
        </p:txBody>
      </p:sp>
      <p:sp>
        <p:nvSpPr>
          <p:cNvPr id="3" name="Content Placeholder 2"/>
          <p:cNvSpPr>
            <a:spLocks noGrp="1"/>
          </p:cNvSpPr>
          <p:nvPr>
            <p:ph idx="1"/>
          </p:nvPr>
        </p:nvSpPr>
        <p:spPr/>
        <p:txBody>
          <a:bodyPr>
            <a:normAutofit lnSpcReduction="10000"/>
          </a:bodyPr>
          <a:lstStyle/>
          <a:p>
            <a:r>
              <a:rPr lang="ro-RO" dirty="0" smtClean="0"/>
              <a:t>1. CHINA</a:t>
            </a:r>
          </a:p>
          <a:p>
            <a:r>
              <a:rPr lang="ro-RO" dirty="0" smtClean="0"/>
              <a:t>2. AUSTRALIA</a:t>
            </a:r>
          </a:p>
          <a:p>
            <a:r>
              <a:rPr lang="ro-RO" dirty="0" smtClean="0"/>
              <a:t>3. S.U.A.</a:t>
            </a:r>
          </a:p>
          <a:p>
            <a:r>
              <a:rPr lang="ro-RO" dirty="0" smtClean="0"/>
              <a:t>4. PERU</a:t>
            </a:r>
          </a:p>
          <a:p>
            <a:r>
              <a:rPr lang="ro-RO" dirty="0" smtClean="0"/>
              <a:t>5.MEXIC</a:t>
            </a:r>
          </a:p>
          <a:p>
            <a:r>
              <a:rPr lang="ro-RO" dirty="0" smtClean="0"/>
              <a:t>6. </a:t>
            </a:r>
            <a:r>
              <a:rPr lang="ro-RO" dirty="0" smtClean="0"/>
              <a:t>RUSIA</a:t>
            </a:r>
            <a:endParaRPr lang="ro-RO" dirty="0" smtClean="0"/>
          </a:p>
          <a:p>
            <a:r>
              <a:rPr lang="ro-RO" dirty="0" smtClean="0"/>
              <a:t>7. INDIA</a:t>
            </a:r>
          </a:p>
          <a:p>
            <a:r>
              <a:rPr lang="ro-RO" dirty="0" smtClean="0"/>
              <a:t>8. BOLIVIA</a:t>
            </a:r>
          </a:p>
          <a:p>
            <a:r>
              <a:rPr lang="ro-RO" dirty="0" smtClean="0"/>
              <a:t>9. SUEDIA</a:t>
            </a:r>
          </a:p>
          <a:p>
            <a:r>
              <a:rPr lang="ro-RO" dirty="0" smtClean="0"/>
              <a:t>10. TURCIA</a:t>
            </a:r>
            <a:endParaRPr lang="ro-R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ZINC</a:t>
            </a:r>
            <a:endParaRPr lang="ro-RO" dirty="0"/>
          </a:p>
        </p:txBody>
      </p:sp>
      <p:sp>
        <p:nvSpPr>
          <p:cNvPr id="4" name="Content Placeholder 3"/>
          <p:cNvSpPr>
            <a:spLocks noGrp="1"/>
          </p:cNvSpPr>
          <p:nvPr>
            <p:ph idx="1"/>
          </p:nvPr>
        </p:nvSpPr>
        <p:spPr/>
        <p:txBody>
          <a:bodyPr>
            <a:normAutofit fontScale="92500" lnSpcReduction="20000"/>
          </a:bodyPr>
          <a:lstStyle/>
          <a:p>
            <a:r>
              <a:rPr lang="vi-VN" dirty="0" smtClean="0"/>
              <a:t>Zincul este un metal de culoare albăstruie spre alb, care devine maleabil în jurul a 100°-150 °C. Se obține din minereuri și din compuși, fiind folosit în aliaje cu alte metale pentru protejarea acestora împotriva oxidării (ruginirii).</a:t>
            </a:r>
          </a:p>
          <a:p>
            <a:r>
              <a:rPr lang="vi-VN" dirty="0" smtClean="0"/>
              <a:t>În antichitate, înainte de a fi identificat ca element chimic, zincul era folosit pentru obținerea alamei. Un aliaj conținând aproximativ 87% zinc s-a găsit în unele ruine preistorice din Transilvania. Printre cele mai importante se numără alama, bronzul comercial, aluminiu de sudura, nichel argintiu și argint German. </a:t>
            </a:r>
            <a:endParaRPr lang="vi-V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STATE PRODUCATOARE DE ZINC</a:t>
            </a:r>
            <a:endParaRPr lang="ro-RO" dirty="0"/>
          </a:p>
        </p:txBody>
      </p:sp>
      <p:pic>
        <p:nvPicPr>
          <p:cNvPr id="4" name="Content Placeholder 3" descr="World_Zinc_Production_2006.svg.png"/>
          <p:cNvPicPr>
            <a:picLocks noGrp="1" noChangeAspect="1"/>
          </p:cNvPicPr>
          <p:nvPr>
            <p:ph idx="1"/>
          </p:nvPr>
        </p:nvPicPr>
        <p:blipFill>
          <a:blip r:embed="rId2"/>
          <a:stretch>
            <a:fillRect/>
          </a:stretch>
        </p:blipFill>
        <p:spPr>
          <a:xfrm>
            <a:off x="457200" y="2595364"/>
            <a:ext cx="8229600" cy="363259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BAUXITA</a:t>
            </a:r>
            <a:endParaRPr lang="ro-RO" dirty="0"/>
          </a:p>
        </p:txBody>
      </p:sp>
      <p:sp>
        <p:nvSpPr>
          <p:cNvPr id="3" name="Content Placeholder 2"/>
          <p:cNvSpPr>
            <a:spLocks noGrp="1"/>
          </p:cNvSpPr>
          <p:nvPr>
            <p:ph idx="1"/>
          </p:nvPr>
        </p:nvSpPr>
        <p:spPr/>
        <p:txBody>
          <a:bodyPr>
            <a:normAutofit fontScale="92500"/>
          </a:bodyPr>
          <a:lstStyle/>
          <a:p>
            <a:r>
              <a:rPr lang="ro-RO" b="1" dirty="0" smtClean="0"/>
              <a:t>Bauxita</a:t>
            </a:r>
            <a:r>
              <a:rPr lang="ro-RO" dirty="0" smtClean="0"/>
              <a:t> este unul dintre cele mai importante minereuri de aluminiu și se compune în cea mai mare parte din mineralele ce conțin aluminiu ca: gibbsit (hydrargillit) Al(OH)</a:t>
            </a:r>
            <a:r>
              <a:rPr lang="ro-RO" baseline="-25000" dirty="0" smtClean="0"/>
              <a:t>3</a:t>
            </a:r>
            <a:r>
              <a:rPr lang="ro-RO" dirty="0" smtClean="0"/>
              <a:t>, boehmit AlO(OH) și diaspor AlO(OH</a:t>
            </a:r>
            <a:r>
              <a:rPr lang="ro-RO" dirty="0" smtClean="0"/>
              <a:t>).</a:t>
            </a:r>
          </a:p>
          <a:p>
            <a:r>
              <a:rPr lang="vi-VN" dirty="0" smtClean="0"/>
              <a:t>Din circa 95 % din bauxita exploatată se obține aluminiu, cantități mai mici sunt folosite la producerea produselor chimice ce conțin aluminiu, în producerea abrazivelor și materialelor rezistente la foc. Un produs auxiliar ce se mai obține în afara aluminiului este galiul</a:t>
            </a:r>
            <a:r>
              <a:rPr lang="vi-VN" dirty="0" smtClean="0"/>
              <a:t>.</a:t>
            </a:r>
            <a:endParaRPr lang="ro-RO" dirty="0" smtClean="0"/>
          </a:p>
          <a:p>
            <a:endParaRPr lang="ro-RO"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ro-RO"/>
          </a:p>
        </p:txBody>
      </p:sp>
      <p:sp>
        <p:nvSpPr>
          <p:cNvPr id="6" name="Text Placeholder 5"/>
          <p:cNvSpPr>
            <a:spLocks noGrp="1"/>
          </p:cNvSpPr>
          <p:nvPr>
            <p:ph type="body" idx="1"/>
          </p:nvPr>
        </p:nvSpPr>
        <p:spPr/>
        <p:txBody>
          <a:bodyPr/>
          <a:lstStyle/>
          <a:p>
            <a:r>
              <a:rPr lang="ro-RO" dirty="0" smtClean="0"/>
              <a:t>STATE PRODUCATOARE-2017</a:t>
            </a:r>
            <a:endParaRPr lang="ro-RO" dirty="0"/>
          </a:p>
        </p:txBody>
      </p:sp>
      <p:sp>
        <p:nvSpPr>
          <p:cNvPr id="8" name="Text Placeholder 7"/>
          <p:cNvSpPr>
            <a:spLocks noGrp="1"/>
          </p:cNvSpPr>
          <p:nvPr>
            <p:ph type="body" sz="half" idx="3"/>
          </p:nvPr>
        </p:nvSpPr>
        <p:spPr/>
        <p:txBody>
          <a:bodyPr/>
          <a:lstStyle/>
          <a:p>
            <a:endParaRPr lang="ro-RO"/>
          </a:p>
        </p:txBody>
      </p:sp>
      <p:sp>
        <p:nvSpPr>
          <p:cNvPr id="7" name="Content Placeholder 6"/>
          <p:cNvSpPr>
            <a:spLocks noGrp="1"/>
          </p:cNvSpPr>
          <p:nvPr>
            <p:ph sz="quarter" idx="2"/>
          </p:nvPr>
        </p:nvSpPr>
        <p:spPr/>
        <p:txBody>
          <a:bodyPr/>
          <a:lstStyle/>
          <a:p>
            <a:r>
              <a:rPr lang="ro-RO" dirty="0" smtClean="0"/>
              <a:t>GUINEEA</a:t>
            </a:r>
            <a:endParaRPr lang="ro-RO" dirty="0" smtClean="0"/>
          </a:p>
          <a:p>
            <a:r>
              <a:rPr lang="ro-RO" dirty="0" smtClean="0"/>
              <a:t>AUSTRALIA</a:t>
            </a:r>
          </a:p>
          <a:p>
            <a:r>
              <a:rPr lang="ro-RO" dirty="0" smtClean="0"/>
              <a:t>VIETNAM</a:t>
            </a:r>
          </a:p>
          <a:p>
            <a:r>
              <a:rPr lang="ro-RO" dirty="0" smtClean="0"/>
              <a:t>BRAZILIA</a:t>
            </a:r>
            <a:endParaRPr lang="ro-RO" dirty="0" smtClean="0"/>
          </a:p>
          <a:p>
            <a:r>
              <a:rPr lang="ro-RO" dirty="0" smtClean="0"/>
              <a:t>JAMAICA</a:t>
            </a:r>
            <a:endParaRPr lang="ro-RO" dirty="0" smtClean="0"/>
          </a:p>
          <a:p>
            <a:r>
              <a:rPr lang="ro-RO" dirty="0" smtClean="0"/>
              <a:t>CHINA</a:t>
            </a:r>
          </a:p>
          <a:p>
            <a:r>
              <a:rPr lang="ro-RO" dirty="0" smtClean="0"/>
              <a:t>INDONEZIA</a:t>
            </a:r>
          </a:p>
          <a:p>
            <a:r>
              <a:rPr lang="ro-RO" dirty="0" smtClean="0"/>
              <a:t>GUYANA</a:t>
            </a:r>
          </a:p>
          <a:p>
            <a:r>
              <a:rPr lang="ro-RO" dirty="0" smtClean="0"/>
              <a:t>INDIA</a:t>
            </a:r>
          </a:p>
          <a:p>
            <a:r>
              <a:rPr lang="ro-RO" dirty="0" smtClean="0"/>
              <a:t>RUSIA</a:t>
            </a:r>
          </a:p>
          <a:p>
            <a:r>
              <a:rPr lang="ro-RO" dirty="0" smtClean="0"/>
              <a:t>GRECIA</a:t>
            </a:r>
            <a:endParaRPr lang="ro-RO" dirty="0"/>
          </a:p>
        </p:txBody>
      </p:sp>
      <p:sp>
        <p:nvSpPr>
          <p:cNvPr id="9" name="Content Placeholder 8"/>
          <p:cNvSpPr>
            <a:spLocks noGrp="1"/>
          </p:cNvSpPr>
          <p:nvPr>
            <p:ph sz="quarter" idx="4"/>
          </p:nvPr>
        </p:nvSpPr>
        <p:spPr>
          <a:xfrm>
            <a:off x="4429124" y="2708519"/>
            <a:ext cx="4330955" cy="3886200"/>
          </a:xfrm>
        </p:spPr>
        <p:txBody>
          <a:bodyPr/>
          <a:lstStyle/>
          <a:p>
            <a:r>
              <a:rPr lang="vi-VN" dirty="0" smtClean="0"/>
              <a:t>Bauxitele cu silicați (bauxitele laterit) fiind în prezent importante din punct de vedere economic, sunt întâlnite frecvent asociate cu </a:t>
            </a:r>
            <a:r>
              <a:rPr lang="vi-VN" dirty="0" smtClean="0"/>
              <a:t>roci</a:t>
            </a:r>
            <a:r>
              <a:rPr lang="ro-RO" dirty="0" smtClean="0"/>
              <a:t> </a:t>
            </a:r>
            <a:r>
              <a:rPr lang="vi-VN" dirty="0" smtClean="0"/>
              <a:t>ca</a:t>
            </a:r>
            <a:r>
              <a:rPr lang="vi-VN" dirty="0" smtClean="0"/>
              <a:t> granit, gnais, bazalt, sienit, argilă și șisturi </a:t>
            </a:r>
            <a:r>
              <a:rPr lang="vi-VN" dirty="0" smtClean="0"/>
              <a:t>argiloase</a:t>
            </a:r>
            <a:r>
              <a:rPr lang="ro-RO" dirty="0" smtClean="0"/>
              <a:t>.</a:t>
            </a:r>
          </a:p>
          <a:p>
            <a:endParaRPr lang="ro-R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05bauxite.png"/>
          <p:cNvPicPr>
            <a:picLocks noGrp="1" noChangeAspect="1"/>
          </p:cNvPicPr>
          <p:nvPr>
            <p:ph sz="half" idx="4294967295"/>
          </p:nvPr>
        </p:nvPicPr>
        <p:blipFill>
          <a:blip r:embed="rId2"/>
          <a:stretch>
            <a:fillRect/>
          </a:stretch>
        </p:blipFill>
        <p:spPr>
          <a:xfrm>
            <a:off x="714348" y="613720"/>
            <a:ext cx="7858180" cy="3315346"/>
          </a:xfrm>
        </p:spPr>
      </p:pic>
      <p:pic>
        <p:nvPicPr>
          <p:cNvPr id="6" name="Content Placeholder 5" descr="Weipa-bauxite-mine.jpg"/>
          <p:cNvPicPr>
            <a:picLocks noGrp="1" noChangeAspect="1"/>
          </p:cNvPicPr>
          <p:nvPr>
            <p:ph sz="half" idx="4294967295"/>
          </p:nvPr>
        </p:nvPicPr>
        <p:blipFill>
          <a:blip r:embed="rId3"/>
          <a:stretch>
            <a:fillRect/>
          </a:stretch>
        </p:blipFill>
        <p:spPr>
          <a:xfrm>
            <a:off x="2928926" y="3857628"/>
            <a:ext cx="4071966" cy="271032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ro-RO" dirty="0" smtClean="0"/>
              <a:t>ARGINTUL</a:t>
            </a:r>
            <a:endParaRPr lang="ro-RO" dirty="0"/>
          </a:p>
        </p:txBody>
      </p:sp>
      <p:sp>
        <p:nvSpPr>
          <p:cNvPr id="5" name="Content Placeholder 4"/>
          <p:cNvSpPr>
            <a:spLocks noGrp="1"/>
          </p:cNvSpPr>
          <p:nvPr>
            <p:ph sz="half" idx="1"/>
          </p:nvPr>
        </p:nvSpPr>
        <p:spPr/>
        <p:txBody>
          <a:bodyPr>
            <a:normAutofit fontScale="92500" lnSpcReduction="20000"/>
          </a:bodyPr>
          <a:lstStyle/>
          <a:p>
            <a:r>
              <a:rPr lang="vi-VN" dirty="0" smtClean="0"/>
              <a:t>Este un metal prețios, care a folosit în cursul istoriei la baterea monedelor și pentru crearea de bijuterii. În prezent, argintul are de asemenea o gamă largă de întrebuințări industriale</a:t>
            </a:r>
            <a:r>
              <a:rPr lang="vi-VN" dirty="0" smtClean="0"/>
              <a:t>.</a:t>
            </a:r>
            <a:endParaRPr lang="ro-RO" dirty="0" smtClean="0"/>
          </a:p>
          <a:p>
            <a:r>
              <a:rPr lang="vi-VN" dirty="0" smtClean="0"/>
              <a:t>Primele mine de argint au aparut mai înainte de perioada 3000 î.Hr. Argintul a fost un metal cunoscut de toate civilizațiile antice, însă spre deosebire de aur, este foarte rar găsit în stare naturală, lucru care explica faptul că dacă ar fi mai abundent, tot nu ar putea fi folosit decât mai târziu. Cu toate acestea, când a apărut prima oară în Egipt, a fost mult mai valoros decât </a:t>
            </a:r>
            <a:r>
              <a:rPr lang="vi-VN" dirty="0" smtClean="0"/>
              <a:t>auru</a:t>
            </a:r>
            <a:r>
              <a:rPr lang="ro-RO" dirty="0" smtClean="0"/>
              <a:t>l.</a:t>
            </a:r>
            <a:endParaRPr lang="ro-RO" dirty="0"/>
          </a:p>
        </p:txBody>
      </p:sp>
      <p:pic>
        <p:nvPicPr>
          <p:cNvPr id="7" name="Content Placeholder 6" descr="Silver_(Mesoproterozoic,_1.05-1.06_Ga;_Michigan_Mine,_Ontonagon_County,_Upper_Peninsula_of_Michigan,_USA)_(17259628616).jpg"/>
          <p:cNvPicPr>
            <a:picLocks noGrp="1" noChangeAspect="1"/>
          </p:cNvPicPr>
          <p:nvPr>
            <p:ph sz="half" idx="2"/>
          </p:nvPr>
        </p:nvPicPr>
        <p:blipFill>
          <a:blip r:embed="rId2"/>
          <a:stretch>
            <a:fillRect/>
          </a:stretch>
        </p:blipFill>
        <p:spPr>
          <a:xfrm>
            <a:off x="4648200" y="2801112"/>
            <a:ext cx="4038600" cy="342271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2910" y="571480"/>
            <a:ext cx="8072494" cy="6002358"/>
          </a:xfrm>
        </p:spPr>
        <p:txBody>
          <a:bodyPr>
            <a:normAutofit/>
          </a:bodyPr>
          <a:lstStyle/>
          <a:p>
            <a:r>
              <a:rPr lang="ro-RO" sz="2000" dirty="0" smtClean="0">
                <a:latin typeface="Times New Roman" pitchFamily="18" charset="0"/>
                <a:cs typeface="Times New Roman" pitchFamily="18" charset="0"/>
              </a:rPr>
              <a:t>Argintul a fost rafinat prin cupelație, proces inventat de haldeeni în jurul lui 2500 î.Hr și descris în </a:t>
            </a:r>
            <a:r>
              <a:rPr lang="ro-RO" sz="2000" dirty="0" smtClean="0">
                <a:latin typeface="Times New Roman" pitchFamily="18" charset="0"/>
                <a:cs typeface="Times New Roman" pitchFamily="18" charset="0"/>
              </a:rPr>
              <a:t>Biblie.</a:t>
            </a:r>
          </a:p>
          <a:p>
            <a:r>
              <a:rPr lang="vi-VN" sz="2000" dirty="0" smtClean="0">
                <a:latin typeface="Times New Roman" pitchFamily="18" charset="0"/>
                <a:cs typeface="Times New Roman" pitchFamily="18" charset="0"/>
              </a:rPr>
              <a:t>Dezvoltarea Atenei și a civilizației sale remarcabile a fost posibilă datorită exploatării minelor locale de argint de către localnici în zona Laurium, unde au operat din perioada 600-300 î.Hr, producând în jur de 30 de tone de metal pe an</a:t>
            </a:r>
            <a:r>
              <a:rPr lang="vi-VN" sz="2000" dirty="0" smtClean="0">
                <a:latin typeface="Times New Roman" pitchFamily="18" charset="0"/>
                <a:cs typeface="Times New Roman" pitchFamily="18" charset="0"/>
              </a:rPr>
              <a:t>.</a:t>
            </a:r>
            <a:endParaRPr lang="ro-RO"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Și civilizațiile antice ale Americii Centrale și Sudice au exploatat argintul, însă schimbul cu acest metal s-a făcut după cucerirea spaniolă. Depozite importante s-au descoperit în anul 1535 la Charcas (Peru), Potosi (Bolivia) în anul 1545 și la Zacatenas (Mexic) în 1548. </a:t>
            </a:r>
            <a:endParaRPr lang="ro-RO" sz="2000" dirty="0" smtClean="0">
              <a:latin typeface="Times New Roman" pitchFamily="18" charset="0"/>
              <a:cs typeface="Times New Roman" pitchFamily="18" charset="0"/>
            </a:endParaRPr>
          </a:p>
          <a:p>
            <a:r>
              <a:rPr lang="ro-RO" sz="2000" dirty="0" smtClean="0">
                <a:latin typeface="Times New Roman" pitchFamily="18" charset="0"/>
                <a:cs typeface="Times New Roman" pitchFamily="18" charset="0"/>
              </a:rPr>
              <a:t>Este utilizat in stomatologie, medicina, bijuterii, componente electronice, monede.</a:t>
            </a:r>
          </a:p>
          <a:p>
            <a:r>
              <a:rPr lang="ro-RO" sz="2000" dirty="0" smtClean="0">
                <a:latin typeface="Times New Roman" pitchFamily="18" charset="0"/>
                <a:cs typeface="Times New Roman" pitchFamily="18" charset="0"/>
              </a:rPr>
              <a:t>Statele producatoare:Mexic, Peru, China, Australia, Chile, Rusia, Bolivia, Polonia, Argentina, S.U.A.</a:t>
            </a:r>
            <a:endParaRPr lang="ro-RO"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AURUL</a:t>
            </a:r>
            <a:endParaRPr lang="ro-RO" dirty="0"/>
          </a:p>
        </p:txBody>
      </p:sp>
      <p:sp>
        <p:nvSpPr>
          <p:cNvPr id="4" name="Content Placeholder 3"/>
          <p:cNvSpPr>
            <a:spLocks noGrp="1"/>
          </p:cNvSpPr>
          <p:nvPr>
            <p:ph sz="half" idx="1"/>
          </p:nvPr>
        </p:nvSpPr>
        <p:spPr/>
        <p:txBody>
          <a:bodyPr/>
          <a:lstStyle/>
          <a:p>
            <a:r>
              <a:rPr lang="vi-VN" dirty="0" smtClean="0"/>
              <a:t>Se utilizează aliat cu cuprul sau argintul, pentru fabricarea de podoabe, obiecte de artă, monede etc. Datorită proprietăților sale este considerat (alături de argint) singura formă reală de </a:t>
            </a:r>
            <a:r>
              <a:rPr lang="vi-VN" dirty="0" smtClean="0"/>
              <a:t>bani</a:t>
            </a:r>
            <a:r>
              <a:rPr lang="ro-RO" dirty="0" smtClean="0"/>
              <a:t>.</a:t>
            </a:r>
          </a:p>
          <a:p>
            <a:r>
              <a:rPr lang="vi-VN" dirty="0" smtClean="0"/>
              <a:t>Aurul este elementul cunoscut din cele mai vechi timpuri. Fiind răspândit în stare nativă în natură, el se putea obține ușor în cantități mici. Se crede că aurul a fost descoperit înaintea </a:t>
            </a:r>
            <a:r>
              <a:rPr lang="vi-VN" dirty="0" smtClean="0"/>
              <a:t>cuprului</a:t>
            </a:r>
            <a:r>
              <a:rPr lang="ro-RO" dirty="0" smtClean="0"/>
              <a:t>.</a:t>
            </a:r>
            <a:endParaRPr lang="ro-RO" dirty="0"/>
          </a:p>
        </p:txBody>
      </p:sp>
      <p:pic>
        <p:nvPicPr>
          <p:cNvPr id="6" name="Content Placeholder 5" descr="800px-Golden_crown_Armento_Staatliche_Antikensammlungen_01.jpg"/>
          <p:cNvPicPr>
            <a:picLocks noGrp="1" noChangeAspect="1"/>
          </p:cNvPicPr>
          <p:nvPr>
            <p:ph sz="half" idx="2"/>
          </p:nvPr>
        </p:nvPicPr>
        <p:blipFill>
          <a:blip r:embed="rId2"/>
          <a:stretch>
            <a:fillRect/>
          </a:stretch>
        </p:blipFill>
        <p:spPr>
          <a:xfrm>
            <a:off x="4648200" y="2324052"/>
            <a:ext cx="4038600" cy="437683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dirty="0" smtClean="0"/>
              <a:t>STATE CU CEL MAI MARE CONSUM DE AUR</a:t>
            </a:r>
            <a:endParaRPr lang="ro-RO" dirty="0"/>
          </a:p>
        </p:txBody>
      </p:sp>
      <p:sp>
        <p:nvSpPr>
          <p:cNvPr id="3" name="Content Placeholder 2"/>
          <p:cNvSpPr>
            <a:spLocks noGrp="1"/>
          </p:cNvSpPr>
          <p:nvPr>
            <p:ph sz="half" idx="1"/>
          </p:nvPr>
        </p:nvSpPr>
        <p:spPr/>
        <p:txBody>
          <a:bodyPr/>
          <a:lstStyle/>
          <a:p>
            <a:r>
              <a:rPr lang="ro-RO" dirty="0" smtClean="0"/>
              <a:t>CHINA</a:t>
            </a:r>
          </a:p>
          <a:p>
            <a:r>
              <a:rPr lang="ro-RO" dirty="0" smtClean="0"/>
              <a:t>INDIA</a:t>
            </a:r>
          </a:p>
          <a:p>
            <a:r>
              <a:rPr lang="ro-RO" dirty="0" smtClean="0"/>
              <a:t>S.U.A.</a:t>
            </a:r>
          </a:p>
          <a:p>
            <a:r>
              <a:rPr lang="ro-RO" dirty="0" smtClean="0"/>
              <a:t>TURCIA</a:t>
            </a:r>
          </a:p>
          <a:p>
            <a:r>
              <a:rPr lang="ro-RO" dirty="0" smtClean="0"/>
              <a:t>THAILANDA</a:t>
            </a:r>
          </a:p>
          <a:p>
            <a:r>
              <a:rPr lang="ro-RO" dirty="0" smtClean="0"/>
              <a:t>VIETNAM</a:t>
            </a:r>
          </a:p>
          <a:p>
            <a:r>
              <a:rPr lang="ro-RO" dirty="0" smtClean="0"/>
              <a:t>EMIRATELE ARABE UNITE</a:t>
            </a:r>
          </a:p>
          <a:p>
            <a:r>
              <a:rPr lang="ro-RO" dirty="0" smtClean="0"/>
              <a:t>RUSIA</a:t>
            </a:r>
          </a:p>
          <a:p>
            <a:r>
              <a:rPr lang="ro-RO" dirty="0" smtClean="0"/>
              <a:t>ARABIA SAUDITA</a:t>
            </a:r>
          </a:p>
          <a:p>
            <a:r>
              <a:rPr lang="ro-RO" dirty="0" smtClean="0"/>
              <a:t>EGIPT</a:t>
            </a:r>
          </a:p>
          <a:p>
            <a:endParaRPr lang="ro-RO" dirty="0" smtClean="0"/>
          </a:p>
          <a:p>
            <a:endParaRPr lang="ro-RO" dirty="0"/>
          </a:p>
        </p:txBody>
      </p:sp>
      <p:sp>
        <p:nvSpPr>
          <p:cNvPr id="4" name="Content Placeholder 3"/>
          <p:cNvSpPr>
            <a:spLocks noGrp="1"/>
          </p:cNvSpPr>
          <p:nvPr>
            <p:ph sz="half" idx="2"/>
          </p:nvPr>
        </p:nvSpPr>
        <p:spPr/>
        <p:txBody>
          <a:bodyPr/>
          <a:lstStyle/>
          <a:p>
            <a:r>
              <a:rPr lang="ro-RO" dirty="0" smtClean="0"/>
              <a:t>50% bijuterii</a:t>
            </a:r>
          </a:p>
          <a:p>
            <a:r>
              <a:rPr lang="ro-RO" dirty="0" smtClean="0"/>
              <a:t>40%  investitii</a:t>
            </a:r>
          </a:p>
          <a:p>
            <a:r>
              <a:rPr lang="ro-RO" dirty="0" smtClean="0"/>
              <a:t>10% industrie</a:t>
            </a:r>
          </a:p>
          <a:p>
            <a:r>
              <a:rPr lang="ro-RO" dirty="0" smtClean="0"/>
              <a:t>Aurul este utilizat pentru bijuterii, telefoane mobile, computere, medicina, bucatarie de lux, monede, tehnica aerospatiala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r>
              <a:rPr lang="ro-RO" dirty="0" smtClean="0"/>
              <a:t>Fierul </a:t>
            </a:r>
            <a:r>
              <a:rPr lang="ro-RO" dirty="0" smtClean="0"/>
              <a:t>e</a:t>
            </a:r>
            <a:r>
              <a:rPr lang="vi-VN" dirty="0" smtClean="0"/>
              <a:t>ste </a:t>
            </a:r>
            <a:r>
              <a:rPr lang="vi-VN" dirty="0" smtClean="0"/>
              <a:t>elementul chimic cel mai întâlnit pe Terra, formând cea mai mare parte a nucleului acestei planete și este al patrulea element ca abundență în scoarța terestră</a:t>
            </a:r>
            <a:r>
              <a:rPr lang="vi-VN" dirty="0" smtClean="0"/>
              <a:t>.</a:t>
            </a:r>
            <a:endParaRPr lang="ro-RO" dirty="0" smtClean="0"/>
          </a:p>
          <a:p>
            <a:r>
              <a:rPr lang="vi-VN" dirty="0" smtClean="0"/>
              <a:t>Fierul metalic a fost utilizat încă din Antichitate, deși aliajele cu punct scăzut de topire al cuprului au fost folosite primele în </a:t>
            </a:r>
            <a:r>
              <a:rPr lang="vi-VN" u="sng" dirty="0" smtClean="0"/>
              <a:t>istorie</a:t>
            </a:r>
            <a:r>
              <a:rPr lang="vi-VN" dirty="0" smtClean="0"/>
              <a:t>.</a:t>
            </a:r>
            <a:endParaRPr lang="ro-RO" dirty="0" smtClean="0"/>
          </a:p>
          <a:p>
            <a:r>
              <a:rPr lang="ro-RO" dirty="0" smtClean="0"/>
              <a:t>Fierul este extras din minereuri precum hematit, magnezit, siderit, limonit.</a:t>
            </a:r>
          </a:p>
          <a:p>
            <a:endParaRPr lang="ro-RO" dirty="0" smtClean="0"/>
          </a:p>
          <a:p>
            <a:endParaRPr lang="ro-R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PLATINA</a:t>
            </a:r>
            <a:endParaRPr lang="ro-RO" dirty="0"/>
          </a:p>
        </p:txBody>
      </p:sp>
      <p:sp>
        <p:nvSpPr>
          <p:cNvPr id="4" name="Content Placeholder 3"/>
          <p:cNvSpPr>
            <a:spLocks noGrp="1"/>
          </p:cNvSpPr>
          <p:nvPr>
            <p:ph idx="1"/>
          </p:nvPr>
        </p:nvSpPr>
        <p:spPr/>
        <p:txBody>
          <a:bodyPr>
            <a:normAutofit fontScale="85000" lnSpcReduction="20000"/>
          </a:bodyPr>
          <a:lstStyle/>
          <a:p>
            <a:r>
              <a:rPr lang="vi-VN" dirty="0" smtClean="0"/>
              <a:t>Platina este un element ce face parte din grupa metalelor platinice împreună cu paladiu (unul din cele mai scumpe metale, fiind de aproximativ 1,5 ori mai scump decât aurul). </a:t>
            </a:r>
            <a:r>
              <a:rPr lang="vi-VN" dirty="0" smtClean="0"/>
              <a:t>.</a:t>
            </a:r>
            <a:endParaRPr lang="vi-VN" dirty="0" smtClean="0"/>
          </a:p>
          <a:p>
            <a:r>
              <a:rPr lang="vi-VN" dirty="0" smtClean="0"/>
              <a:t>Este un metal tranzițional, dur, maleabil, ductil și prețios, de culoare gri-alb. Platina este un metal nobil rezistent la coroziune, și se găsește adesea asociat cu unele minereuri de cupru, de argint sau de nichel, și mai rar sub formă de depozite native (de exemplu, în Africa de Sud</a:t>
            </a:r>
            <a:r>
              <a:rPr lang="vi-VN" dirty="0" smtClean="0"/>
              <a:t>).</a:t>
            </a:r>
            <a:endParaRPr lang="ro-RO" dirty="0" smtClean="0"/>
          </a:p>
          <a:p>
            <a:r>
              <a:rPr lang="vi-VN" dirty="0" smtClean="0"/>
              <a:t> </a:t>
            </a:r>
            <a:r>
              <a:rPr lang="vi-VN" dirty="0" smtClean="0"/>
              <a:t>Este folosit în confecționarea bijuteriilor, în echipamente de laborator, în medicina dentară și pentru realizarea protezelor dentare în aliaj cu aurul, pentru realizarea unor contacte electrice și mai ales în catalizatoarele </a:t>
            </a:r>
            <a:r>
              <a:rPr lang="vi-VN" dirty="0" smtClean="0"/>
              <a:t>autovehiculelor</a:t>
            </a:r>
            <a:r>
              <a:rPr lang="ro-RO" dirty="0" smtClean="0"/>
              <a:t>.</a:t>
            </a:r>
            <a:endParaRPr lang="vi-VN" dirty="0" smtClean="0"/>
          </a:p>
          <a:p>
            <a:endParaRPr lang="ro-RO"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2910" y="857232"/>
            <a:ext cx="7586690" cy="5716606"/>
          </a:xfrm>
        </p:spPr>
        <p:txBody>
          <a:bodyPr>
            <a:normAutofit lnSpcReduction="10000"/>
          </a:bodyPr>
          <a:lstStyle/>
          <a:p>
            <a:r>
              <a:rPr lang="vi-VN" i="1" dirty="0" smtClean="0"/>
              <a:t>Platina</a:t>
            </a:r>
            <a:r>
              <a:rPr lang="vi-VN" dirty="0" smtClean="0"/>
              <a:t> era folosită în America precolumbiană, iar primele referințe europene privitoare la acest metal au apărut în 1557, în scrierile umanistului Jules César </a:t>
            </a:r>
            <a:r>
              <a:rPr lang="vi-VN" dirty="0" smtClean="0"/>
              <a:t>Scaliger(1484-1558</a:t>
            </a:r>
            <a:r>
              <a:rPr lang="vi-VN" dirty="0" smtClean="0"/>
              <a:t>), care l-a descris ca fiind un metal misterios provenind din minele situate între </a:t>
            </a:r>
            <a:r>
              <a:rPr lang="vi-VN" dirty="0" smtClean="0"/>
              <a:t>Darién </a:t>
            </a:r>
            <a:r>
              <a:rPr lang="vi-VN" dirty="0" smtClean="0"/>
              <a:t>(Panama) și Mexic.</a:t>
            </a:r>
          </a:p>
          <a:p>
            <a:r>
              <a:rPr lang="vi-VN" dirty="0" smtClean="0"/>
              <a:t>Spaniolii au denumit acest metal </a:t>
            </a:r>
            <a:r>
              <a:rPr lang="vi-VN" i="1" dirty="0" smtClean="0"/>
              <a:t>platina</a:t>
            </a:r>
            <a:r>
              <a:rPr lang="vi-VN" dirty="0" smtClean="0"/>
              <a:t>, adică: </a:t>
            </a:r>
            <a:r>
              <a:rPr lang="vi-VN" i="1" dirty="0" smtClean="0"/>
              <a:t>„argint mic”</a:t>
            </a:r>
            <a:r>
              <a:rPr lang="vi-VN" dirty="0" smtClean="0"/>
              <a:t>, când l-au descoperit în Columbia; în spaniolă </a:t>
            </a:r>
            <a:r>
              <a:rPr lang="vi-VN" i="1" dirty="0" smtClean="0"/>
              <a:t>plata</a:t>
            </a:r>
            <a:r>
              <a:rPr lang="vi-VN" dirty="0" smtClean="0"/>
              <a:t>: „argint”. Spaniolii îl considerau drept o impuritate a argintului și îl treceau drept rebut</a:t>
            </a:r>
            <a:r>
              <a:rPr lang="vi-VN" dirty="0" smtClean="0"/>
              <a:t>.</a:t>
            </a:r>
            <a:endParaRPr lang="ro-RO" dirty="0" smtClean="0"/>
          </a:p>
          <a:p>
            <a:r>
              <a:rPr lang="ro-RO" dirty="0" smtClean="0"/>
              <a:t>In prezent R. Africa de Sud produce 80% din productia mondiala de platina.</a:t>
            </a:r>
            <a:endParaRPr lang="vi-VN" dirty="0" smtClean="0"/>
          </a:p>
          <a:p>
            <a:endParaRPr lang="ro-R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latinum_Mining.jpg"/>
          <p:cNvPicPr>
            <a:picLocks noGrp="1" noChangeAspect="1"/>
          </p:cNvPicPr>
          <p:nvPr>
            <p:ph sz="half" idx="4294967295"/>
          </p:nvPr>
        </p:nvPicPr>
        <p:blipFill>
          <a:blip r:embed="rId2"/>
          <a:stretch>
            <a:fillRect/>
          </a:stretch>
        </p:blipFill>
        <p:spPr>
          <a:xfrm>
            <a:off x="500034" y="642918"/>
            <a:ext cx="6357982" cy="3570251"/>
          </a:xfrm>
        </p:spPr>
      </p:pic>
      <p:pic>
        <p:nvPicPr>
          <p:cNvPr id="6" name="Content Placeholder 5" descr="800px-Platinum-nugget.jpg"/>
          <p:cNvPicPr>
            <a:picLocks noGrp="1" noChangeAspect="1"/>
          </p:cNvPicPr>
          <p:nvPr>
            <p:ph sz="half" idx="4294967295"/>
          </p:nvPr>
        </p:nvPicPr>
        <p:blipFill>
          <a:blip r:embed="rId3"/>
          <a:stretch>
            <a:fillRect/>
          </a:stretch>
        </p:blipFill>
        <p:spPr>
          <a:xfrm>
            <a:off x="4929190" y="3643314"/>
            <a:ext cx="4038600" cy="2786062"/>
          </a:xfrm>
        </p:spPr>
      </p:pic>
      <p:sp>
        <p:nvSpPr>
          <p:cNvPr id="7" name="TextBox 6"/>
          <p:cNvSpPr txBox="1"/>
          <p:nvPr/>
        </p:nvSpPr>
        <p:spPr>
          <a:xfrm>
            <a:off x="1285852" y="1000108"/>
            <a:ext cx="388920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ro-RO" dirty="0" smtClean="0"/>
              <a:t>Mina de platina din R. Africa de Sud</a:t>
            </a:r>
            <a:endParaRPr lang="ro-R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ro-RO" dirty="0"/>
          </a:p>
        </p:txBody>
      </p:sp>
      <p:sp>
        <p:nvSpPr>
          <p:cNvPr id="4" name="Text Placeholder 3"/>
          <p:cNvSpPr>
            <a:spLocks noGrp="1"/>
          </p:cNvSpPr>
          <p:nvPr>
            <p:ph type="body" idx="1"/>
          </p:nvPr>
        </p:nvSpPr>
        <p:spPr/>
        <p:txBody>
          <a:bodyPr/>
          <a:lstStyle/>
          <a:p>
            <a:r>
              <a:rPr lang="ro-RO" dirty="0" smtClean="0"/>
              <a:t>UTILIZARI ALE PLATINEI</a:t>
            </a:r>
            <a:endParaRPr lang="ro-RO" dirty="0"/>
          </a:p>
        </p:txBody>
      </p:sp>
      <p:sp>
        <p:nvSpPr>
          <p:cNvPr id="5" name="Text Placeholder 4"/>
          <p:cNvSpPr>
            <a:spLocks noGrp="1"/>
          </p:cNvSpPr>
          <p:nvPr>
            <p:ph type="body" sz="half" idx="3"/>
          </p:nvPr>
        </p:nvSpPr>
        <p:spPr/>
        <p:txBody>
          <a:bodyPr/>
          <a:lstStyle/>
          <a:p>
            <a:r>
              <a:rPr lang="ro-RO" dirty="0" smtClean="0"/>
              <a:t>TARI PRODUCATOARE</a:t>
            </a:r>
            <a:endParaRPr lang="ro-RO" dirty="0"/>
          </a:p>
        </p:txBody>
      </p:sp>
      <p:sp>
        <p:nvSpPr>
          <p:cNvPr id="3" name="Content Placeholder 2"/>
          <p:cNvSpPr>
            <a:spLocks noGrp="1"/>
          </p:cNvSpPr>
          <p:nvPr>
            <p:ph sz="quarter" idx="2"/>
          </p:nvPr>
        </p:nvSpPr>
        <p:spPr/>
        <p:txBody>
          <a:bodyPr/>
          <a:lstStyle/>
          <a:p>
            <a:r>
              <a:rPr lang="ro-RO" dirty="0" smtClean="0"/>
              <a:t>Platina se utilizeaza  in domenii variate precum:</a:t>
            </a:r>
          </a:p>
          <a:p>
            <a:r>
              <a:rPr lang="ro-RO" dirty="0" smtClean="0"/>
              <a:t>Tehnici fotografice</a:t>
            </a:r>
          </a:p>
          <a:p>
            <a:r>
              <a:rPr lang="ro-RO" dirty="0" smtClean="0"/>
              <a:t>Chimioterapie</a:t>
            </a:r>
          </a:p>
          <a:p>
            <a:r>
              <a:rPr lang="ro-RO" dirty="0" smtClean="0"/>
              <a:t>Bijuterii</a:t>
            </a:r>
          </a:p>
          <a:p>
            <a:r>
              <a:rPr lang="ro-RO" dirty="0" smtClean="0"/>
              <a:t>Stomatologie</a:t>
            </a:r>
          </a:p>
          <a:p>
            <a:r>
              <a:rPr lang="ro-RO" dirty="0" smtClean="0"/>
              <a:t>Aparatura medicala</a:t>
            </a:r>
          </a:p>
          <a:p>
            <a:r>
              <a:rPr lang="ro-RO" dirty="0" smtClean="0"/>
              <a:t>Condensatoare</a:t>
            </a:r>
          </a:p>
          <a:p>
            <a:endParaRPr lang="ro-RO" dirty="0" smtClean="0"/>
          </a:p>
          <a:p>
            <a:endParaRPr lang="ro-RO" dirty="0"/>
          </a:p>
        </p:txBody>
      </p:sp>
      <p:sp>
        <p:nvSpPr>
          <p:cNvPr id="6" name="Content Placeholder 5"/>
          <p:cNvSpPr>
            <a:spLocks noGrp="1"/>
          </p:cNvSpPr>
          <p:nvPr>
            <p:ph sz="quarter" idx="4"/>
          </p:nvPr>
        </p:nvSpPr>
        <p:spPr/>
        <p:txBody>
          <a:bodyPr/>
          <a:lstStyle/>
          <a:p>
            <a:r>
              <a:rPr lang="ro-RO" dirty="0" smtClean="0"/>
              <a:t>R. AFRICA DE SUD</a:t>
            </a:r>
          </a:p>
          <a:p>
            <a:r>
              <a:rPr lang="ro-RO" dirty="0" smtClean="0"/>
              <a:t>RUSIA</a:t>
            </a:r>
          </a:p>
          <a:p>
            <a:r>
              <a:rPr lang="ro-RO" dirty="0" smtClean="0"/>
              <a:t>CABADA</a:t>
            </a:r>
          </a:p>
          <a:p>
            <a:r>
              <a:rPr lang="ro-RO" dirty="0" smtClean="0"/>
              <a:t>ZIMBABWE</a:t>
            </a:r>
          </a:p>
          <a:p>
            <a:r>
              <a:rPr lang="ro-RO" dirty="0" smtClean="0"/>
              <a:t>S.U.A.</a:t>
            </a:r>
            <a:endParaRPr lang="ro-RO"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ALTE METALE RARE</a:t>
            </a:r>
            <a:endParaRPr lang="ro-RO" dirty="0"/>
          </a:p>
        </p:txBody>
      </p:sp>
      <p:sp>
        <p:nvSpPr>
          <p:cNvPr id="3" name="Content Placeholder 2"/>
          <p:cNvSpPr>
            <a:spLocks noGrp="1"/>
          </p:cNvSpPr>
          <p:nvPr>
            <p:ph idx="1"/>
          </p:nvPr>
        </p:nvSpPr>
        <p:spPr/>
        <p:txBody>
          <a:bodyPr>
            <a:normAutofit fontScale="70000" lnSpcReduction="20000"/>
          </a:bodyPr>
          <a:lstStyle/>
          <a:p>
            <a:r>
              <a:rPr lang="ro-RO" dirty="0" smtClean="0"/>
              <a:t>RODIUL-are </a:t>
            </a:r>
            <a:r>
              <a:rPr lang="ro-RO" dirty="0" smtClean="0"/>
              <a:t>culoarea </a:t>
            </a:r>
            <a:r>
              <a:rPr lang="ro-RO" dirty="0" smtClean="0"/>
              <a:t>alb-cenusiu, </a:t>
            </a:r>
            <a:r>
              <a:rPr lang="it-IT" dirty="0" smtClean="0"/>
              <a:t>este folosit </a:t>
            </a:r>
            <a:r>
              <a:rPr lang="it-IT" dirty="0" smtClean="0"/>
              <a:t> </a:t>
            </a:r>
            <a:r>
              <a:rPr lang="it-IT" dirty="0" smtClean="0"/>
              <a:t>in industria auto si cea medicala pentru o serie de dispozitive care folosesc raze X</a:t>
            </a:r>
            <a:r>
              <a:rPr lang="it-IT" dirty="0" smtClean="0"/>
              <a:t>.</a:t>
            </a:r>
            <a:endParaRPr lang="ro-RO" dirty="0" smtClean="0"/>
          </a:p>
          <a:p>
            <a:r>
              <a:rPr lang="ro-RO" dirty="0" smtClean="0"/>
              <a:t>RENIUL-este </a:t>
            </a:r>
            <a:r>
              <a:rPr lang="ro-RO" dirty="0" smtClean="0"/>
              <a:t>un material rar, dar care are o duritate foarte ridicata. Reniul este extras din minele de cupru, iar cele mai mari rezerve se gasesc in Chile, Kazakhstan si Statele </a:t>
            </a:r>
            <a:r>
              <a:rPr lang="ro-RO" dirty="0" smtClean="0"/>
              <a:t>Unite.</a:t>
            </a:r>
          </a:p>
          <a:p>
            <a:r>
              <a:rPr lang="ro-RO" dirty="0" smtClean="0"/>
              <a:t>INDIUL-este </a:t>
            </a:r>
            <a:r>
              <a:rPr lang="ro-RO" dirty="0" smtClean="0"/>
              <a:t>un metal care se gaseste extrem de rar si doar in cantitati mici, in zone precum China, Coreea de Sud si Japonia. Este folosit pentru aliaje usor fuzibile, aliaje dentare si de lipit</a:t>
            </a:r>
            <a:r>
              <a:rPr lang="ro-RO" dirty="0" smtClean="0"/>
              <a:t>.</a:t>
            </a:r>
          </a:p>
          <a:p>
            <a:r>
              <a:rPr lang="ro-RO" dirty="0" smtClean="0"/>
              <a:t>OSMIUL-</a:t>
            </a:r>
            <a:r>
              <a:rPr lang="ro-RO" dirty="0" smtClean="0"/>
              <a:t>e</a:t>
            </a:r>
            <a:r>
              <a:rPr lang="ro-RO" dirty="0" smtClean="0"/>
              <a:t>ste </a:t>
            </a:r>
            <a:r>
              <a:rPr lang="ro-RO" dirty="0" smtClean="0"/>
              <a:t>unul dintre cele mai dense metale de pe pamant si are o culoare argintie, stralucitoare. Osmiul este de o duritate ridicata si se gaseste in anumite regiuni din Rusia, America de Sud si de Nord. Osmiul este folosit pentru realizarea de contacte </a:t>
            </a:r>
            <a:r>
              <a:rPr lang="ro-RO" dirty="0" smtClean="0"/>
              <a:t>electrice.</a:t>
            </a:r>
          </a:p>
          <a:p>
            <a:r>
              <a:rPr lang="ro-RO" dirty="0" smtClean="0"/>
              <a:t>CALIFORNIUL 252-e</a:t>
            </a:r>
            <a:r>
              <a:rPr lang="it-IT" dirty="0" smtClean="0"/>
              <a:t>ste </a:t>
            </a:r>
            <a:r>
              <a:rPr lang="it-IT" dirty="0" smtClean="0"/>
              <a:t>cel mai scump metal din </a:t>
            </a:r>
            <a:r>
              <a:rPr lang="it-IT" dirty="0" smtClean="0"/>
              <a:t>lume</a:t>
            </a:r>
            <a:r>
              <a:rPr lang="ro-RO" dirty="0" smtClean="0"/>
              <a:t>.</a:t>
            </a:r>
            <a:endParaRPr lang="ro-RO"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SURSE</a:t>
            </a:r>
            <a:endParaRPr lang="ro-RO" dirty="0"/>
          </a:p>
        </p:txBody>
      </p:sp>
      <p:sp>
        <p:nvSpPr>
          <p:cNvPr id="3" name="Content Placeholder 2"/>
          <p:cNvSpPr>
            <a:spLocks noGrp="1"/>
          </p:cNvSpPr>
          <p:nvPr>
            <p:ph idx="1"/>
          </p:nvPr>
        </p:nvSpPr>
        <p:spPr/>
        <p:txBody>
          <a:bodyPr/>
          <a:lstStyle/>
          <a:p>
            <a:r>
              <a:rPr lang="ro-RO" dirty="0" smtClean="0"/>
              <a:t>Scientia.ro</a:t>
            </a:r>
          </a:p>
          <a:p>
            <a:r>
              <a:rPr lang="ro-RO" dirty="0" smtClean="0"/>
              <a:t>Ziare.ro</a:t>
            </a:r>
          </a:p>
          <a:p>
            <a:r>
              <a:rPr lang="ro-RO" dirty="0" smtClean="0"/>
              <a:t>Wikipedia.org</a:t>
            </a:r>
            <a:endParaRPr lang="ro-R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nded_iron_formation.png"/>
          <p:cNvPicPr>
            <a:picLocks noGrp="1" noChangeAspect="1"/>
          </p:cNvPicPr>
          <p:nvPr>
            <p:ph sz="half" idx="4294967295"/>
          </p:nvPr>
        </p:nvPicPr>
        <p:blipFill>
          <a:blip r:embed="rId2"/>
          <a:stretch>
            <a:fillRect/>
          </a:stretch>
        </p:blipFill>
        <p:spPr>
          <a:xfrm>
            <a:off x="428596" y="500042"/>
            <a:ext cx="4038600" cy="2624138"/>
          </a:xfrm>
        </p:spPr>
      </p:pic>
      <p:pic>
        <p:nvPicPr>
          <p:cNvPr id="8" name="Content Placeholder 7" descr="1024px-Iron_electrolytic_and_1cm3_cube.jpg"/>
          <p:cNvPicPr>
            <a:picLocks noGrp="1" noChangeAspect="1"/>
          </p:cNvPicPr>
          <p:nvPr>
            <p:ph sz="half" idx="4294967295"/>
          </p:nvPr>
        </p:nvPicPr>
        <p:blipFill>
          <a:blip r:embed="rId3"/>
          <a:stretch>
            <a:fillRect/>
          </a:stretch>
        </p:blipFill>
        <p:spPr>
          <a:xfrm>
            <a:off x="4929190" y="357166"/>
            <a:ext cx="4038600" cy="2516188"/>
          </a:xfrm>
        </p:spPr>
      </p:pic>
      <p:pic>
        <p:nvPicPr>
          <p:cNvPr id="1026" name="Picture 2" descr="C:\Users\Luminita\Desktop\Roussillon_sentier_des_ocres2.JPG"/>
          <p:cNvPicPr>
            <a:picLocks noChangeAspect="1" noChangeArrowheads="1"/>
          </p:cNvPicPr>
          <p:nvPr/>
        </p:nvPicPr>
        <p:blipFill>
          <a:blip r:embed="rId4"/>
          <a:srcRect/>
          <a:stretch>
            <a:fillRect/>
          </a:stretch>
        </p:blipFill>
        <p:spPr bwMode="auto">
          <a:xfrm>
            <a:off x="714348" y="3214686"/>
            <a:ext cx="5086360" cy="3407464"/>
          </a:xfrm>
          <a:prstGeom prst="rect">
            <a:avLst/>
          </a:prstGeom>
          <a:noFill/>
        </p:spPr>
      </p:pic>
      <p:sp>
        <p:nvSpPr>
          <p:cNvPr id="10" name="TextBox 9"/>
          <p:cNvSpPr txBox="1"/>
          <p:nvPr/>
        </p:nvSpPr>
        <p:spPr>
          <a:xfrm>
            <a:off x="5929322" y="4071942"/>
            <a:ext cx="2888932" cy="646331"/>
          </a:xfrm>
          <a:prstGeom prst="rect">
            <a:avLst/>
          </a:prstGeom>
          <a:noFill/>
        </p:spPr>
        <p:txBody>
          <a:bodyPr wrap="none" rtlCol="0">
            <a:spAutoFit/>
          </a:bodyPr>
          <a:lstStyle/>
          <a:p>
            <a:pPr algn="ctr"/>
            <a:r>
              <a:rPr lang="ro-RO" dirty="0" smtClean="0"/>
              <a:t>Mina de fier din Roussilon</a:t>
            </a:r>
          </a:p>
          <a:p>
            <a:pPr algn="ctr"/>
            <a:r>
              <a:rPr lang="ro-RO" dirty="0" smtClean="0"/>
              <a:t>Franta</a:t>
            </a:r>
            <a:endParaRPr lang="ro-RO" dirty="0"/>
          </a:p>
        </p:txBody>
      </p:sp>
      <p:cxnSp>
        <p:nvCxnSpPr>
          <p:cNvPr id="12" name="Straight Arrow Connector 11"/>
          <p:cNvCxnSpPr/>
          <p:nvPr/>
        </p:nvCxnSpPr>
        <p:spPr>
          <a:xfrm rot="10800000" flipV="1">
            <a:off x="5429256" y="3929066"/>
            <a:ext cx="100013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SCURT ISTORIC</a:t>
            </a:r>
            <a:endParaRPr lang="ro-RO" dirty="0"/>
          </a:p>
        </p:txBody>
      </p:sp>
      <p:sp>
        <p:nvSpPr>
          <p:cNvPr id="3" name="Content Placeholder 2"/>
          <p:cNvSpPr>
            <a:spLocks noGrp="1"/>
          </p:cNvSpPr>
          <p:nvPr>
            <p:ph idx="1"/>
          </p:nvPr>
        </p:nvSpPr>
        <p:spPr/>
        <p:txBody>
          <a:bodyPr>
            <a:normAutofit fontScale="85000" lnSpcReduction="20000"/>
          </a:bodyPr>
          <a:lstStyle/>
          <a:p>
            <a:r>
              <a:rPr lang="vi-VN" dirty="0" smtClean="0"/>
              <a:t>Primul tip de fier cunoscut și utilizat de oameni provenea din meteoriți. </a:t>
            </a:r>
            <a:endParaRPr lang="ro-RO" dirty="0" smtClean="0"/>
          </a:p>
          <a:p>
            <a:r>
              <a:rPr lang="vi-VN" dirty="0" smtClean="0"/>
              <a:t>În</a:t>
            </a:r>
            <a:r>
              <a:rPr lang="vi-VN" dirty="0" smtClean="0"/>
              <a:t> Egipt și Mesopotamia s-au descoperit vărfuri de suliță și obiecte decorative cu această origine, datând din jurul anului 4000 î.Hr</a:t>
            </a:r>
            <a:r>
              <a:rPr lang="vi-VN" dirty="0" smtClean="0"/>
              <a:t>.</a:t>
            </a:r>
            <a:endParaRPr lang="ro-RO" baseline="30000" dirty="0" smtClean="0"/>
          </a:p>
          <a:p>
            <a:r>
              <a:rPr lang="vi-VN" dirty="0" smtClean="0"/>
              <a:t> 2000 de ani mai târziu a apărut și fierul prelucrat din minereu (la început cel numit </a:t>
            </a:r>
            <a:r>
              <a:rPr lang="vi-VN" i="1" dirty="0" smtClean="0"/>
              <a:t>fier de mlaștină</a:t>
            </a:r>
            <a:r>
              <a:rPr lang="vi-VN" dirty="0" smtClean="0"/>
              <a:t> - în engleză </a:t>
            </a:r>
            <a:r>
              <a:rPr lang="vi-VN" i="1" dirty="0" smtClean="0"/>
              <a:t>bog iron</a:t>
            </a:r>
            <a:r>
              <a:rPr lang="vi-VN" dirty="0" smtClean="0"/>
              <a:t> sau limonit), folosit însă doar pentru obiecte de cult și considerat mai valoros decât aurul. </a:t>
            </a:r>
            <a:endParaRPr lang="ro-RO" dirty="0" smtClean="0"/>
          </a:p>
          <a:p>
            <a:r>
              <a:rPr lang="vi-VN" dirty="0" smtClean="0"/>
              <a:t>Între </a:t>
            </a:r>
            <a:r>
              <a:rPr lang="vi-VN" dirty="0" smtClean="0"/>
              <a:t>1600 î.Hr. și 1200 î.Hr. a început obținerea fierului în topitorii primitive, în </a:t>
            </a:r>
            <a:r>
              <a:rPr lang="vi-VN" dirty="0" smtClean="0"/>
              <a:t>Imperiu</a:t>
            </a:r>
            <a:r>
              <a:rPr lang="ro-RO" dirty="0" smtClean="0"/>
              <a:t>l</a:t>
            </a:r>
            <a:r>
              <a:rPr lang="vi-VN" dirty="0" smtClean="0"/>
              <a:t> Hitit</a:t>
            </a:r>
            <a:r>
              <a:rPr lang="vi-VN" dirty="0" smtClean="0"/>
              <a:t> (Anatolia și Caucaz). Dispariția acestui imperiu a permis răspândirea cunoștințelor despre prelucrarea fierului în toată regiunea, facilitând trecerea de la Epoca Bronzului la Epoca Fierului.</a:t>
            </a:r>
            <a:endParaRPr lang="ro-R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normAutofit fontScale="85000" lnSpcReduction="20000"/>
          </a:bodyPr>
          <a:lstStyle/>
          <a:p>
            <a:r>
              <a:rPr lang="vi-VN" dirty="0" smtClean="0"/>
              <a:t>În jurul anului 550 î.Hr., în China a fost inventat furnalul și s-a obținut prima fontă turnată. Prima menționare a unui obiect de fier turnat datează din 513 î.Hr., ceea ce implică faptul că în acea epocă tehnica topirii fierului era cunoscută foarte bine</a:t>
            </a:r>
            <a:r>
              <a:rPr lang="vi-VN" dirty="0" smtClean="0"/>
              <a:t>.</a:t>
            </a:r>
            <a:endParaRPr lang="ro-RO" dirty="0" smtClean="0"/>
          </a:p>
          <a:p>
            <a:r>
              <a:rPr lang="vi-VN" dirty="0" smtClean="0"/>
              <a:t>În Europa, primele șarje de fontă turnată au fost obținute în Suedia, în secolul al XV-lea (Lapphyttan și Vinarhyttan). Ghiulele de tun din fontă au permis apoi răspândirea acestui material și a metodelor de obținere în toată lumea. Combustibilul de bază pentru aceste procese era cărbunele de lemn (mangalul</a:t>
            </a:r>
            <a:r>
              <a:rPr lang="vi-VN" dirty="0" smtClean="0"/>
              <a:t>).</a:t>
            </a:r>
            <a:endParaRPr lang="ro-RO" dirty="0" smtClean="0"/>
          </a:p>
          <a:p>
            <a:r>
              <a:rPr lang="vi-VN" dirty="0" smtClean="0"/>
              <a:t>La sfârșitul anilor 1850, Henry Bessemer a inventat un nou procedeu de fabricare a oțelului cu conținut foarte scăzut de carbon, la care se sufla aer prin fonta brută topită. Acest progres a dus la diminuarea treptată a producției de fier forjat.</a:t>
            </a:r>
            <a:endParaRPr lang="ro-R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2000" dirty="0" smtClean="0"/>
              <a:t>ERZBERG-AUSTRIA</a:t>
            </a:r>
            <a:br>
              <a:rPr lang="ro-RO" sz="2000" dirty="0" smtClean="0"/>
            </a:br>
            <a:r>
              <a:rPr lang="ro-RO" sz="2000" dirty="0" smtClean="0"/>
              <a:t>CEL MAI MARE ZACAMANT DE SIDERIT DIN LUME</a:t>
            </a:r>
            <a:endParaRPr lang="ro-RO" sz="2000" dirty="0"/>
          </a:p>
        </p:txBody>
      </p:sp>
      <p:pic>
        <p:nvPicPr>
          <p:cNvPr id="4" name="Content Placeholder 3" descr="Erzberg- austria cel mai mare zacamnt de siderit din lume.jpg"/>
          <p:cNvPicPr>
            <a:picLocks noGrp="1" noChangeAspect="1"/>
          </p:cNvPicPr>
          <p:nvPr>
            <p:ph idx="1"/>
          </p:nvPr>
        </p:nvPicPr>
        <p:blipFill>
          <a:blip r:embed="rId2"/>
          <a:stretch>
            <a:fillRect/>
          </a:stretch>
        </p:blipFill>
        <p:spPr>
          <a:xfrm>
            <a:off x="1036368" y="2249488"/>
            <a:ext cx="7071264" cy="43243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TARI PRODUCATOARE DE FIER</a:t>
            </a:r>
            <a:endParaRPr lang="ro-RO" dirty="0"/>
          </a:p>
        </p:txBody>
      </p:sp>
      <p:sp>
        <p:nvSpPr>
          <p:cNvPr id="3" name="Content Placeholder 2"/>
          <p:cNvSpPr>
            <a:spLocks noGrp="1"/>
          </p:cNvSpPr>
          <p:nvPr>
            <p:ph idx="1"/>
          </p:nvPr>
        </p:nvSpPr>
        <p:spPr/>
        <p:txBody>
          <a:bodyPr>
            <a:normAutofit fontScale="85000" lnSpcReduction="20000"/>
          </a:bodyPr>
          <a:lstStyle/>
          <a:p>
            <a:r>
              <a:rPr lang="ro-RO" dirty="0" smtClean="0"/>
              <a:t>1. CHINA-</a:t>
            </a:r>
            <a:r>
              <a:rPr lang="vi-VN" dirty="0" smtClean="0"/>
              <a:t>În 2015 a produs 1.3 miliarde de tone de echivalenți de minereu de fier cu 44% din producția </a:t>
            </a:r>
            <a:r>
              <a:rPr lang="vi-VN" dirty="0" smtClean="0"/>
              <a:t>mondială</a:t>
            </a:r>
            <a:r>
              <a:rPr lang="ro-RO" dirty="0" smtClean="0"/>
              <a:t>, </a:t>
            </a:r>
            <a:r>
              <a:rPr lang="ro-RO" dirty="0" smtClean="0"/>
              <a:t>extras în principal în provinciile Hebei și </a:t>
            </a:r>
            <a:r>
              <a:rPr lang="ro-RO" dirty="0" smtClean="0"/>
              <a:t>Liaoning, </a:t>
            </a:r>
            <a:r>
              <a:rPr lang="vi-VN" dirty="0" smtClean="0"/>
              <a:t>Shanxi, Beijing și părți din Mongolia Interioară.</a:t>
            </a:r>
            <a:endParaRPr lang="ro-RO" dirty="0" smtClean="0"/>
          </a:p>
          <a:p>
            <a:r>
              <a:rPr lang="ro-RO" dirty="0" smtClean="0"/>
              <a:t>2. AUSTRALIA- </a:t>
            </a:r>
            <a:r>
              <a:rPr lang="vi-VN" dirty="0" smtClean="0"/>
              <a:t>Australia </a:t>
            </a:r>
            <a:r>
              <a:rPr lang="ro-RO" dirty="0" smtClean="0"/>
              <a:t>este</a:t>
            </a:r>
            <a:r>
              <a:rPr lang="vi-VN" dirty="0" smtClean="0"/>
              <a:t> </a:t>
            </a:r>
            <a:r>
              <a:rPr lang="vi-VN" dirty="0" smtClean="0"/>
              <a:t>al doilea mare producator de minereu de fier si are cele mai mari depozite din lume. </a:t>
            </a:r>
            <a:r>
              <a:rPr lang="vi-VN" dirty="0" smtClean="0"/>
              <a:t>Miner</a:t>
            </a:r>
            <a:r>
              <a:rPr lang="ro-RO" dirty="0" smtClean="0"/>
              <a:t>e</a:t>
            </a:r>
            <a:r>
              <a:rPr lang="vi-VN" dirty="0" smtClean="0"/>
              <a:t>ul </a:t>
            </a:r>
            <a:r>
              <a:rPr lang="vi-VN" dirty="0" smtClean="0"/>
              <a:t>este </a:t>
            </a:r>
            <a:r>
              <a:rPr lang="ro-RO" dirty="0" smtClean="0"/>
              <a:t>extras </a:t>
            </a:r>
            <a:r>
              <a:rPr lang="vi-VN" dirty="0" smtClean="0"/>
              <a:t>în </a:t>
            </a:r>
            <a:r>
              <a:rPr lang="vi-VN" dirty="0" smtClean="0"/>
              <a:t>principal în Australia de Vest, în regiunile Pilbara, care reprezintă 95% din minereul de fier din Australia</a:t>
            </a:r>
            <a:r>
              <a:rPr lang="vi-VN" dirty="0" smtClean="0"/>
              <a:t>.</a:t>
            </a:r>
            <a:endParaRPr lang="ro-RO" dirty="0" smtClean="0"/>
          </a:p>
          <a:p>
            <a:r>
              <a:rPr lang="ro-RO" dirty="0" smtClean="0"/>
              <a:t>3.</a:t>
            </a:r>
            <a:r>
              <a:rPr lang="es-ES" dirty="0" smtClean="0"/>
              <a:t>B</a:t>
            </a:r>
            <a:r>
              <a:rPr lang="ro-RO" dirty="0" smtClean="0"/>
              <a:t>RAZILIA-</a:t>
            </a:r>
            <a:r>
              <a:rPr lang="es-ES" dirty="0" smtClean="0"/>
              <a:t>este </a:t>
            </a:r>
            <a:r>
              <a:rPr lang="es-ES" dirty="0" smtClean="0"/>
              <a:t>al </a:t>
            </a:r>
            <a:r>
              <a:rPr lang="es-ES" dirty="0" err="1" smtClean="0"/>
              <a:t>treilea</a:t>
            </a:r>
            <a:r>
              <a:rPr lang="es-ES" dirty="0" smtClean="0"/>
              <a:t> </a:t>
            </a:r>
            <a:r>
              <a:rPr lang="es-ES" dirty="0" err="1" smtClean="0"/>
              <a:t>producător</a:t>
            </a:r>
            <a:r>
              <a:rPr lang="es-ES" dirty="0" smtClean="0"/>
              <a:t> </a:t>
            </a:r>
            <a:r>
              <a:rPr lang="es-ES" dirty="0" err="1" smtClean="0"/>
              <a:t>ca</a:t>
            </a:r>
            <a:r>
              <a:rPr lang="es-ES" dirty="0" smtClean="0"/>
              <a:t> </a:t>
            </a:r>
            <a:r>
              <a:rPr lang="es-ES" dirty="0" err="1" smtClean="0"/>
              <a:t>mărime</a:t>
            </a:r>
            <a:r>
              <a:rPr lang="es-ES" dirty="0" smtClean="0"/>
              <a:t> de </a:t>
            </a:r>
            <a:r>
              <a:rPr lang="es-ES" dirty="0" err="1" smtClean="0"/>
              <a:t>minereu</a:t>
            </a:r>
            <a:r>
              <a:rPr lang="es-ES" dirty="0" smtClean="0"/>
              <a:t> de </a:t>
            </a:r>
            <a:r>
              <a:rPr lang="es-ES" dirty="0" err="1" smtClean="0"/>
              <a:t>fier</a:t>
            </a:r>
            <a:r>
              <a:rPr lang="es-ES" dirty="0" smtClean="0"/>
              <a:t>,</a:t>
            </a:r>
            <a:r>
              <a:rPr lang="ro-RO" dirty="0" smtClean="0"/>
              <a:t> </a:t>
            </a:r>
            <a:r>
              <a:rPr lang="vi-VN" dirty="0" smtClean="0"/>
              <a:t>12% din producția </a:t>
            </a:r>
            <a:r>
              <a:rPr lang="vi-VN" dirty="0" smtClean="0"/>
              <a:t>mondială</a:t>
            </a:r>
            <a:r>
              <a:rPr lang="ro-RO" dirty="0" smtClean="0"/>
              <a:t>;</a:t>
            </a:r>
            <a:r>
              <a:rPr lang="ro-RO" dirty="0" smtClean="0"/>
              <a:t> minereul</a:t>
            </a:r>
            <a:r>
              <a:rPr lang="vi-VN" dirty="0" smtClean="0"/>
              <a:t> </a:t>
            </a:r>
            <a:r>
              <a:rPr lang="vi-VN" dirty="0" smtClean="0"/>
              <a:t>este extras în principal în statele Minas Gerais și Para. Carajas este cea mai mare mină de minereu de fier din lume</a:t>
            </a:r>
            <a:endParaRPr lang="es-ES" dirty="0" smtClean="0"/>
          </a:p>
          <a:p>
            <a:endParaRPr lang="ro-R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r>
              <a:rPr lang="ro-RO" dirty="0" smtClean="0"/>
              <a:t>4. INDIA- </a:t>
            </a:r>
            <a:r>
              <a:rPr lang="vi-VN" dirty="0" smtClean="0"/>
              <a:t>În </a:t>
            </a:r>
            <a:r>
              <a:rPr lang="vi-VN" dirty="0" smtClean="0"/>
              <a:t>trecut, India a fost lider mondial, dar acum este al patrulea cel mai mare </a:t>
            </a:r>
            <a:r>
              <a:rPr lang="vi-VN" dirty="0" smtClean="0"/>
              <a:t>producător</a:t>
            </a:r>
            <a:r>
              <a:rPr lang="ro-RO" dirty="0" smtClean="0"/>
              <a:t>;</a:t>
            </a:r>
            <a:r>
              <a:rPr lang="it-IT" dirty="0" smtClean="0"/>
              <a:t> </a:t>
            </a:r>
            <a:r>
              <a:rPr lang="ro-RO" dirty="0" smtClean="0"/>
              <a:t>c</a:t>
            </a:r>
            <a:r>
              <a:rPr lang="it-IT" dirty="0" smtClean="0"/>
              <a:t>ele </a:t>
            </a:r>
            <a:r>
              <a:rPr lang="it-IT" dirty="0" smtClean="0"/>
              <a:t>mai mari depozite din țară sunt în statul </a:t>
            </a:r>
            <a:r>
              <a:rPr lang="it-IT" dirty="0" smtClean="0"/>
              <a:t>Orissa</a:t>
            </a:r>
            <a:endParaRPr lang="ro-RO" dirty="0" smtClean="0"/>
          </a:p>
          <a:p>
            <a:r>
              <a:rPr lang="ro-RO" dirty="0" smtClean="0"/>
              <a:t>5. RUSIA-M</a:t>
            </a:r>
            <a:r>
              <a:rPr lang="vi-VN" dirty="0" smtClean="0"/>
              <a:t>ajoritatea </a:t>
            </a:r>
            <a:r>
              <a:rPr lang="vi-VN" dirty="0" smtClean="0"/>
              <a:t>minereului de fier </a:t>
            </a:r>
            <a:r>
              <a:rPr lang="ro-RO" dirty="0" smtClean="0"/>
              <a:t>este extras din</a:t>
            </a:r>
            <a:r>
              <a:rPr lang="vi-VN" dirty="0" smtClean="0"/>
              <a:t> </a:t>
            </a:r>
            <a:r>
              <a:rPr lang="vi-VN" dirty="0" smtClean="0"/>
              <a:t>Rusia Centrală, iar restul provin de la Siberia și </a:t>
            </a:r>
            <a:r>
              <a:rPr lang="vi-VN" dirty="0" smtClean="0"/>
              <a:t>Ural.</a:t>
            </a:r>
            <a:endParaRPr lang="ro-RO"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137</TotalTime>
  <Words>850</Words>
  <Application>Microsoft Office PowerPoint</Application>
  <PresentationFormat>On-screen Show (4:3)</PresentationFormat>
  <Paragraphs>142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Urban</vt:lpstr>
      <vt:lpstr>RESURSELE LITOSFEREI II MINEREURILE</vt:lpstr>
      <vt:lpstr>MINEREURILE FEROASE</vt:lpstr>
      <vt:lpstr>Slide 3</vt:lpstr>
      <vt:lpstr>Slide 4</vt:lpstr>
      <vt:lpstr>SCURT ISTORIC</vt:lpstr>
      <vt:lpstr>Slide 6</vt:lpstr>
      <vt:lpstr>ERZBERG-AUSTRIA CEL MAI MARE ZACAMANT DE SIDERIT DIN LUME</vt:lpstr>
      <vt:lpstr>TARI PRODUCATOARE DE FIER</vt:lpstr>
      <vt:lpstr>Slide 9</vt:lpstr>
      <vt:lpstr>Slide 10</vt:lpstr>
      <vt:lpstr>TARI PRODUCATOARE DE NICHEL</vt:lpstr>
      <vt:lpstr>VANADIUL</vt:lpstr>
      <vt:lpstr>CROMUL</vt:lpstr>
      <vt:lpstr>COBALT</vt:lpstr>
      <vt:lpstr>UTILIZARE ECONOMICA</vt:lpstr>
      <vt:lpstr>MINEREURILE NEFEROASE</vt:lpstr>
      <vt:lpstr>CUPRUL</vt:lpstr>
      <vt:lpstr>CUQUICAMATA-CHILE, cea mai mare mina de cupru din lume</vt:lpstr>
      <vt:lpstr>PUMBUL</vt:lpstr>
      <vt:lpstr>STATE PRODUCATOARE</vt:lpstr>
      <vt:lpstr>ZINC</vt:lpstr>
      <vt:lpstr>STATE PRODUCATOARE DE ZINC</vt:lpstr>
      <vt:lpstr>BAUXITA</vt:lpstr>
      <vt:lpstr>Slide 24</vt:lpstr>
      <vt:lpstr>Slide 25</vt:lpstr>
      <vt:lpstr>ARGINTUL</vt:lpstr>
      <vt:lpstr>Slide 27</vt:lpstr>
      <vt:lpstr>AURUL</vt:lpstr>
      <vt:lpstr>STATE CU CEL MAI MARE CONSUM DE AUR</vt:lpstr>
      <vt:lpstr>PLATINA</vt:lpstr>
      <vt:lpstr>Slide 31</vt:lpstr>
      <vt:lpstr>Slide 32</vt:lpstr>
      <vt:lpstr>Slide 33</vt:lpstr>
      <vt:lpstr>ALTE METALE RARE</vt:lpstr>
      <vt:lpstr>SURSE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RESURSELE LITOSFEREI II MINEREURILE</dc:title>
  <dc:creator>Luminita</dc:creator>
  <cp:lastModifiedBy>Luminita</cp:lastModifiedBy>
  <cp:revision>41</cp:revision>
  <dcterms:created xsi:type="dcterms:W3CDTF">2020-03-13T08:14:43Z</dcterms:created>
  <dcterms:modified xsi:type="dcterms:W3CDTF">2020-03-13T10:36:13Z</dcterms:modified>
</cp:coreProperties>
</file>