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8" r:id="rId5"/>
    <p:sldId id="259" r:id="rId6"/>
    <p:sldId id="269" r:id="rId7"/>
    <p:sldId id="260" r:id="rId8"/>
    <p:sldId id="261" r:id="rId9"/>
    <p:sldId id="270" r:id="rId10"/>
    <p:sldId id="262" r:id="rId11"/>
    <p:sldId id="273" r:id="rId12"/>
    <p:sldId id="271" r:id="rId13"/>
    <p:sldId id="263" r:id="rId14"/>
    <p:sldId id="272" r:id="rId15"/>
    <p:sldId id="264" r:id="rId16"/>
    <p:sldId id="265" r:id="rId17"/>
    <p:sldId id="266" r:id="rId18"/>
    <p:sldId id="267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Imagini pentru hote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3000"/>
            <a:ext cx="9144000" cy="51054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286000" y="381000"/>
            <a:ext cx="4648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SPA</a:t>
            </a:r>
            <a:r>
              <a:rPr lang="ro-RO" sz="3200" b="1" dirty="0" smtClean="0">
                <a:latin typeface="Times New Roman" pitchFamily="18" charset="0"/>
                <a:cs typeface="Times New Roman" pitchFamily="18" charset="0"/>
              </a:rPr>
              <a:t>Ţ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II  HOTELIERE</a:t>
            </a:r>
            <a:endParaRPr lang="ro-RO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52400" y="457200"/>
          <a:ext cx="8839200" cy="6019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6594"/>
                <a:gridCol w="6802606"/>
              </a:tblGrid>
              <a:tr h="472440">
                <a:tc>
                  <a:txBody>
                    <a:bodyPr/>
                    <a:lstStyle/>
                    <a:p>
                      <a:r>
                        <a:rPr lang="ro-RO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Camere </a:t>
                      </a:r>
                      <a:r>
                        <a:rPr lang="ro-RO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comune</a:t>
                      </a:r>
                      <a:r>
                        <a:rPr lang="ro-RO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lang="ro-RO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o-RO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cu mai mult de patru paturi individuale</a:t>
                      </a: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  <a:endParaRPr lang="ro-RO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72440">
                <a:tc>
                  <a:txBody>
                    <a:bodyPr/>
                    <a:lstStyle/>
                    <a:p>
                      <a:r>
                        <a:rPr lang="ro-RO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Cameră cu</a:t>
                      </a:r>
                      <a:r>
                        <a:rPr lang="ro-RO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priciuri</a:t>
                      </a:r>
                      <a:endParaRPr lang="ro-RO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o-RO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reprezentând spaţiul destinat utilizării de către mai multe persoane. </a:t>
                      </a:r>
                      <a:r>
                        <a:rPr lang="ro-RO" sz="200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Priciul </a:t>
                      </a:r>
                      <a:r>
                        <a:rPr lang="ro-RO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reprezintă o platformă din lemn sau alte materiale pe care se asigura un spaţiu de cel puţin 100 cm lăţime pentru fiecare turist.</a:t>
                      </a:r>
                      <a:endParaRPr lang="ro-RO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72440">
                <a:tc>
                  <a:txBody>
                    <a:bodyPr/>
                    <a:lstStyle/>
                    <a:p>
                      <a:r>
                        <a:rPr lang="ro-RO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Garsonieră</a:t>
                      </a:r>
                      <a:endParaRPr lang="ro-RO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o-RO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reprezentând spaţiul compus din: dormitor pentru două persoane, salon, vestibul, grup sanitar propriu. Dormitorul putând fi separat de salon printr-un glasvand sau altă soluţie specifică ce permite o delimitare  estetică. </a:t>
                      </a:r>
                      <a:endParaRPr lang="ro-RO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72440">
                <a:tc>
                  <a:txBody>
                    <a:bodyPr/>
                    <a:lstStyle/>
                    <a:p>
                      <a:r>
                        <a:rPr lang="ro-RO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Apartament</a:t>
                      </a:r>
                      <a:endParaRPr lang="ro-RO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o-RO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reprezentând spaţiul compus din unul sau mai multe dormitoare (maxim 5) sufragerie, vestibul, grup sanitar propriu. La categoria 5* va exista un grup sanitar pentru fiecare două locuri, iar la categoria 4, 3, 2* minimum un grup sanitar la fiecare 4 locuri. </a:t>
                      </a:r>
                      <a:endParaRPr lang="ro-RO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72440">
                <a:tc>
                  <a:txBody>
                    <a:bodyPr/>
                    <a:lstStyle/>
                    <a:p>
                      <a:r>
                        <a:rPr lang="ro-RO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Suit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e</a:t>
                      </a:r>
                      <a:endParaRPr lang="ro-RO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l">
                        <a:buFont typeface="Arial" pitchFamily="34" charset="0"/>
                        <a:buChar char="•"/>
                      </a:pPr>
                      <a:r>
                        <a:rPr lang="en-US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este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un </a:t>
                      </a:r>
                      <a:r>
                        <a:rPr lang="en-US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ansamblu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alcatuit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din </a:t>
                      </a:r>
                      <a:r>
                        <a:rPr lang="en-US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doua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camere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care pot </a:t>
                      </a:r>
                      <a:r>
                        <a:rPr lang="en-US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functiona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impreuna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sau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separat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pPr marL="342900" indent="-342900" algn="l">
                        <a:buFont typeface="Arial" pitchFamily="34" charset="0"/>
                        <a:buNone/>
                      </a:pPr>
                      <a:r>
                        <a:rPr lang="en-US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Variantele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: </a:t>
                      </a:r>
                      <a:r>
                        <a:rPr lang="ro-RO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senior suite, family suite, junior suite, royal suite, presidential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o-RO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suite, VIP suite</a:t>
                      </a: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20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sunt</a:t>
                      </a: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o-RO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spaţii de cazare ce oferă confort sporit la  preţuri ridicate</a:t>
                      </a: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  <a:endParaRPr lang="en-US" sz="20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cabana-bogdan.ro/wp-content/uploads/2015/02/bogdan-room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399" y="228600"/>
            <a:ext cx="8919287" cy="617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Imagini pentru apartament hote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8839200" cy="655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228600"/>
            <a:ext cx="845820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o-RO" sz="2000" b="1" dirty="0" smtClean="0">
                <a:latin typeface="Times New Roman" pitchFamily="18" charset="0"/>
                <a:cs typeface="Times New Roman" pitchFamily="18" charset="0"/>
              </a:rPr>
              <a:t>) Spaţii de alimentaţie</a:t>
            </a:r>
            <a:endParaRPr lang="ro-RO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Într-o unitate hotelieră de regula se întâlnesc următoarele tipuri de unităţi de alimentaţie:</a:t>
            </a:r>
          </a:p>
          <a:p>
            <a:pPr lv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Restaurante (de diferite tipuri, clasic, specializat, cu specific, cu program artistic);</a:t>
            </a:r>
          </a:p>
          <a:p>
            <a:pPr lv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Braserii;</a:t>
            </a:r>
          </a:p>
          <a:p>
            <a:pPr lv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Salon pentru mic dejun;</a:t>
            </a:r>
          </a:p>
          <a:p>
            <a:pPr lv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Salon pentru pregătirea şi servirea micului dejun;</a:t>
            </a:r>
          </a:p>
          <a:p>
            <a:pPr lv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Baruri de zi şi de noapte;</a:t>
            </a:r>
          </a:p>
          <a:p>
            <a:pPr lv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Cofetării.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În funcţie de condiţiile concrete se pot stabili şi alte tipuri de unităţi de alimentaţie cu respectarea criteriilor pentru tipuri de  structura turistică asimilată.</a:t>
            </a:r>
          </a:p>
          <a:p>
            <a:endParaRPr lang="ro-RO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05400" y="3991888"/>
            <a:ext cx="3810000" cy="286611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8600" y="4000500"/>
            <a:ext cx="3810000" cy="28575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5280904" cy="3505200"/>
          </a:xfrm>
          <a:prstGeom prst="rect">
            <a:avLst/>
          </a:prstGeom>
        </p:spPr>
      </p:pic>
      <p:pic>
        <p:nvPicPr>
          <p:cNvPr id="29698" name="Picture 2" descr="Imagini pentru restaurant hote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3300263"/>
            <a:ext cx="5334000" cy="35577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304800"/>
            <a:ext cx="891540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II. </a:t>
            </a:r>
            <a:r>
              <a:rPr lang="ro-RO" sz="2400" b="1" u="sng" dirty="0" smtClean="0">
                <a:latin typeface="Times New Roman" pitchFamily="18" charset="0"/>
                <a:cs typeface="Times New Roman" pitchFamily="18" charset="0"/>
              </a:rPr>
              <a:t>Spaţii rezervate proceselor de producţie şi administrative</a:t>
            </a:r>
            <a:endParaRPr lang="en-US" sz="2400" b="1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Aceasta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categorie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spatii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include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urmatoarele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>
              <a:buFont typeface="Wingdings" pitchFamily="2" charset="2"/>
              <a:buChar char="v"/>
            </a:pPr>
            <a:r>
              <a:rPr lang="ro-RO" sz="2000" u="sng" dirty="0" smtClean="0">
                <a:latin typeface="Times New Roman" pitchFamily="18" charset="0"/>
                <a:cs typeface="Times New Roman" pitchFamily="18" charset="0"/>
              </a:rPr>
              <a:t>Spaţii de producţie </a:t>
            </a: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- care sunt acele locuri destinate producerii serviciilor solicitate de clienţi, care din cauza particularităţii proceselor de producţie specifice, nu pot fi produse în faţa acestora.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o-RO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ro-RO" sz="2000" u="sng" dirty="0" smtClean="0">
                <a:latin typeface="Times New Roman" pitchFamily="18" charset="0"/>
                <a:cs typeface="Times New Roman" pitchFamily="18" charset="0"/>
              </a:rPr>
              <a:t>Birourile personalului din cadrul diferitelor servicii</a:t>
            </a: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o-RO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ro-RO" sz="2000" u="sng" dirty="0" smtClean="0">
                <a:latin typeface="Times New Roman" pitchFamily="18" charset="0"/>
                <a:cs typeface="Times New Roman" pitchFamily="18" charset="0"/>
              </a:rPr>
              <a:t>Spaţii anexe</a:t>
            </a: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ro-RO" sz="2000" u="sng" dirty="0" smtClean="0">
                <a:latin typeface="Times New Roman" pitchFamily="18" charset="0"/>
                <a:cs typeface="Times New Roman" pitchFamily="18" charset="0"/>
              </a:rPr>
              <a:t>Spaţii tehnice</a:t>
            </a: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o-RO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381000"/>
            <a:ext cx="891540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o-RO" sz="2000" b="1" dirty="0" smtClean="0">
                <a:latin typeface="Times New Roman" pitchFamily="18" charset="0"/>
                <a:cs typeface="Times New Roman" pitchFamily="18" charset="0"/>
              </a:rPr>
              <a:t>Spaţiile de producţie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o-RO" sz="2000" b="1" dirty="0" smtClean="0">
                <a:latin typeface="Times New Roman" pitchFamily="18" charset="0"/>
                <a:cs typeface="Times New Roman" pitchFamily="18" charset="0"/>
              </a:rPr>
              <a:t>Spaţiile de producţie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sunt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acele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locuri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destinate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producerii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serviciile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solicitate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clienti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care, din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cauza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particularitatilor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proceselor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productie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specifice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nu pot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fi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efectuate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fata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acestora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o-RO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2000" i="1" dirty="0" smtClean="0">
                <a:latin typeface="Times New Roman" pitchFamily="18" charset="0"/>
                <a:cs typeface="Times New Roman" pitchFamily="18" charset="0"/>
              </a:rPr>
              <a:t>Bucătăria cu secţiile ei;</a:t>
            </a:r>
          </a:p>
          <a:p>
            <a:pPr lvl="0">
              <a:buFont typeface="Arial" pitchFamily="34" charset="0"/>
              <a:buChar char="•"/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2000" i="1" dirty="0" smtClean="0">
                <a:latin typeface="Times New Roman" pitchFamily="18" charset="0"/>
                <a:cs typeface="Times New Roman" pitchFamily="18" charset="0"/>
              </a:rPr>
              <a:t>Laboratorul de cofetărie;</a:t>
            </a:r>
          </a:p>
          <a:p>
            <a:pPr lvl="0">
              <a:buFont typeface="Arial" pitchFamily="34" charset="0"/>
              <a:buChar char="•"/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2000" i="1" dirty="0" smtClean="0">
                <a:latin typeface="Times New Roman" pitchFamily="18" charset="0"/>
                <a:cs typeface="Times New Roman" pitchFamily="18" charset="0"/>
              </a:rPr>
              <a:t>Carmangeria;</a:t>
            </a:r>
          </a:p>
          <a:p>
            <a:pPr lvl="0">
              <a:buFont typeface="Arial" pitchFamily="34" charset="0"/>
              <a:buChar char="•"/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2000" i="1" dirty="0" smtClean="0">
                <a:latin typeface="Times New Roman" pitchFamily="18" charset="0"/>
                <a:cs typeface="Times New Roman" pitchFamily="18" charset="0"/>
              </a:rPr>
              <a:t>Spălătoria;</a:t>
            </a:r>
          </a:p>
          <a:p>
            <a:pPr lvl="0">
              <a:buFont typeface="Arial" pitchFamily="34" charset="0"/>
              <a:buChar char="•"/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2000" i="1" dirty="0" smtClean="0">
                <a:latin typeface="Times New Roman" pitchFamily="18" charset="0"/>
                <a:cs typeface="Times New Roman" pitchFamily="18" charset="0"/>
              </a:rPr>
              <a:t>Curăţătoria chimică;</a:t>
            </a:r>
          </a:p>
          <a:p>
            <a:pPr lvl="0">
              <a:buFont typeface="Arial" pitchFamily="34" charset="0"/>
              <a:buChar char="•"/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2000" i="1" dirty="0" smtClean="0">
                <a:latin typeface="Times New Roman" pitchFamily="18" charset="0"/>
                <a:cs typeface="Times New Roman" pitchFamily="18" charset="0"/>
              </a:rPr>
              <a:t>Centrala telefonica;</a:t>
            </a:r>
          </a:p>
          <a:p>
            <a:pPr lvl="0">
              <a:buFont typeface="Arial" pitchFamily="34" charset="0"/>
              <a:buChar char="•"/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2000" i="1" dirty="0" smtClean="0">
                <a:latin typeface="Times New Roman" pitchFamily="18" charset="0"/>
                <a:cs typeface="Times New Roman" pitchFamily="18" charset="0"/>
              </a:rPr>
              <a:t>Croitoria-lenjeria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o-RO" sz="20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o-RO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24200" y="2590800"/>
            <a:ext cx="5867400" cy="406944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228600"/>
            <a:ext cx="86868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o-RO" sz="2000" b="1" dirty="0" smtClean="0">
                <a:latin typeface="Times New Roman" pitchFamily="18" charset="0"/>
                <a:cs typeface="Times New Roman" pitchFamily="18" charset="0"/>
              </a:rPr>
              <a:t>Spaţiile anexe</a:t>
            </a: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/>
              <a:t>	</a:t>
            </a:r>
            <a:r>
              <a:rPr lang="ro-RO" sz="2000" b="1" dirty="0" smtClean="0">
                <a:latin typeface="Times New Roman" pitchFamily="18" charset="0"/>
                <a:cs typeface="Times New Roman" pitchFamily="18" charset="0"/>
              </a:rPr>
              <a:t> Spaţiile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anexe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sunt locuri gospodăreşti în care au loc activităţi  ajutătoare şi complementare proceselor de producţie, cum ar fi :</a:t>
            </a:r>
          </a:p>
          <a:p>
            <a:pPr lvl="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2000" i="1" dirty="0" smtClean="0">
                <a:latin typeface="Times New Roman" pitchFamily="18" charset="0"/>
                <a:cs typeface="Times New Roman" pitchFamily="18" charset="0"/>
              </a:rPr>
              <a:t>Oficiile cameristelor</a:t>
            </a: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2000" i="1" dirty="0" smtClean="0">
                <a:latin typeface="Times New Roman" pitchFamily="18" charset="0"/>
                <a:cs typeface="Times New Roman" pitchFamily="18" charset="0"/>
              </a:rPr>
              <a:t>Debaralele pentru păstrarea ustensilelor şi materialelor de curăţenie</a:t>
            </a: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2000" i="1" dirty="0" smtClean="0">
                <a:latin typeface="Times New Roman" pitchFamily="18" charset="0"/>
                <a:cs typeface="Times New Roman" pitchFamily="18" charset="0"/>
              </a:rPr>
              <a:t>Depozitele de mărfuri, frigorifice, de mobilier, de utilaje</a:t>
            </a: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2000" i="1" dirty="0" smtClean="0">
                <a:latin typeface="Times New Roman" pitchFamily="18" charset="0"/>
                <a:cs typeface="Times New Roman" pitchFamily="18" charset="0"/>
              </a:rPr>
              <a:t>Curtea interioară şi cea de serviciu;</a:t>
            </a:r>
          </a:p>
          <a:p>
            <a:pPr lvl="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2000" i="1" dirty="0" smtClean="0">
                <a:latin typeface="Times New Roman" pitchFamily="18" charset="0"/>
                <a:cs typeface="Times New Roman" pitchFamily="18" charset="0"/>
              </a:rPr>
              <a:t>Rampa de descărcare a mărfurilor şi materialelor</a:t>
            </a: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2000" i="1" dirty="0" smtClean="0">
                <a:latin typeface="Times New Roman" pitchFamily="18" charset="0"/>
                <a:cs typeface="Times New Roman" pitchFamily="18" charset="0"/>
              </a:rPr>
              <a:t>Spaţiile pentru depozitarea şi colectarea gunoiului;</a:t>
            </a:r>
          </a:p>
          <a:p>
            <a:pPr lvl="0">
              <a:buFont typeface="Arial" pitchFamily="34" charset="0"/>
              <a:buChar char="•"/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2000" i="1" dirty="0" smtClean="0">
                <a:latin typeface="Times New Roman" pitchFamily="18" charset="0"/>
                <a:cs typeface="Times New Roman" pitchFamily="18" charset="0"/>
              </a:rPr>
              <a:t>Vestiarele personalului;</a:t>
            </a:r>
          </a:p>
          <a:p>
            <a:pPr lvl="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2000" i="1" dirty="0" smtClean="0">
                <a:latin typeface="Times New Roman" pitchFamily="18" charset="0"/>
                <a:cs typeface="Times New Roman" pitchFamily="18" charset="0"/>
              </a:rPr>
              <a:t>Grupurile sanitare de serviciu;</a:t>
            </a:r>
          </a:p>
          <a:p>
            <a:pPr lvl="0">
              <a:buFont typeface="Arial" pitchFamily="34" charset="0"/>
              <a:buChar char="•"/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2000" i="1" dirty="0" smtClean="0">
                <a:latin typeface="Times New Roman" pitchFamily="18" charset="0"/>
                <a:cs typeface="Times New Roman" pitchFamily="18" charset="0"/>
              </a:rPr>
              <a:t>Scările şi ascensoarele de serviciu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o-RO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o-RO" dirty="0" smtClean="0"/>
          </a:p>
          <a:p>
            <a:endParaRPr lang="ro-RO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43400" y="3624910"/>
            <a:ext cx="4800600" cy="3233089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0"/>
            <a:ext cx="89154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o-RO" sz="2000" b="1" dirty="0" smtClean="0">
                <a:latin typeface="Times New Roman" pitchFamily="18" charset="0"/>
                <a:cs typeface="Times New Roman" pitchFamily="18" charset="0"/>
              </a:rPr>
              <a:t>Spaţiile tehnice</a:t>
            </a: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o-RO" sz="2000" b="1" dirty="0" smtClean="0">
                <a:latin typeface="Times New Roman" pitchFamily="18" charset="0"/>
                <a:cs typeface="Times New Roman" pitchFamily="18" charset="0"/>
              </a:rPr>
              <a:t>Spaţiile tehnice</a:t>
            </a: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 sunt locurile unde se produc elementele tehnice de energie şi întreţinere tehnică care sunt esenţiale pentru funcţionarea celorlalte spaţii ale unita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ii de cazare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In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aceasta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categorie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sunt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incluse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o-RO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2000" i="1" dirty="0" smtClean="0">
                <a:latin typeface="Times New Roman" pitchFamily="18" charset="0"/>
                <a:cs typeface="Times New Roman" pitchFamily="18" charset="0"/>
              </a:rPr>
              <a:t>Staţia de alimentare cu apă potabilă;</a:t>
            </a:r>
          </a:p>
          <a:p>
            <a:pPr lvl="0">
              <a:buFont typeface="Arial" pitchFamily="34" charset="0"/>
              <a:buChar char="•"/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2000" i="1" dirty="0" smtClean="0">
                <a:latin typeface="Times New Roman" pitchFamily="18" charset="0"/>
                <a:cs typeface="Times New Roman" pitchFamily="18" charset="0"/>
              </a:rPr>
              <a:t>Staţia de evacuare a apelor uzate;</a:t>
            </a:r>
          </a:p>
          <a:p>
            <a:pPr lvl="0">
              <a:buFont typeface="Arial" pitchFamily="34" charset="0"/>
              <a:buChar char="•"/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2000" i="1" dirty="0" smtClean="0">
                <a:latin typeface="Times New Roman" pitchFamily="18" charset="0"/>
                <a:cs typeface="Times New Roman" pitchFamily="18" charset="0"/>
              </a:rPr>
              <a:t>Centrala termică pentru apă caldă, aburi tehnologici şi căldura;</a:t>
            </a:r>
          </a:p>
          <a:p>
            <a:pPr lvl="0">
              <a:buFont typeface="Arial" pitchFamily="34" charset="0"/>
              <a:buChar char="•"/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2000" i="1" dirty="0" smtClean="0">
                <a:latin typeface="Times New Roman" pitchFamily="18" charset="0"/>
                <a:cs typeface="Times New Roman" pitchFamily="18" charset="0"/>
              </a:rPr>
              <a:t>Generatorul de energie electrică;</a:t>
            </a:r>
          </a:p>
          <a:p>
            <a:pPr lvl="0">
              <a:buFont typeface="Arial" pitchFamily="34" charset="0"/>
              <a:buChar char="•"/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2000" i="1" dirty="0" smtClean="0">
                <a:latin typeface="Times New Roman" pitchFamily="18" charset="0"/>
                <a:cs typeface="Times New Roman" pitchFamily="18" charset="0"/>
              </a:rPr>
              <a:t>Rezervoarele de combustibili;</a:t>
            </a:r>
          </a:p>
          <a:p>
            <a:pPr lvl="0">
              <a:buFont typeface="Arial" pitchFamily="34" charset="0"/>
              <a:buChar char="•"/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2000" i="1" dirty="0" smtClean="0">
                <a:latin typeface="Times New Roman" pitchFamily="18" charset="0"/>
                <a:cs typeface="Times New Roman" pitchFamily="18" charset="0"/>
              </a:rPr>
              <a:t>Hidroforul;</a:t>
            </a:r>
          </a:p>
          <a:p>
            <a:pPr lvl="0">
              <a:buFont typeface="Arial" pitchFamily="34" charset="0"/>
              <a:buChar char="•"/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2000" i="1" dirty="0" smtClean="0">
                <a:latin typeface="Times New Roman" pitchFamily="18" charset="0"/>
                <a:cs typeface="Times New Roman" pitchFamily="18" charset="0"/>
              </a:rPr>
              <a:t>Instalaţiile de climatizare;</a:t>
            </a:r>
          </a:p>
          <a:p>
            <a:pPr lvl="0">
              <a:buFont typeface="Arial" pitchFamily="34" charset="0"/>
              <a:buChar char="•"/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2000" i="1" dirty="0" smtClean="0">
                <a:latin typeface="Times New Roman" pitchFamily="18" charset="0"/>
                <a:cs typeface="Times New Roman" pitchFamily="18" charset="0"/>
              </a:rPr>
              <a:t>Atelierele de întreţinere: construcţii, mecanice, sanitare, căldură</a:t>
            </a:r>
            <a:r>
              <a:rPr lang="ro-RO" i="1" dirty="0" smtClean="0"/>
              <a:t>.</a:t>
            </a:r>
          </a:p>
          <a:p>
            <a:endParaRPr lang="ro-RO" dirty="0"/>
          </a:p>
        </p:txBody>
      </p:sp>
      <p:sp>
        <p:nvSpPr>
          <p:cNvPr id="2050" name="AutoShape 2" descr="Imagini pentru spatii tehnice  hote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pic>
        <p:nvPicPr>
          <p:cNvPr id="2052" name="Picture 4" descr="Imagini pentru spatii tehnice  hote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4105275"/>
            <a:ext cx="4893733" cy="2752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457200"/>
            <a:ext cx="891540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Unităţile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cazare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sunt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construite,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dotate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şi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decorate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pentru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răspunde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unei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cerinţe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bază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fr-FR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satisfacţia</a:t>
            </a:r>
            <a:r>
              <a:rPr lang="fr-F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clientului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o-RO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Acestea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sunt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concepute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şi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organizate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din punct de vedere al spaţiilor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 în doua părţi distincte:</a:t>
            </a:r>
          </a:p>
          <a:p>
            <a:pPr lvl="0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I. </a:t>
            </a:r>
            <a:r>
              <a:rPr lang="ro-RO" sz="2000" b="1" dirty="0" smtClean="0">
                <a:latin typeface="Times New Roman" pitchFamily="18" charset="0"/>
                <a:cs typeface="Times New Roman" pitchFamily="18" charset="0"/>
              </a:rPr>
              <a:t>spaţii destinate clientelei</a:t>
            </a:r>
          </a:p>
          <a:p>
            <a:pPr lvl="0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II. </a:t>
            </a:r>
            <a:r>
              <a:rPr lang="ro-RO" sz="2000" b="1" dirty="0" smtClean="0">
                <a:latin typeface="Times New Roman" pitchFamily="18" charset="0"/>
                <a:cs typeface="Times New Roman" pitchFamily="18" charset="0"/>
              </a:rPr>
              <a:t>spaţii rezervate proceselor de producţie şi administrative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>
              <a:buAutoNum type="romanUcPeriod"/>
            </a:pP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o-RO" sz="2400" b="1" u="sng" dirty="0" smtClean="0">
                <a:latin typeface="Times New Roman" pitchFamily="18" charset="0"/>
                <a:cs typeface="Times New Roman" pitchFamily="18" charset="0"/>
              </a:rPr>
              <a:t>paţii destinate clientelei</a:t>
            </a:r>
            <a:endParaRPr lang="en-US" sz="24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>
              <a:buAutoNum type="romanUcPeriod"/>
            </a:pPr>
            <a:endParaRPr lang="en-US" sz="2400" b="1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b="1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o-RO" sz="2000" b="1" i="1" dirty="0" smtClean="0">
                <a:latin typeface="Times New Roman" pitchFamily="18" charset="0"/>
                <a:cs typeface="Times New Roman" pitchFamily="18" charset="0"/>
              </a:rPr>
              <a:t>Spaţiile destinate clientelei</a:t>
            </a:r>
            <a:r>
              <a:rPr lang="ro-RO" sz="2000" i="1" dirty="0" smtClean="0">
                <a:latin typeface="Times New Roman" pitchFamily="18" charset="0"/>
                <a:cs typeface="Times New Roman" pitchFamily="18" charset="0"/>
              </a:rPr>
              <a:t> sunt locurile în care circulă întreaga clientelă a hotelului împreuna cu personalul care îşi desfăşoară activitatea în cadrul acest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uia</a:t>
            </a:r>
            <a:r>
              <a:rPr lang="ro-RO" sz="20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o-RO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         Aceasta categorie de spaţii include:</a:t>
            </a: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o-RO" sz="20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 spaţiile de folosinţă comună exterioare şi interioare</a:t>
            </a: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o-RO" sz="2000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spaţiile de cazare</a:t>
            </a: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o-RO" sz="2000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spaţiile de alimentaţie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o-RO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o-RO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381000"/>
            <a:ext cx="8839200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o-RO" sz="20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2000" b="1" dirty="0" smtClean="0">
                <a:latin typeface="Times New Roman" pitchFamily="18" charset="0"/>
                <a:cs typeface="Times New Roman" pitchFamily="18" charset="0"/>
              </a:rPr>
              <a:t>Spaţiile de folosinţă comună</a:t>
            </a: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o-RO" sz="2000" b="1" dirty="0" smtClean="0">
                <a:latin typeface="Times New Roman" pitchFamily="18" charset="0"/>
                <a:cs typeface="Times New Roman" pitchFamily="18" charset="0"/>
              </a:rPr>
              <a:t>Spaţiile de folosinţă comună</a:t>
            </a: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  sunt  </a:t>
            </a:r>
            <a:r>
              <a:rPr lang="ro-RO" sz="2000" i="1" dirty="0" smtClean="0">
                <a:latin typeface="Times New Roman" pitchFamily="18" charset="0"/>
                <a:cs typeface="Times New Roman" pitchFamily="18" charset="0"/>
              </a:rPr>
              <a:t>exterioare</a:t>
            </a: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 şi </a:t>
            </a:r>
            <a:r>
              <a:rPr lang="ro-RO" sz="2000" i="1" dirty="0" smtClean="0">
                <a:latin typeface="Times New Roman" pitchFamily="18" charset="0"/>
                <a:cs typeface="Times New Roman" pitchFamily="18" charset="0"/>
              </a:rPr>
              <a:t>interioare.</a:t>
            </a:r>
            <a:endParaRPr lang="ro-RO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Spaţiile de folosinţă </a:t>
            </a:r>
            <a:r>
              <a:rPr lang="ro-RO" sz="2000" i="1" dirty="0" smtClean="0">
                <a:latin typeface="Times New Roman" pitchFamily="18" charset="0"/>
                <a:cs typeface="Times New Roman" pitchFamily="18" charset="0"/>
              </a:rPr>
              <a:t>exterioare </a:t>
            </a: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se grupează în două categorii: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endParaRPr lang="ro-RO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q"/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2000" i="1" u="sng" dirty="0" smtClean="0">
                <a:latin typeface="Times New Roman" pitchFamily="18" charset="0"/>
                <a:cs typeface="Times New Roman" pitchFamily="18" charset="0"/>
              </a:rPr>
              <a:t>spaţii cu</a:t>
            </a:r>
            <a:r>
              <a:rPr lang="ro-RO" sz="20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2000" i="1" u="sng" dirty="0" smtClean="0">
                <a:latin typeface="Times New Roman" pitchFamily="18" charset="0"/>
                <a:cs typeface="Times New Roman" pitchFamily="18" charset="0"/>
              </a:rPr>
              <a:t>funcţii de primire-recepţie</a:t>
            </a:r>
            <a:r>
              <a:rPr lang="ro-RO" sz="2000" i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o-RO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- acces auto şi pietonal </a:t>
            </a:r>
          </a:p>
          <a:p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- alei pietonale şi spaţii verzi</a:t>
            </a:r>
          </a:p>
          <a:p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- parcări</a:t>
            </a:r>
          </a:p>
          <a:p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- spaţii aflate la intrarea în hotel, scări, rampe destinate facilitării accesului persoanelor imobilizate, copertine</a:t>
            </a:r>
          </a:p>
          <a:p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>
              <a:buFont typeface="Wingdings" pitchFamily="2" charset="2"/>
              <a:buChar char="q"/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2000" i="1" u="sng" dirty="0" smtClean="0">
                <a:latin typeface="Times New Roman" pitchFamily="18" charset="0"/>
                <a:cs typeface="Times New Roman" pitchFamily="18" charset="0"/>
              </a:rPr>
              <a:t>spaţii cu funcţii de ambientare</a:t>
            </a:r>
            <a:r>
              <a:rPr lang="ro-RO" sz="20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grădini, parcuri, elemente decorative (fântâni, stâlpi de lumină, garduri, bănci)</a:t>
            </a:r>
          </a:p>
          <a:p>
            <a:endParaRPr lang="ro-RO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Imagini pentru intrare hote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5181600" cy="3276600"/>
          </a:xfrm>
          <a:prstGeom prst="rect">
            <a:avLst/>
          </a:prstGeom>
          <a:noFill/>
        </p:spPr>
      </p:pic>
      <p:pic>
        <p:nvPicPr>
          <p:cNvPr id="25604" name="Picture 4" descr="Imagini pentru gradini decorative hote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29549" y="3352800"/>
            <a:ext cx="4514451" cy="3505199"/>
          </a:xfrm>
          <a:prstGeom prst="rect">
            <a:avLst/>
          </a:prstGeom>
          <a:noFill/>
        </p:spPr>
      </p:pic>
      <p:pic>
        <p:nvPicPr>
          <p:cNvPr id="25606" name="Picture 6" descr="Imagini pentru gradini decorative hote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8063" y="0"/>
            <a:ext cx="3915937" cy="3276600"/>
          </a:xfrm>
          <a:prstGeom prst="rect">
            <a:avLst/>
          </a:prstGeom>
          <a:noFill/>
        </p:spPr>
      </p:pic>
      <p:pic>
        <p:nvPicPr>
          <p:cNvPr id="25608" name="Picture 8" descr="Imagini pentru gradini decorative hote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327400"/>
            <a:ext cx="4572000" cy="353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228600"/>
            <a:ext cx="8763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o-RO" dirty="0" smtClean="0"/>
              <a:t> </a:t>
            </a: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Spaţii de folosinţă comună </a:t>
            </a:r>
            <a:r>
              <a:rPr lang="ro-RO" sz="2000" i="1" dirty="0" smtClean="0">
                <a:latin typeface="Times New Roman" pitchFamily="18" charset="0"/>
                <a:cs typeface="Times New Roman" pitchFamily="18" charset="0"/>
              </a:rPr>
              <a:t>interioare </a:t>
            </a: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includ: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o-RO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q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2000" u="sng" dirty="0" smtClean="0">
                <a:latin typeface="Times New Roman" pitchFamily="18" charset="0"/>
                <a:cs typeface="Times New Roman" pitchFamily="18" charset="0"/>
              </a:rPr>
              <a:t>spaţii cu funcţie de primire-recepţie</a:t>
            </a: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- intrarea în unitate</a:t>
            </a:r>
          </a:p>
          <a:p>
            <a:pPr>
              <a:buFontTx/>
              <a:buChar char="-"/>
            </a:pP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holul hotelului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q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2000" u="sng" dirty="0" smtClean="0">
                <a:latin typeface="Times New Roman" pitchFamily="18" charset="0"/>
                <a:cs typeface="Times New Roman" pitchFamily="18" charset="0"/>
              </a:rPr>
              <a:t>spaţii cu funcţii comerciale</a:t>
            </a: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 cum ar fi: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Tx/>
              <a:buChar char="-"/>
            </a:pP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birou de turism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Tx/>
              <a:buChar char="-"/>
            </a:pP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 birou rent-a-car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Tx/>
              <a:buChar char="-"/>
            </a:pP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 magazine diverse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Tx/>
              <a:buChar char="-"/>
            </a:pP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 saloane de înfrumuseţare.</a:t>
            </a:r>
          </a:p>
          <a:p>
            <a:pPr lvl="0">
              <a:buFont typeface="Wingdings" pitchFamily="2" charset="2"/>
              <a:buChar char="q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2000" u="sng" dirty="0" smtClean="0">
                <a:latin typeface="Times New Roman" pitchFamily="18" charset="0"/>
                <a:cs typeface="Times New Roman" pitchFamily="18" charset="0"/>
              </a:rPr>
              <a:t>spaţii cu funcţiuni de agrement şi sport</a:t>
            </a: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 interioare (fitness, piscină, sauna, jocuri, bowling, biliard, cazinou, club, spectacole) ori exterioare (piscină, teren de sport, etc.). </a:t>
            </a:r>
          </a:p>
          <a:p>
            <a:pPr lvl="0">
              <a:buFont typeface="Wingdings" pitchFamily="2" charset="2"/>
              <a:buChar char="q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2000" u="sng" dirty="0" smtClean="0">
                <a:latin typeface="Times New Roman" pitchFamily="18" charset="0"/>
                <a:cs typeface="Times New Roman" pitchFamily="18" charset="0"/>
              </a:rPr>
              <a:t>spaţii destinate circulaţiei</a:t>
            </a: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: ascensoare, scări, acces restaurant, bar de zi, terase, holuri şi culoare;</a:t>
            </a:r>
          </a:p>
          <a:p>
            <a:pPr lvl="0">
              <a:buFont typeface="Wingdings" pitchFamily="2" charset="2"/>
              <a:buChar char="q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2000" u="sng" dirty="0" smtClean="0">
                <a:latin typeface="Times New Roman" pitchFamily="18" charset="0"/>
                <a:cs typeface="Times New Roman" pitchFamily="18" charset="0"/>
              </a:rPr>
              <a:t>garajele</a:t>
            </a: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2000" u="sng" dirty="0" smtClean="0">
                <a:latin typeface="Times New Roman" pitchFamily="18" charset="0"/>
                <a:cs typeface="Times New Roman" pitchFamily="18" charset="0"/>
              </a:rPr>
              <a:t>alte spaţii</a:t>
            </a: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s</a:t>
            </a: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ăli polivalente care se  pot adapta şi folosi pentru întâlniri, consilii, banchete, expoziţii, seminarii şi birouri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o-RO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Imagini pentru receptie hote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791200" cy="3048000"/>
          </a:xfrm>
          <a:prstGeom prst="rect">
            <a:avLst/>
          </a:prstGeom>
          <a:noFill/>
        </p:spPr>
      </p:pic>
      <p:pic>
        <p:nvPicPr>
          <p:cNvPr id="26628" name="Picture 4" descr="Imagini pentru terase hote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3124200"/>
            <a:ext cx="4419600" cy="3733800"/>
          </a:xfrm>
          <a:prstGeom prst="rect">
            <a:avLst/>
          </a:prstGeom>
          <a:noFill/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67400" y="0"/>
            <a:ext cx="3259392" cy="3048000"/>
          </a:xfrm>
          <a:prstGeom prst="rect">
            <a:avLst/>
          </a:prstGeom>
        </p:spPr>
      </p:pic>
      <p:pic>
        <p:nvPicPr>
          <p:cNvPr id="26630" name="Picture 6" descr="Imagini pentru gradini decorative hote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124200"/>
            <a:ext cx="4648200" cy="3733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lan hotel 2"/>
          <p:cNvPicPr>
            <a:picLocks noChangeAspect="1" noChangeArrowheads="1"/>
          </p:cNvPicPr>
          <p:nvPr/>
        </p:nvPicPr>
        <p:blipFill>
          <a:blip r:embed="rId2" cstate="print">
            <a:lum bright="14000" contrast="10000"/>
          </a:blip>
          <a:srcRect/>
          <a:stretch>
            <a:fillRect/>
          </a:stretch>
        </p:blipFill>
        <p:spPr bwMode="auto">
          <a:xfrm>
            <a:off x="685800" y="24425"/>
            <a:ext cx="8008661" cy="68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228600"/>
            <a:ext cx="8763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o-RO" sz="2000" b="1" dirty="0" smtClean="0">
                <a:latin typeface="Times New Roman" pitchFamily="18" charset="0"/>
                <a:cs typeface="Times New Roman" pitchFamily="18" charset="0"/>
              </a:rPr>
              <a:t>) Spaţiile de cazare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Ordinul Ministerului Turismului nr.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1296</a:t>
            </a: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/20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 evidenţiază următoarele tipuri de spaţii de cazare: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76200" y="1524000"/>
          <a:ext cx="8915400" cy="5120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9265"/>
                <a:gridCol w="6826135"/>
              </a:tblGrid>
              <a:tr h="533860">
                <a:tc>
                  <a:txBody>
                    <a:bodyPr/>
                    <a:lstStyle/>
                    <a:p>
                      <a:r>
                        <a:rPr lang="ro-RO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Cameră cu pat </a:t>
                      </a:r>
                      <a:r>
                        <a:rPr lang="ro-RO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individual </a:t>
                      </a:r>
                      <a:r>
                        <a:rPr lang="ro-RO" sz="200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(single) </a:t>
                      </a:r>
                      <a:endParaRPr lang="ro-RO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20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este</a:t>
                      </a: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o-RO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spaţiul destinat folosirii de către o singură persoană, lăţimea minimă admisă pentru pat fiind de 90 cm. </a:t>
                      </a:r>
                      <a:endParaRPr lang="ro-RO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1764">
                <a:tc>
                  <a:txBody>
                    <a:bodyPr/>
                    <a:lstStyle/>
                    <a:p>
                      <a:r>
                        <a:rPr lang="ro-RO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Cameră cu pat </a:t>
                      </a:r>
                      <a:r>
                        <a:rPr lang="ro-RO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matrimonial </a:t>
                      </a:r>
                      <a:endParaRPr lang="ro-RO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este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o-RO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spaţiul destinat folosirii de către una-două persoane, cu lăţimea minimă de 140 cm.</a:t>
                      </a:r>
                      <a:endParaRPr lang="ro-RO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1764">
                <a:tc>
                  <a:txBody>
                    <a:bodyPr/>
                    <a:lstStyle/>
                    <a:p>
                      <a:r>
                        <a:rPr lang="ro-RO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Cameră cu pat </a:t>
                      </a:r>
                      <a:r>
                        <a:rPr lang="ro-RO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dublu </a:t>
                      </a:r>
                      <a:endParaRPr lang="ro-RO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o-RO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destinat folosirii de către două persoane cu lăţimea minimă a patului de 160 cm. </a:t>
                      </a:r>
                    </a:p>
                  </a:txBody>
                  <a:tcPr/>
                </a:tc>
              </a:tr>
              <a:tr h="371764">
                <a:tc>
                  <a:txBody>
                    <a:bodyPr/>
                    <a:lstStyle/>
                    <a:p>
                      <a:r>
                        <a:rPr lang="ro-RO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Cameră cu </a:t>
                      </a:r>
                      <a:r>
                        <a:rPr lang="ro-RO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două paturi</a:t>
                      </a:r>
                      <a:r>
                        <a:rPr lang="ro-RO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individuale (</a:t>
                      </a:r>
                      <a:r>
                        <a:rPr lang="ro-RO" sz="200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twin double room) </a:t>
                      </a:r>
                      <a:endParaRPr lang="ro-RO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pentru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o-RO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două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persoane</a:t>
                      </a:r>
                      <a:endParaRPr lang="ro-RO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1764">
                <a:tc>
                  <a:txBody>
                    <a:bodyPr/>
                    <a:lstStyle/>
                    <a:p>
                      <a:r>
                        <a:rPr lang="ro-RO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Cameră </a:t>
                      </a:r>
                      <a:r>
                        <a:rPr lang="ro-RO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cu trei paturi</a:t>
                      </a:r>
                      <a:r>
                        <a:rPr lang="ro-RO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individuale</a:t>
                      </a:r>
                      <a:endParaRPr lang="ro-RO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o-RO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1764">
                <a:tc>
                  <a:txBody>
                    <a:bodyPr/>
                    <a:lstStyle/>
                    <a:p>
                      <a:r>
                        <a:rPr lang="ro-RO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Cameră </a:t>
                      </a:r>
                      <a:r>
                        <a:rPr lang="ro-RO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cu patru paturi</a:t>
                      </a:r>
                      <a:r>
                        <a:rPr lang="ro-RO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individuale</a:t>
                      </a:r>
                      <a:endParaRPr lang="ro-RO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o-RO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Imagini pentru camere hote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5486400" cy="3657601"/>
          </a:xfrm>
          <a:prstGeom prst="rect">
            <a:avLst/>
          </a:prstGeom>
          <a:noFill/>
        </p:spPr>
      </p:pic>
      <p:pic>
        <p:nvPicPr>
          <p:cNvPr id="27652" name="Picture 4" descr="Imagini pentru camere hote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3526928"/>
            <a:ext cx="5791200" cy="33310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454</Words>
  <Application>Microsoft Office PowerPoint</Application>
  <PresentationFormat>On-screen Show (4:3)</PresentationFormat>
  <Paragraphs>115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Codrin</dc:creator>
  <cp:lastModifiedBy>Codrin</cp:lastModifiedBy>
  <cp:revision>28</cp:revision>
  <dcterms:created xsi:type="dcterms:W3CDTF">2006-08-16T00:00:00Z</dcterms:created>
  <dcterms:modified xsi:type="dcterms:W3CDTF">2020-02-18T18:17:33Z</dcterms:modified>
</cp:coreProperties>
</file>