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51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u și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708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7549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749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17559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devărat sau f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6869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7509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652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19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494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10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669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747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61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216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29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462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828800"/>
            <a:ext cx="5814314" cy="2222036"/>
          </a:xfrm>
        </p:spPr>
        <p:txBody>
          <a:bodyPr/>
          <a:lstStyle/>
          <a:p>
            <a:r>
              <a:rPr 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ADJECTIVUL</a:t>
            </a:r>
            <a:br>
              <a:rPr lang="ro-RO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</a:br>
            <a:br>
              <a:rPr lang="ro-RO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</a:br>
            <a:r>
              <a:rPr lang="ro-RO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ro-RO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-</a:t>
            </a:r>
            <a:r>
              <a:rPr lang="ro-RO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ro-RO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însușire de noi cunoștințe - </a:t>
            </a:r>
            <a:br>
              <a:rPr lang="ro-RO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</a:br>
            <a:r>
              <a:rPr lang="ro-RO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Clasa a VI-a</a:t>
            </a:r>
            <a:endParaRPr lang="en-US" sz="2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63637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66800"/>
            <a:ext cx="6882205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2000" b="1" dirty="0">
                <a:solidFill>
                  <a:schemeClr val="accent5"/>
                </a:solidFill>
              </a:rPr>
              <a:t>Superlativul absolut </a:t>
            </a:r>
            <a:r>
              <a:rPr lang="ro-RO" sz="2000" dirty="0"/>
              <a:t>se mai poate construi:</a:t>
            </a:r>
          </a:p>
          <a:p>
            <a:pPr marL="0" indent="0">
              <a:buNone/>
            </a:pPr>
            <a:r>
              <a:rPr lang="en-US" sz="2000" dirty="0"/>
              <a:t>- </a:t>
            </a:r>
            <a:r>
              <a:rPr lang="ro-RO" sz="2000" dirty="0"/>
              <a:t>Cu substantive: </a:t>
            </a:r>
            <a:r>
              <a:rPr lang="ro-RO" sz="2000" i="1" dirty="0"/>
              <a:t>deștept </a:t>
            </a:r>
            <a:r>
              <a:rPr lang="ro-RO" sz="2000" b="1" i="1" dirty="0"/>
              <a:t>foc</a:t>
            </a:r>
            <a:r>
              <a:rPr lang="ro-RO" sz="2000" i="1" dirty="0"/>
              <a:t>, bucuros </a:t>
            </a:r>
            <a:r>
              <a:rPr lang="ro-RO" sz="2000" b="1" i="1" dirty="0"/>
              <a:t>nevoie mare</a:t>
            </a:r>
            <a:r>
              <a:rPr lang="ro-RO" sz="2000" i="1" dirty="0"/>
              <a:t>, răcit </a:t>
            </a:r>
            <a:r>
              <a:rPr lang="ro-RO" sz="2000" b="1" i="1" dirty="0"/>
              <a:t>cobza</a:t>
            </a:r>
          </a:p>
          <a:p>
            <a:pPr marL="0" indent="0">
              <a:buNone/>
            </a:pPr>
            <a:r>
              <a:rPr lang="en-US" sz="2000" dirty="0"/>
              <a:t>- </a:t>
            </a:r>
            <a:r>
              <a:rPr lang="ro-RO" sz="2000" dirty="0"/>
              <a:t>Prin intonație (repetarea unui sunet):</a:t>
            </a:r>
            <a:r>
              <a:rPr lang="en-US" sz="2000" dirty="0"/>
              <a:t> </a:t>
            </a:r>
            <a:r>
              <a:rPr lang="ro-RO" sz="2000" i="1" dirty="0"/>
              <a:t>maare, galllbeen</a:t>
            </a:r>
          </a:p>
          <a:p>
            <a:pPr marL="0" indent="0">
              <a:buNone/>
            </a:pPr>
            <a:r>
              <a:rPr lang="en-US" sz="2000" dirty="0"/>
              <a:t>- </a:t>
            </a:r>
            <a:r>
              <a:rPr lang="ro-RO" sz="2000" dirty="0"/>
              <a:t>Prin repetarea adjectivului: </a:t>
            </a:r>
            <a:r>
              <a:rPr lang="ro-RO" sz="2000" i="1" dirty="0"/>
              <a:t>mare-mare, gol-goluț</a:t>
            </a:r>
            <a:r>
              <a:rPr lang="ro-RO" sz="2000" dirty="0"/>
              <a:t> 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- Cu </a:t>
            </a:r>
            <a:r>
              <a:rPr lang="ro-RO" sz="2000" dirty="0"/>
              <a:t>prefixe și sufixe cu sens superlativ:</a:t>
            </a:r>
            <a:r>
              <a:rPr lang="ro-RO" sz="2000" i="1" dirty="0"/>
              <a:t> </a:t>
            </a:r>
            <a:r>
              <a:rPr lang="ro-RO" sz="2000" b="1" i="1" dirty="0"/>
              <a:t>hiper</a:t>
            </a:r>
            <a:r>
              <a:rPr lang="ro-RO" sz="2000" i="1" dirty="0"/>
              <a:t>sensibil, </a:t>
            </a:r>
            <a:r>
              <a:rPr lang="ro-RO" sz="2000" b="1" i="1" dirty="0"/>
              <a:t>arhi</a:t>
            </a:r>
            <a:r>
              <a:rPr lang="ro-RO" sz="2000" i="1" dirty="0"/>
              <a:t>cunoscut, rar</a:t>
            </a:r>
            <a:r>
              <a:rPr lang="ro-RO" sz="2000" b="1" i="1" dirty="0"/>
              <a:t>isim</a:t>
            </a:r>
          </a:p>
          <a:p>
            <a:pPr marL="0" indent="0">
              <a:buNone/>
            </a:pPr>
            <a:r>
              <a:rPr lang="en-US" sz="2000" i="1" dirty="0"/>
              <a:t>- </a:t>
            </a:r>
            <a:r>
              <a:rPr lang="ro-RO" sz="2000" dirty="0"/>
              <a:t>Prin înlocuirea adjectivului cu un substantiv din aceeași familie lexicală:</a:t>
            </a:r>
            <a:r>
              <a:rPr lang="ro-RO" sz="2000" i="1" dirty="0"/>
              <a:t> </a:t>
            </a:r>
            <a:r>
              <a:rPr lang="ro-RO" sz="2000" b="1" i="1" dirty="0"/>
              <a:t>o frumusete</a:t>
            </a:r>
            <a:r>
              <a:rPr lang="en-US" sz="2000" b="1" i="1" dirty="0"/>
              <a:t> </a:t>
            </a:r>
            <a:r>
              <a:rPr lang="en-US" sz="2000" i="1" dirty="0"/>
              <a:t>de fata</a:t>
            </a:r>
          </a:p>
          <a:p>
            <a:pPr marL="0" indent="0">
              <a:buNone/>
            </a:pPr>
            <a:r>
              <a:rPr lang="en-US" sz="2000" dirty="0"/>
              <a:t>- </a:t>
            </a:r>
            <a:r>
              <a:rPr lang="ro-RO" sz="2000" dirty="0"/>
              <a:t>Prin repetiție la genitiv:</a:t>
            </a:r>
            <a:r>
              <a:rPr lang="ro-RO" sz="2000" i="1" dirty="0"/>
              <a:t> </a:t>
            </a:r>
            <a:r>
              <a:rPr lang="ro-RO" sz="2000" b="1" i="1" dirty="0"/>
              <a:t>frumoasa frumoaselor</a:t>
            </a:r>
            <a:endParaRPr lang="en-US" sz="2000" b="1" i="1" dirty="0"/>
          </a:p>
          <a:p>
            <a:pPr marL="0" indent="0">
              <a:buNone/>
            </a:pPr>
            <a:r>
              <a:rPr lang="en-US" sz="2000" i="1" dirty="0"/>
              <a:t>- </a:t>
            </a:r>
            <a:r>
              <a:rPr lang="en-US" sz="2000" dirty="0"/>
              <a:t>Cu </a:t>
            </a:r>
            <a:r>
              <a:rPr lang="ro-RO" sz="2000" dirty="0"/>
              <a:t>locuțiunea adverbială</a:t>
            </a:r>
            <a:r>
              <a:rPr lang="ro-RO" sz="2000" i="1" dirty="0"/>
              <a:t> </a:t>
            </a:r>
            <a:r>
              <a:rPr lang="ro-RO" sz="2000" b="1" i="1" dirty="0"/>
              <a:t>cu totul</a:t>
            </a:r>
            <a:r>
              <a:rPr lang="ro-RO" sz="2000" i="1" dirty="0"/>
              <a:t>: </a:t>
            </a:r>
            <a:r>
              <a:rPr lang="ro-RO" sz="2000" b="1" i="1" dirty="0"/>
              <a:t>cu totul deosebit</a:t>
            </a:r>
            <a:endParaRPr lang="ro-RO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393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0600"/>
            <a:ext cx="6821245" cy="4732469"/>
          </a:xfrm>
        </p:spPr>
        <p:txBody>
          <a:bodyPr/>
          <a:lstStyle/>
          <a:p>
            <a:pPr marL="0" indent="0">
              <a:buNone/>
            </a:pPr>
            <a:r>
              <a:rPr lang="ro-RO" sz="2400" b="1" dirty="0">
                <a:solidFill>
                  <a:srgbClr val="FF0000"/>
                </a:solidFill>
              </a:rPr>
              <a:t>IV. Adjective fara grade de comparație:</a:t>
            </a:r>
          </a:p>
          <a:p>
            <a:pPr marL="0" indent="0">
              <a:buNone/>
            </a:pPr>
            <a:r>
              <a:rPr lang="en-US" sz="2000" dirty="0"/>
              <a:t>- </a:t>
            </a:r>
            <a:r>
              <a:rPr lang="ro-RO" sz="2000" dirty="0"/>
              <a:t>Împrumuturi din latină: </a:t>
            </a:r>
            <a:r>
              <a:rPr lang="ro-RO" sz="2000" b="1" i="1" dirty="0"/>
              <a:t>superior, inferior, minor, major, anterior, posterior, interior, exterior, ulterior, optim, proxim, maxim, minim, infim, extrem, suprem</a:t>
            </a:r>
            <a:endParaRPr lang="en-US" sz="2000" b="1" i="1" dirty="0"/>
          </a:p>
          <a:p>
            <a:pPr marL="0" indent="0">
              <a:buNone/>
            </a:pPr>
            <a:r>
              <a:rPr lang="en-US" sz="2000" dirty="0"/>
              <a:t>- Adjective care, </a:t>
            </a:r>
            <a:r>
              <a:rPr lang="ro-RO" sz="2000" dirty="0"/>
              <a:t>prin sensul lor, nu permit comparația:</a:t>
            </a:r>
            <a:r>
              <a:rPr lang="ro-RO" sz="2000" b="1" i="1" dirty="0"/>
              <a:t> viu, mort, final, intreg, initial, rotund, vesnic, unic, minunat, splendid, uriaș, complet, oral, perfect, pătrat, principal</a:t>
            </a:r>
            <a:endParaRPr lang="en-US" sz="2000" b="1" i="1" dirty="0"/>
          </a:p>
          <a:p>
            <a:pPr marL="0" indent="0">
              <a:buNone/>
            </a:pPr>
            <a:r>
              <a:rPr lang="en-US" sz="2000" b="1" i="1" dirty="0"/>
              <a:t>- </a:t>
            </a:r>
            <a:r>
              <a:rPr lang="en-US" sz="2000" dirty="0"/>
              <a:t>Adjective </a:t>
            </a:r>
            <a:r>
              <a:rPr lang="ro-RO" sz="2000" dirty="0"/>
              <a:t>compuse: </a:t>
            </a:r>
            <a:r>
              <a:rPr lang="ro-RO" sz="2000" b="1" i="1" dirty="0"/>
              <a:t>galben-deschis, galben-verzui, albastru-inchis</a:t>
            </a:r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2164816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4732469"/>
          </a:xfrm>
        </p:spPr>
        <p:txBody>
          <a:bodyPr/>
          <a:lstStyle/>
          <a:p>
            <a:pPr marL="0" indent="0">
              <a:buNone/>
            </a:pPr>
            <a:r>
              <a:rPr lang="ro-RO" sz="2400" b="1" dirty="0">
                <a:solidFill>
                  <a:srgbClr val="FF0000"/>
                </a:solidFill>
              </a:rPr>
              <a:t>V. Functiile sintactice ale adjectivelor</a:t>
            </a:r>
            <a:r>
              <a:rPr lang="en-US" sz="2400" dirty="0"/>
              <a:t>:</a:t>
            </a:r>
            <a:endParaRPr lang="ro-RO" sz="2400" dirty="0"/>
          </a:p>
          <a:p>
            <a:pPr marL="0" indent="0">
              <a:buNone/>
            </a:pPr>
            <a:endParaRPr lang="ro-RO" sz="2400" dirty="0"/>
          </a:p>
          <a:p>
            <a:r>
              <a:rPr lang="ro-RO" sz="2400" dirty="0">
                <a:solidFill>
                  <a:schemeClr val="accent2">
                    <a:lumMod val="75000"/>
                  </a:schemeClr>
                </a:solidFill>
              </a:rPr>
              <a:t>Adjectivul adjunct: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1. A</a:t>
            </a:r>
            <a:r>
              <a:rPr lang="ro-RO" sz="2400" b="1" dirty="0">
                <a:solidFill>
                  <a:srgbClr val="FF0000"/>
                </a:solidFill>
              </a:rPr>
              <a:t>tribut adjectival: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i="1" dirty="0"/>
              <a:t>Am o carte </a:t>
            </a:r>
            <a:r>
              <a:rPr lang="ro-RO" sz="2400" i="1" u="sng" dirty="0"/>
              <a:t>interesantă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2. N</a:t>
            </a:r>
            <a:r>
              <a:rPr lang="ro-RO" sz="2400" b="1" dirty="0" err="1">
                <a:solidFill>
                  <a:srgbClr val="FF0000"/>
                </a:solidFill>
              </a:rPr>
              <a:t>ume</a:t>
            </a:r>
            <a:r>
              <a:rPr lang="ro-RO" sz="2400" b="1" dirty="0">
                <a:solidFill>
                  <a:srgbClr val="FF0000"/>
                </a:solidFill>
              </a:rPr>
              <a:t> predicativ</a:t>
            </a:r>
            <a:r>
              <a:rPr lang="en-US" sz="2400" b="1" dirty="0">
                <a:solidFill>
                  <a:srgbClr val="FF0000"/>
                </a:solidFill>
              </a:rPr>
              <a:t>: </a:t>
            </a:r>
            <a:r>
              <a:rPr lang="ro-RO" sz="2400" i="1" dirty="0"/>
              <a:t>Cartea este </a:t>
            </a:r>
            <a:r>
              <a:rPr lang="ro-RO" sz="2400" i="1" u="sng" dirty="0"/>
              <a:t>interesantă</a:t>
            </a:r>
            <a:r>
              <a:rPr lang="en-US" sz="2400" dirty="0"/>
              <a:t>.</a:t>
            </a:r>
            <a:endParaRPr lang="ro-RO" sz="2400" dirty="0"/>
          </a:p>
          <a:p>
            <a:pPr marL="0" indent="0">
              <a:buNone/>
            </a:pPr>
            <a:endParaRPr lang="ro-RO" sz="2400" dirty="0"/>
          </a:p>
          <a:p>
            <a:r>
              <a:rPr lang="ro-RO" sz="2400" dirty="0">
                <a:solidFill>
                  <a:schemeClr val="accent2">
                    <a:lumMod val="75000"/>
                  </a:schemeClr>
                </a:solidFill>
              </a:rPr>
              <a:t>Adjectivul centru:</a:t>
            </a:r>
          </a:p>
          <a:p>
            <a:pPr marL="0" indent="0">
              <a:buNone/>
            </a:pPr>
            <a:r>
              <a:rPr lang="ro-RO" sz="2400" b="1" dirty="0">
                <a:solidFill>
                  <a:srgbClr val="FF0000"/>
                </a:solidFill>
              </a:rPr>
              <a:t>1. Complement:</a:t>
            </a:r>
            <a:r>
              <a:rPr lang="ro-RO" sz="2400" dirty="0">
                <a:solidFill>
                  <a:srgbClr val="FF0000"/>
                </a:solidFill>
              </a:rPr>
              <a:t> </a:t>
            </a:r>
            <a:r>
              <a:rPr lang="ro-RO" sz="2400" i="1" dirty="0">
                <a:solidFill>
                  <a:schemeClr val="tx2">
                    <a:lumMod val="50000"/>
                  </a:schemeClr>
                </a:solidFill>
              </a:rPr>
              <a:t>George este un băiat </a:t>
            </a:r>
            <a:r>
              <a:rPr lang="ro-RO" sz="2400" i="1" u="sng" dirty="0">
                <a:solidFill>
                  <a:schemeClr val="tx2">
                    <a:lumMod val="50000"/>
                  </a:schemeClr>
                </a:solidFill>
              </a:rPr>
              <a:t>dornic</a:t>
            </a:r>
            <a:r>
              <a:rPr lang="ro-RO" sz="2400" i="1" dirty="0">
                <a:solidFill>
                  <a:schemeClr val="tx2">
                    <a:lumMod val="50000"/>
                  </a:schemeClr>
                </a:solidFill>
              </a:rPr>
              <a:t> de aventură.</a:t>
            </a:r>
            <a:endParaRPr lang="en-US" sz="2400" i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074" name="Picture 2" descr="Carti ieftine: mii de carti cu pret maxim 6 lei">
            <a:extLst>
              <a:ext uri="{FF2B5EF4-FFF2-40B4-BE49-F238E27FC236}">
                <a16:creationId xmlns:a16="http://schemas.microsoft.com/office/drawing/2014/main" id="{7C6B0930-2ED9-47B1-9CA9-8F44951CA3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6575" y="120518"/>
            <a:ext cx="2257425" cy="202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2269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8003BDC-88F4-4339-97FD-5F6399A6F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6347713" cy="762000"/>
          </a:xfrm>
        </p:spPr>
        <p:txBody>
          <a:bodyPr/>
          <a:lstStyle/>
          <a:p>
            <a:r>
              <a:rPr lang="ro-RO" dirty="0"/>
              <a:t>Fișă de lucru</a:t>
            </a:r>
          </a:p>
        </p:txBody>
      </p:sp>
      <p:sp>
        <p:nvSpPr>
          <p:cNvPr id="4" name="Dreptunghi 3">
            <a:extLst>
              <a:ext uri="{FF2B5EF4-FFF2-40B4-BE49-F238E27FC236}">
                <a16:creationId xmlns:a16="http://schemas.microsoft.com/office/drawing/2014/main" id="{948D4EB8-6638-451C-B1F0-BEA4886708E2}"/>
              </a:ext>
            </a:extLst>
          </p:cNvPr>
          <p:cNvSpPr/>
          <p:nvPr/>
        </p:nvSpPr>
        <p:spPr>
          <a:xfrm>
            <a:off x="609600" y="914400"/>
            <a:ext cx="8229600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457200" lvl="0" indent="-457200">
              <a:buAutoNum type="arabicPeriod"/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Redactează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text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cinci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rânduri în care să </a:t>
            </a: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descrii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grădină cu flori, folosind adjective variabile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invariabile.</a:t>
            </a:r>
          </a:p>
          <a:p>
            <a:pPr lvl="0"/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buAutoNum type="arabicPeriod" startAt="2"/>
            </a:pP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Compară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subliniind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varianta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corectă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Alcătuiţi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propoziţii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propriuzis</a:t>
            </a:r>
            <a:r>
              <a:rPr lang="en-A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propriu-zis</a:t>
            </a:r>
          </a:p>
          <a:p>
            <a:pPr algn="ctr"/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albargintiu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/alb-argintiu</a:t>
            </a:r>
          </a:p>
          <a:p>
            <a:pPr algn="ctr"/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bine-voitor/ binevoitor              </a:t>
            </a:r>
          </a:p>
          <a:p>
            <a:pPr algn="ctr"/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tomnatic/ tomnatec</a:t>
            </a:r>
          </a:p>
          <a:p>
            <a:pPr algn="ctr"/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roşiatic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roşietic</a:t>
            </a: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binecrescut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bine-crescut</a:t>
            </a:r>
          </a:p>
          <a:p>
            <a:pPr lvl="0">
              <a:spcAft>
                <a:spcPts val="0"/>
              </a:spcAft>
            </a:pP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102" name="Picture 6" descr="Zâmbitor · bilă · lectură · carte · ochelari - ilustratie ...">
            <a:extLst>
              <a:ext uri="{FF2B5EF4-FFF2-40B4-BE49-F238E27FC236}">
                <a16:creationId xmlns:a16="http://schemas.microsoft.com/office/drawing/2014/main" id="{073A0E4B-4427-419E-B045-A69DFFEC20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443068"/>
            <a:ext cx="2143125" cy="198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99235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reptunghi 3">
            <a:extLst>
              <a:ext uri="{FF2B5EF4-FFF2-40B4-BE49-F238E27FC236}">
                <a16:creationId xmlns:a16="http://schemas.microsoft.com/office/drawing/2014/main" id="{3BB8DD93-E82F-445D-AF2C-33DB5AFFF730}"/>
              </a:ext>
            </a:extLst>
          </p:cNvPr>
          <p:cNvSpPr/>
          <p:nvPr/>
        </p:nvSpPr>
        <p:spPr>
          <a:xfrm>
            <a:off x="457200" y="228600"/>
            <a:ext cx="83058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 startAt="3"/>
            </a:pP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Asociază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fiecărei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propoziţii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din a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doua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coloană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litera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corespunzătoare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funcţiei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sintactice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cazului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adjectivului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subliniat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o-RO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 startAt="3"/>
            </a:pPr>
            <a:endParaRPr lang="ro-RO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79756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…..  </a:t>
            </a:r>
            <a:r>
              <a:rPr lang="ro-R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1.Atribut adj.,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caz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D                    a)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Pădurea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era </a:t>
            </a:r>
            <a:r>
              <a:rPr lang="en-US" sz="20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tristă</a:t>
            </a:r>
            <a:r>
              <a:rPr lang="en-US" sz="20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şi</a:t>
            </a:r>
            <a:r>
              <a:rPr lang="en-US" sz="20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pustie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o-RO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797560" algn="l"/>
              </a:tabLst>
            </a:pPr>
            <a:r>
              <a:rPr lang="en-GB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.....   2. </a:t>
            </a:r>
            <a:r>
              <a:rPr lang="en-GB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Nume</a:t>
            </a:r>
            <a:r>
              <a:rPr lang="en-GB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predicativ</a:t>
            </a:r>
            <a:r>
              <a:rPr lang="en-GB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GB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caz</a:t>
            </a:r>
            <a:r>
              <a:rPr lang="en-GB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</a:t>
            </a:r>
            <a:r>
              <a:rPr lang="ro-R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b) Copile, </a:t>
            </a:r>
            <a:r>
              <a:rPr lang="ro-RO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eşti</a:t>
            </a:r>
            <a:r>
              <a:rPr lang="ro-R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20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generos</a:t>
            </a:r>
            <a:r>
              <a:rPr lang="ro-R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!</a:t>
            </a:r>
          </a:p>
          <a:p>
            <a:pPr>
              <a:spcAft>
                <a:spcPts val="0"/>
              </a:spcAft>
              <a:tabLst>
                <a:tab pos="797560" algn="l"/>
              </a:tabLst>
            </a:pPr>
            <a:r>
              <a:rPr lang="ro-R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......   3.Atribut adj., caz G.                    c) Cartea lui are o copertă </a:t>
            </a:r>
            <a:r>
              <a:rPr lang="ro-RO" sz="20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frumoasă</a:t>
            </a:r>
            <a:r>
              <a:rPr lang="ro-R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  <a:tabLst>
                <a:tab pos="797560" algn="l"/>
              </a:tabLst>
            </a:pPr>
            <a:r>
              <a:rPr lang="ro-R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.....    4. Nume pred., caz V.                   d) Undele apelor </a:t>
            </a:r>
            <a:r>
              <a:rPr lang="ro-RO" sz="20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repezi</a:t>
            </a:r>
            <a:r>
              <a:rPr lang="ro-R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rod malurile.</a:t>
            </a:r>
          </a:p>
          <a:p>
            <a:pPr>
              <a:spcAft>
                <a:spcPts val="0"/>
              </a:spcAft>
              <a:tabLst>
                <a:tab pos="797560" algn="l"/>
              </a:tabLst>
            </a:pPr>
            <a:r>
              <a:rPr lang="ro-R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.......  5. Atribut adj., caz Ac.                  e) A trecut pe la mine o broască </a:t>
            </a:r>
            <a:r>
              <a:rPr lang="ro-RO" sz="20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ţestoasă</a:t>
            </a:r>
            <a:r>
              <a:rPr lang="ro-RO" sz="20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o-RO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797560" algn="l"/>
              </a:tabLst>
            </a:pPr>
            <a:r>
              <a:rPr lang="ro-R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........  6. Atribut adj., caz N                     f) Elevilor </a:t>
            </a:r>
            <a:r>
              <a:rPr lang="ro-RO" sz="20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harnici </a:t>
            </a:r>
            <a:r>
              <a:rPr lang="ro-R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le sunt recunoscute meritele.</a:t>
            </a:r>
          </a:p>
          <a:p>
            <a:pPr>
              <a:spcAft>
                <a:spcPts val="0"/>
              </a:spcAft>
              <a:tabLst>
                <a:tab pos="797560" algn="l"/>
              </a:tabLst>
            </a:pPr>
            <a:r>
              <a:rPr lang="ro-R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........  7. Complement, caz Ac.                            g) </a:t>
            </a:r>
            <a:r>
              <a:rPr lang="ro-RO" sz="20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Din gri</a:t>
            </a:r>
            <a:r>
              <a:rPr lang="ro-R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s-s făcut negru.</a:t>
            </a:r>
          </a:p>
          <a:p>
            <a:pPr>
              <a:spcAft>
                <a:spcPts val="0"/>
              </a:spcAft>
              <a:tabLst>
                <a:tab pos="797560" algn="l"/>
              </a:tabLst>
            </a:pPr>
            <a:r>
              <a:rPr lang="ro-R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</a:t>
            </a:r>
          </a:p>
          <a:p>
            <a:pPr>
              <a:spcAft>
                <a:spcPts val="0"/>
              </a:spcAft>
              <a:tabLst>
                <a:tab pos="797560" algn="l"/>
              </a:tabLst>
            </a:pPr>
            <a:r>
              <a:rPr lang="ro-R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4. 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Analizează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morfosintactic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adjectivele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din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enunţurile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următoare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o-RO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797560" algn="l"/>
              </a:tabLst>
            </a:pPr>
            <a:endParaRPr lang="ro-RO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902335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În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curtea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largă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cocoşii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fumoşi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înfruntau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mereu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o-RO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457200">
              <a:spcAft>
                <a:spcPts val="0"/>
              </a:spcAf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Cerul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era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curat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luminos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în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zorii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zilei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o-RO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o-RO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o-RO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584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reptunghi 3">
            <a:extLst>
              <a:ext uri="{FF2B5EF4-FFF2-40B4-BE49-F238E27FC236}">
                <a16:creationId xmlns:a16="http://schemas.microsoft.com/office/drawing/2014/main" id="{6B740A33-3A9C-4308-94D8-6F61E5079B6F}"/>
              </a:ext>
            </a:extLst>
          </p:cNvPr>
          <p:cNvSpPr/>
          <p:nvPr/>
        </p:nvSpPr>
        <p:spPr>
          <a:xfrm>
            <a:off x="609600" y="457201"/>
            <a:ext cx="78486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spcAft>
                <a:spcPts val="0"/>
              </a:spcAft>
            </a:pPr>
            <a:r>
              <a:rPr lang="ro-RO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5. </a:t>
            </a:r>
            <a:r>
              <a:rPr lang="it-IT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Argumentează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că adjectivul înfrumuseţează şi îmbogăţeşte exprimarea. Subliniază adjectivele, apoi transcrie şi citeşte textul fără acestea.</a:t>
            </a:r>
            <a:endParaRPr lang="ro-RO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it-IT" dirty="0">
                <a:latin typeface="Times New Roman" panose="02020603050405020304" pitchFamily="18" charset="0"/>
                <a:ea typeface="SimSun" panose="02010600030101010101" pitchFamily="2" charset="-122"/>
              </a:rPr>
              <a:t>						 </a:t>
            </a:r>
            <a:r>
              <a:rPr lang="ro-RO" dirty="0">
                <a:latin typeface="Times New Roman" panose="02020603050405020304" pitchFamily="18" charset="0"/>
                <a:ea typeface="SimSun" panose="02010600030101010101" pitchFamily="2" charset="-122"/>
              </a:rPr>
              <a:t>                        </a:t>
            </a:r>
            <a:r>
              <a:rPr lang="it-IT" dirty="0">
                <a:latin typeface="Times New Roman" panose="02020603050405020304" pitchFamily="18" charset="0"/>
                <a:ea typeface="SimSun" panose="02010600030101010101" pitchFamily="2" charset="-122"/>
              </a:rPr>
              <a:t>   ________________________</a:t>
            </a:r>
            <a:endParaRPr lang="ro-RO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R="45720" algn="just">
              <a:spcAft>
                <a:spcPts val="0"/>
              </a:spcAft>
            </a:pPr>
            <a:r>
              <a:rPr lang="it-IT" dirty="0">
                <a:latin typeface="Times New Roman" panose="02020603050405020304" pitchFamily="18" charset="0"/>
                <a:ea typeface="SimSun" panose="02010600030101010101" pitchFamily="2" charset="-122"/>
              </a:rPr>
              <a:t>    „Cu lung pumnal de fulgere albastre              ________________________</a:t>
            </a:r>
            <a:endParaRPr lang="ro-RO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R="45720" algn="just">
              <a:spcAft>
                <a:spcPts val="0"/>
              </a:spcAft>
            </a:pPr>
            <a:r>
              <a:rPr lang="it-IT" dirty="0">
                <a:latin typeface="Times New Roman" panose="02020603050405020304" pitchFamily="18" charset="0"/>
                <a:ea typeface="SimSun" panose="02010600030101010101" pitchFamily="2" charset="-122"/>
              </a:rPr>
              <a:t>      Îşi taie drumul ploaia fumurie                      ________________________</a:t>
            </a:r>
            <a:endParaRPr lang="ro-RO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R="45720" algn="just">
              <a:spcAft>
                <a:spcPts val="0"/>
              </a:spcAft>
            </a:pPr>
            <a:r>
              <a:rPr lang="it-IT" dirty="0">
                <a:latin typeface="Times New Roman" panose="02020603050405020304" pitchFamily="18" charset="0"/>
                <a:ea typeface="SimSun" panose="02010600030101010101" pitchFamily="2" charset="-122"/>
              </a:rPr>
              <a:t>      Pe-ntinsul veşted al grădinii noastre”.	   ________________________</a:t>
            </a:r>
            <a:endParaRPr lang="ro-RO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R="45720" algn="just">
              <a:spcAft>
                <a:spcPts val="0"/>
              </a:spcAft>
            </a:pPr>
            <a:r>
              <a:rPr lang="it-IT" i="1" dirty="0">
                <a:latin typeface="Times New Roman" panose="02020603050405020304" pitchFamily="18" charset="0"/>
                <a:ea typeface="SimSun" panose="02010600030101010101" pitchFamily="2" charset="-122"/>
              </a:rPr>
              <a:t>       (Dup</a:t>
            </a:r>
            <a:r>
              <a:rPr lang="ro-RO" i="1" dirty="0">
                <a:latin typeface="Times New Roman" panose="02020603050405020304" pitchFamily="18" charset="0"/>
                <a:ea typeface="SimSun" panose="02010600030101010101" pitchFamily="2" charset="-122"/>
              </a:rPr>
              <a:t>ă ploaie – Otilia Cazimir)</a:t>
            </a:r>
          </a:p>
          <a:p>
            <a:pPr marR="45720" algn="just">
              <a:spcAft>
                <a:spcPts val="0"/>
              </a:spcAft>
            </a:pPr>
            <a:endParaRPr lang="ro-RO" i="1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R="45720" algn="just">
              <a:spcAft>
                <a:spcPts val="0"/>
              </a:spcAft>
            </a:pPr>
            <a:r>
              <a:rPr lang="ro-RO" b="1" dirty="0">
                <a:latin typeface="Times New Roman" panose="02020603050405020304" pitchFamily="18" charset="0"/>
                <a:ea typeface="SimSun" panose="02010600030101010101" pitchFamily="2" charset="-122"/>
              </a:rPr>
              <a:t>6. Grupează </a:t>
            </a:r>
            <a:r>
              <a:rPr lang="ro-RO" dirty="0">
                <a:latin typeface="Times New Roman" panose="02020603050405020304" pitchFamily="18" charset="0"/>
                <a:ea typeface="SimSun" panose="02010600030101010101" pitchFamily="2" charset="-122"/>
              </a:rPr>
              <a:t>adjectivele următoare, în funcție de gradul de comparație:</a:t>
            </a:r>
          </a:p>
          <a:p>
            <a:pPr marR="45720"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SimSun" panose="02010600030101010101" pitchFamily="2" charset="-122"/>
              </a:rPr>
              <a:t>cel mai cuminte, extraordinar de frumos, mai bun, arzător, foarte înalt, mai fricos, rău, cel mai adânc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E1145004-A45C-4311-8E55-F2BCEC33A3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612292"/>
              </p:ext>
            </p:extLst>
          </p:nvPr>
        </p:nvGraphicFramePr>
        <p:xfrm>
          <a:off x="1219200" y="4038600"/>
          <a:ext cx="5905500" cy="1920240"/>
        </p:xfrm>
        <a:graphic>
          <a:graphicData uri="http://schemas.openxmlformats.org/drawingml/2006/table">
            <a:tbl>
              <a:tblPr/>
              <a:tblGrid>
                <a:gridCol w="1968500">
                  <a:extLst>
                    <a:ext uri="{9D8B030D-6E8A-4147-A177-3AD203B41FA5}">
                      <a16:colId xmlns:a16="http://schemas.microsoft.com/office/drawing/2014/main" val="1369664113"/>
                    </a:ext>
                  </a:extLst>
                </a:gridCol>
                <a:gridCol w="1968500">
                  <a:extLst>
                    <a:ext uri="{9D8B030D-6E8A-4147-A177-3AD203B41FA5}">
                      <a16:colId xmlns:a16="http://schemas.microsoft.com/office/drawing/2014/main" val="4001786451"/>
                    </a:ext>
                  </a:extLst>
                </a:gridCol>
                <a:gridCol w="1968500">
                  <a:extLst>
                    <a:ext uri="{9D8B030D-6E8A-4147-A177-3AD203B41FA5}">
                      <a16:colId xmlns:a16="http://schemas.microsoft.com/office/drawing/2014/main" val="42321477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4572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>
                          <a:effectLst/>
                        </a:rPr>
                        <a:t>POZITIV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85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4572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>
                          <a:effectLst/>
                        </a:rPr>
                        <a:t>COMPARATIV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85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4572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>
                          <a:effectLst/>
                        </a:rPr>
                        <a:t>SUPERLATIV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85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2309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4572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ro-RO" dirty="0">
                          <a:effectLst/>
                        </a:rPr>
                      </a:br>
                      <a:endParaRPr lang="ro-RO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85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4572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ro-RO">
                          <a:effectLst/>
                        </a:rPr>
                      </a:br>
                      <a:endParaRPr lang="ro-RO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85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4572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ro-RO" dirty="0">
                          <a:effectLst/>
                        </a:rPr>
                      </a:br>
                      <a:endParaRPr lang="ro-RO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85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7650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4572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ro-RO">
                          <a:effectLst/>
                        </a:rPr>
                      </a:br>
                      <a:endParaRPr lang="ro-RO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85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4572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ro-RO">
                          <a:effectLst/>
                        </a:rPr>
                      </a:br>
                      <a:endParaRPr lang="ro-RO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85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4572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ro-RO" dirty="0">
                          <a:effectLst/>
                        </a:rPr>
                      </a:br>
                      <a:endParaRPr lang="ro-RO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85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01694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4572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ro-RO">
                          <a:effectLst/>
                        </a:rPr>
                      </a:br>
                      <a:endParaRPr lang="ro-RO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85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4572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ro-RO">
                          <a:effectLst/>
                        </a:rPr>
                      </a:br>
                      <a:endParaRPr lang="ro-RO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85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4572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ro-RO" dirty="0">
                          <a:effectLst/>
                        </a:rPr>
                      </a:br>
                      <a:endParaRPr lang="ro-RO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85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3593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76770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reptunghi 5">
            <a:extLst>
              <a:ext uri="{FF2B5EF4-FFF2-40B4-BE49-F238E27FC236}">
                <a16:creationId xmlns:a16="http://schemas.microsoft.com/office/drawing/2014/main" id="{1CC04B92-77F0-44F9-9779-7352A40AC47B}"/>
              </a:ext>
            </a:extLst>
          </p:cNvPr>
          <p:cNvSpPr/>
          <p:nvPr/>
        </p:nvSpPr>
        <p:spPr>
          <a:xfrm>
            <a:off x="990600" y="1371600"/>
            <a:ext cx="6553200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1628775" algn="l"/>
              </a:tabLst>
            </a:pPr>
            <a:endParaRPr lang="ro-RO" b="1" dirty="0">
              <a:solidFill>
                <a:srgbClr val="FF0000"/>
              </a:solidFill>
              <a:latin typeface="Monotype Corsiva" panose="03010101010201010101" pitchFamily="66" charset="0"/>
              <a:ea typeface="SimSun" panose="02010600030101010101" pitchFamily="2" charset="-122"/>
            </a:endParaRPr>
          </a:p>
          <a:p>
            <a:pPr algn="ctr">
              <a:spcAft>
                <a:spcPts val="0"/>
              </a:spcAft>
              <a:tabLst>
                <a:tab pos="1628775" algn="l"/>
              </a:tabLst>
            </a:pPr>
            <a:endParaRPr lang="ro-RO" b="1" dirty="0">
              <a:solidFill>
                <a:srgbClr val="FF0000"/>
              </a:solidFill>
              <a:latin typeface="Monotype Corsiva" panose="03010101010201010101" pitchFamily="66" charset="0"/>
              <a:ea typeface="SimSun" panose="02010600030101010101" pitchFamily="2" charset="-122"/>
            </a:endParaRPr>
          </a:p>
          <a:p>
            <a:pPr algn="ctr">
              <a:spcAft>
                <a:spcPts val="0"/>
              </a:spcAft>
              <a:tabLst>
                <a:tab pos="1628775" algn="l"/>
              </a:tabLst>
            </a:pPr>
            <a:endParaRPr lang="ro-RO" b="1" dirty="0">
              <a:solidFill>
                <a:srgbClr val="FF0000"/>
              </a:solidFill>
              <a:latin typeface="Monotype Corsiva" panose="03010101010201010101" pitchFamily="66" charset="0"/>
              <a:ea typeface="SimSun" panose="02010600030101010101" pitchFamily="2" charset="-122"/>
            </a:endParaRPr>
          </a:p>
          <a:p>
            <a:pPr algn="ctr">
              <a:spcAft>
                <a:spcPts val="0"/>
              </a:spcAft>
              <a:tabLst>
                <a:tab pos="1628775" algn="l"/>
              </a:tabLst>
            </a:pPr>
            <a:r>
              <a:rPr lang="es-ES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Adjectivul</a:t>
            </a:r>
            <a:r>
              <a:rPr lang="es-ES" sz="32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s-ES" sz="3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este o parte de vorbire </a:t>
            </a:r>
            <a:endParaRPr lang="ro-RO" sz="3200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1628775" algn="l"/>
              </a:tabLst>
            </a:pPr>
            <a:r>
              <a:rPr lang="es-ES" sz="3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care linguşeşte </a:t>
            </a:r>
            <a:endParaRPr lang="ro-RO" sz="3200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1628775" algn="l"/>
              </a:tabLst>
            </a:pPr>
            <a:r>
              <a:rPr lang="es-ES" sz="3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şi însoţeşte substantivul </a:t>
            </a:r>
            <a:endParaRPr lang="ro-RO" sz="3200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1628775" algn="l"/>
              </a:tabLst>
            </a:pPr>
            <a:r>
              <a:rPr lang="es-ES" sz="3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şi stă lângă el de teamă     </a:t>
            </a:r>
            <a:endParaRPr lang="ro-RO" sz="3200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1628775" algn="l"/>
              </a:tabLst>
            </a:pPr>
            <a:r>
              <a:rPr lang="it-IT" sz="3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să nu-l fure cineva. </a:t>
            </a:r>
            <a:endParaRPr lang="ro-RO" sz="3200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1628775" algn="l"/>
              </a:tabLst>
            </a:pPr>
            <a:r>
              <a:rPr lang="it-IT" sz="3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Se schimbă la faţă după persoana lângă care stă.</a:t>
            </a:r>
            <a:endParaRPr lang="ro-RO" sz="3200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543050" algn="l"/>
                <a:tab pos="4737100" algn="l"/>
              </a:tabLst>
            </a:pPr>
            <a:r>
              <a:rPr lang="it-IT" sz="32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		</a:t>
            </a:r>
            <a:endParaRPr lang="ro-RO" sz="3200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800" dirty="0">
                <a:latin typeface="Times New Roman" panose="02020603050405020304" pitchFamily="18" charset="0"/>
                <a:ea typeface="SimSun" panose="02010600030101010101" pitchFamily="2" charset="-122"/>
              </a:rPr>
              <a:t> </a:t>
            </a:r>
            <a:endParaRPr lang="ro-RO" sz="8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it-IT" sz="800" dirty="0">
                <a:latin typeface="Times New Roman" panose="02020603050405020304" pitchFamily="18" charset="0"/>
                <a:ea typeface="SimSun" panose="02010600030101010101" pitchFamily="2" charset="-122"/>
              </a:rPr>
              <a:t> </a:t>
            </a:r>
            <a:endParaRPr lang="ro-RO" sz="8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it-IT" sz="800" dirty="0">
                <a:latin typeface="Times New Roman" panose="02020603050405020304" pitchFamily="18" charset="0"/>
                <a:ea typeface="SimSun" panose="02010600030101010101" pitchFamily="2" charset="-122"/>
              </a:rPr>
              <a:t> </a:t>
            </a:r>
            <a:endParaRPr lang="ro-RO" sz="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2C40A408-E67A-44AD-921E-0CE49E7575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57200"/>
            <a:ext cx="5181600" cy="55245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Smiley (Wink) Insignă | Europosters.ro">
            <a:extLst>
              <a:ext uri="{FF2B5EF4-FFF2-40B4-BE49-F238E27FC236}">
                <a16:creationId xmlns:a16="http://schemas.microsoft.com/office/drawing/2014/main" id="{8435C4DA-8F1D-41CE-9658-777D5CF8A9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" y="1009650"/>
            <a:ext cx="1376363" cy="137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27092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7A66C1E-E268-4BBD-8C9E-93880DA2A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914400"/>
          </a:xfrm>
        </p:spPr>
        <p:txBody>
          <a:bodyPr>
            <a:normAutofit fontScale="90000"/>
          </a:bodyPr>
          <a:lstStyle/>
          <a:p>
            <a:r>
              <a:rPr lang="ro-RO" b="1" dirty="0"/>
              <a:t>Poezia adjectivului</a:t>
            </a:r>
            <a:br>
              <a:rPr lang="ro-RO" dirty="0"/>
            </a:b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9750917-B054-46B7-999B-2FAF28C6B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528" y="1516966"/>
            <a:ext cx="8153401" cy="4669763"/>
          </a:xfrm>
        </p:spPr>
        <p:txBody>
          <a:bodyPr numCol="2">
            <a:normAutofit fontScale="25000" lnSpcReduction="20000"/>
          </a:bodyPr>
          <a:lstStyle/>
          <a:p>
            <a:pPr marL="0" indent="0">
              <a:buNone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Sunt adjectivul, cuvânt ce are</a:t>
            </a:r>
          </a:p>
          <a:p>
            <a:pPr marL="0" indent="0">
              <a:buNone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Mărime </a:t>
            </a: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formă, gust </a:t>
            </a: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culoare.</a:t>
            </a:r>
          </a:p>
          <a:p>
            <a:pPr marL="0" indent="0">
              <a:buNone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Sunt ghiocelul argintat</a:t>
            </a:r>
          </a:p>
          <a:p>
            <a:pPr marL="0" indent="0">
              <a:buNone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 câmpul împrimăvărat.</a:t>
            </a:r>
          </a:p>
          <a:p>
            <a:pPr marL="0" indent="0">
              <a:buNone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Laleaua </a:t>
            </a: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roşie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 sunt</a:t>
            </a:r>
          </a:p>
          <a:p>
            <a:pPr marL="0" indent="0">
              <a:buNone/>
            </a:pP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Şi-ntinsul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verdele pământ;</a:t>
            </a:r>
          </a:p>
          <a:p>
            <a:pPr marL="0" indent="0">
              <a:buNone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Sunt norul alb </a:t>
            </a: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trecător</a:t>
            </a:r>
          </a:p>
          <a:p>
            <a:pPr marL="0" indent="0">
              <a:buNone/>
            </a:pP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soarele strălucitor.</a:t>
            </a:r>
          </a:p>
          <a:p>
            <a:pPr marL="0" indent="0">
              <a:buNone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Rotundul măr, gustos, din pom,</a:t>
            </a:r>
          </a:p>
          <a:p>
            <a:pPr marL="0" indent="0">
              <a:buNone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Cules de </a:t>
            </a: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înţeleptul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om.</a:t>
            </a:r>
          </a:p>
          <a:p>
            <a:pPr marL="0" indent="0">
              <a:buNone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 strai ales, de sărbători,</a:t>
            </a:r>
          </a:p>
          <a:p>
            <a:pPr marL="0" indent="0">
              <a:buNone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 unde trec, eu semăn flori.</a:t>
            </a:r>
          </a:p>
          <a:p>
            <a:pPr marL="0" indent="0">
              <a:buNone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Chiar substantivul, frate-meu,</a:t>
            </a:r>
          </a:p>
          <a:p>
            <a:pPr marL="0" indent="0">
              <a:buNone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Mă cheamă să-l ajut mereu.</a:t>
            </a:r>
          </a:p>
          <a:p>
            <a:pPr marL="0" indent="0">
              <a:buNone/>
            </a:pP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lipsesc din adunare</a:t>
            </a:r>
          </a:p>
          <a:p>
            <a:pPr marL="0" indent="0">
              <a:buNone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 să împart la fiecare</a:t>
            </a:r>
          </a:p>
          <a:p>
            <a:pPr marL="0" indent="0">
              <a:buNone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însuşire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două, trei...</a:t>
            </a:r>
          </a:p>
          <a:p>
            <a:pPr marL="0" indent="0">
              <a:buNone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Sunt bun </a:t>
            </a: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harnic, dragii mei!</a:t>
            </a:r>
          </a:p>
          <a:p>
            <a:pPr marL="0" indent="0">
              <a:buNone/>
            </a:pP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Isteţ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dorit, </a:t>
            </a: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inventativ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 sunt frumosul adjectiv! </a:t>
            </a:r>
          </a:p>
          <a:p>
            <a:pPr marL="0" indent="0">
              <a:buNone/>
            </a:pPr>
            <a:endParaRPr lang="ro-RO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dirty="0"/>
              <a:t> </a:t>
            </a:r>
            <a:endParaRPr lang="ro-RO" dirty="0"/>
          </a:p>
          <a:p>
            <a:pPr marL="0" indent="0">
              <a:buNone/>
            </a:pPr>
            <a:r>
              <a:rPr lang="ro-RO" sz="7200" dirty="0"/>
              <a:t>„Bucuria de a scrie compuneri”, Marcela </a:t>
            </a:r>
            <a:r>
              <a:rPr lang="ro-RO" sz="7200" dirty="0" err="1"/>
              <a:t>Peneş</a:t>
            </a:r>
            <a:r>
              <a:rPr lang="ro-RO" sz="7200" dirty="0"/>
              <a:t>, Editura </a:t>
            </a:r>
            <a:r>
              <a:rPr lang="ro-RO" sz="7200" dirty="0" err="1"/>
              <a:t>Aramis</a:t>
            </a:r>
            <a:r>
              <a:rPr lang="ro-RO" sz="7200" dirty="0"/>
              <a:t> 2005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5421453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stituent conținut 4">
            <a:extLst>
              <a:ext uri="{FF2B5EF4-FFF2-40B4-BE49-F238E27FC236}">
                <a16:creationId xmlns:a16="http://schemas.microsoft.com/office/drawing/2014/main" id="{D02E7F11-7B80-4378-8172-114776D28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o-RO" dirty="0"/>
              <a:t>Material propus de prof. Cerbu Gabriela,</a:t>
            </a:r>
          </a:p>
          <a:p>
            <a:pPr marL="0" indent="0">
              <a:buNone/>
            </a:pPr>
            <a:r>
              <a:rPr lang="ro-RO" dirty="0"/>
              <a:t>            Școala Gimnazială Sascut</a:t>
            </a:r>
          </a:p>
        </p:txBody>
      </p:sp>
    </p:spTree>
    <p:extLst>
      <p:ext uri="{BB962C8B-B14F-4D97-AF65-F5344CB8AC3E}">
        <p14:creationId xmlns:p14="http://schemas.microsoft.com/office/powerpoint/2010/main" val="3213852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7202245" cy="54864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+mj-lt"/>
              </a:rPr>
              <a:t>I.DEFINI</a:t>
            </a:r>
            <a:r>
              <a:rPr lang="ro-RO" sz="2400" b="1" dirty="0">
                <a:solidFill>
                  <a:srgbClr val="FF0000"/>
                </a:solidFill>
                <a:latin typeface="+mj-lt"/>
              </a:rPr>
              <a:t>Ț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IE</a:t>
            </a:r>
          </a:p>
          <a:p>
            <a:r>
              <a:rPr lang="ro-RO" sz="2000" dirty="0">
                <a:solidFill>
                  <a:schemeClr val="accent5"/>
                </a:solidFill>
                <a:latin typeface="+mj-lt"/>
              </a:rPr>
              <a:t>Adjectivul</a:t>
            </a:r>
            <a:r>
              <a:rPr lang="ro-RO" sz="20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 este partea de vorbire flexibila care exprimă </a:t>
            </a:r>
            <a:r>
              <a:rPr lang="ro-RO" sz="2000" dirty="0" err="1">
                <a:solidFill>
                  <a:schemeClr val="accent2">
                    <a:lumMod val="50000"/>
                  </a:schemeClr>
                </a:solidFill>
                <a:latin typeface="+mj-lt"/>
              </a:rPr>
              <a:t>însușiirea</a:t>
            </a:r>
            <a:r>
              <a:rPr lang="ro-RO" sz="20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 (calitatea) unui obiect.</a:t>
            </a:r>
          </a:p>
          <a:p>
            <a:r>
              <a:rPr lang="ro-RO" altLang="ro-RO" sz="2000" dirty="0">
                <a:solidFill>
                  <a:schemeClr val="accent2">
                    <a:lumMod val="50000"/>
                  </a:schemeClr>
                </a:solidFill>
              </a:rPr>
              <a:t>Adjectivul  determină un substantiv sau un substitut al acestuia </a:t>
            </a:r>
            <a:r>
              <a:rPr lang="ro-RO" altLang="ro-RO" sz="2000" dirty="0" err="1">
                <a:solidFill>
                  <a:schemeClr val="accent2">
                    <a:lumMod val="50000"/>
                  </a:schemeClr>
                </a:solidFill>
              </a:rPr>
              <a:t>şi</a:t>
            </a:r>
            <a:r>
              <a:rPr lang="ro-RO" altLang="ro-RO" sz="2000" dirty="0">
                <a:solidFill>
                  <a:schemeClr val="accent2">
                    <a:lumMod val="50000"/>
                  </a:schemeClr>
                </a:solidFill>
              </a:rPr>
              <a:t> se acordă în gen, număr </a:t>
            </a:r>
            <a:r>
              <a:rPr lang="ro-RO" altLang="ro-RO" sz="2000" dirty="0" err="1">
                <a:solidFill>
                  <a:schemeClr val="accent2">
                    <a:lumMod val="50000"/>
                  </a:schemeClr>
                </a:solidFill>
              </a:rPr>
              <a:t>şi</a:t>
            </a:r>
            <a:r>
              <a:rPr lang="ro-RO" altLang="ro-RO" sz="2000" dirty="0">
                <a:solidFill>
                  <a:schemeClr val="accent2">
                    <a:lumMod val="50000"/>
                  </a:schemeClr>
                </a:solidFill>
              </a:rPr>
              <a:t> caz cu </a:t>
            </a:r>
            <a:r>
              <a:rPr lang="en-US" altLang="ro-RO" sz="2000" dirty="0" err="1">
                <a:solidFill>
                  <a:schemeClr val="accent2">
                    <a:lumMod val="50000"/>
                  </a:schemeClr>
                </a:solidFill>
              </a:rPr>
              <a:t>termenul</a:t>
            </a:r>
            <a:r>
              <a:rPr lang="ro-RO" altLang="ro-RO" sz="2000" dirty="0">
                <a:solidFill>
                  <a:schemeClr val="accent2">
                    <a:lumMod val="50000"/>
                  </a:schemeClr>
                </a:solidFill>
              </a:rPr>
              <a:t> determinat.</a:t>
            </a:r>
            <a:endParaRPr lang="en-US" altLang="ro-RO" sz="2000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altLang="ro-RO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altLang="ro-RO" sz="2000" dirty="0" err="1">
                <a:solidFill>
                  <a:schemeClr val="accent2">
                    <a:lumMod val="50000"/>
                  </a:schemeClr>
                </a:solidFill>
              </a:rPr>
              <a:t>C</a:t>
            </a:r>
            <a:r>
              <a:rPr lang="en-US" altLang="ro-RO" sz="2000" dirty="0" err="1">
                <a:solidFill>
                  <a:schemeClr val="accent2">
                    <a:lumMod val="50000"/>
                  </a:schemeClr>
                </a:solidFill>
                <a:cs typeface="Tahoma" panose="020B0604030504040204" pitchFamily="34" charset="0"/>
              </a:rPr>
              <a:t>ând</a:t>
            </a:r>
            <a:r>
              <a:rPr lang="en-US" altLang="ro-RO" sz="2000" dirty="0">
                <a:solidFill>
                  <a:schemeClr val="accent2">
                    <a:lumMod val="50000"/>
                  </a:schemeClr>
                </a:solidFill>
                <a:cs typeface="Tahoma" panose="020B0604030504040204" pitchFamily="34" charset="0"/>
              </a:rPr>
              <a:t> </a:t>
            </a:r>
            <a:r>
              <a:rPr lang="en-US" altLang="ro-RO" sz="2000" dirty="0" err="1">
                <a:solidFill>
                  <a:schemeClr val="accent2">
                    <a:lumMod val="50000"/>
                  </a:schemeClr>
                </a:solidFill>
                <a:cs typeface="Tahoma" panose="020B0604030504040204" pitchFamily="34" charset="0"/>
              </a:rPr>
              <a:t>adjectivul</a:t>
            </a:r>
            <a:r>
              <a:rPr lang="en-US" altLang="ro-RO" sz="2000" dirty="0">
                <a:solidFill>
                  <a:schemeClr val="accent2">
                    <a:lumMod val="50000"/>
                  </a:schemeClr>
                </a:solidFill>
                <a:cs typeface="Tahoma" panose="020B0604030504040204" pitchFamily="34" charset="0"/>
              </a:rPr>
              <a:t> </a:t>
            </a:r>
            <a:r>
              <a:rPr lang="en-US" altLang="ro-RO" sz="2000" dirty="0" err="1">
                <a:solidFill>
                  <a:schemeClr val="accent2">
                    <a:lumMod val="50000"/>
                  </a:schemeClr>
                </a:solidFill>
                <a:cs typeface="Tahoma" panose="020B0604030504040204" pitchFamily="34" charset="0"/>
              </a:rPr>
              <a:t>este</a:t>
            </a:r>
            <a:r>
              <a:rPr lang="en-US" altLang="ro-RO" sz="2000" dirty="0">
                <a:solidFill>
                  <a:schemeClr val="accent2">
                    <a:lumMod val="50000"/>
                  </a:schemeClr>
                </a:solidFill>
                <a:cs typeface="Tahoma" panose="020B0604030504040204" pitchFamily="34" charset="0"/>
              </a:rPr>
              <a:t> a</a:t>
            </a:r>
            <a:r>
              <a:rPr lang="ro-RO" altLang="ro-RO" sz="2000" dirty="0">
                <a:solidFill>
                  <a:schemeClr val="accent2">
                    <a:lumMod val="50000"/>
                  </a:schemeClr>
                </a:solidFill>
                <a:cs typeface="Tahoma" panose="020B0604030504040204" pitchFamily="34" charset="0"/>
              </a:rPr>
              <a:t>ș</a:t>
            </a:r>
            <a:r>
              <a:rPr lang="en-US" altLang="ro-RO" sz="2000" dirty="0" err="1">
                <a:solidFill>
                  <a:schemeClr val="accent2">
                    <a:lumMod val="50000"/>
                  </a:schemeClr>
                </a:solidFill>
                <a:cs typeface="Tahoma" panose="020B0604030504040204" pitchFamily="34" charset="0"/>
              </a:rPr>
              <a:t>ezat</a:t>
            </a:r>
            <a:r>
              <a:rPr lang="en-US" altLang="ro-RO" sz="2000" dirty="0">
                <a:solidFill>
                  <a:schemeClr val="accent2">
                    <a:lumMod val="50000"/>
                  </a:schemeClr>
                </a:solidFill>
                <a:cs typeface="Tahoma" panose="020B0604030504040204" pitchFamily="34" charset="0"/>
              </a:rPr>
              <a:t> </a:t>
            </a:r>
            <a:r>
              <a:rPr lang="ro-RO" altLang="ro-RO" sz="2000" dirty="0">
                <a:solidFill>
                  <a:schemeClr val="accent2">
                    <a:lumMod val="50000"/>
                  </a:schemeClr>
                </a:solidFill>
                <a:cs typeface="Tahoma" panose="020B0604030504040204" pitchFamily="34" charset="0"/>
              </a:rPr>
              <a:t>î</a:t>
            </a:r>
            <a:r>
              <a:rPr lang="en-US" altLang="ro-RO" sz="2000" dirty="0" err="1">
                <a:solidFill>
                  <a:schemeClr val="accent2">
                    <a:lumMod val="50000"/>
                  </a:schemeClr>
                </a:solidFill>
                <a:cs typeface="Tahoma" panose="020B0604030504040204" pitchFamily="34" charset="0"/>
              </a:rPr>
              <a:t>naintea</a:t>
            </a:r>
            <a:r>
              <a:rPr lang="en-US" altLang="ro-RO" sz="2000" dirty="0">
                <a:solidFill>
                  <a:schemeClr val="accent2">
                    <a:lumMod val="50000"/>
                  </a:schemeClr>
                </a:solidFill>
                <a:cs typeface="Tahoma" panose="020B0604030504040204" pitchFamily="34" charset="0"/>
              </a:rPr>
              <a:t> </a:t>
            </a:r>
            <a:r>
              <a:rPr lang="en-US" altLang="ro-RO" sz="2000" dirty="0" err="1">
                <a:solidFill>
                  <a:schemeClr val="accent2">
                    <a:lumMod val="50000"/>
                  </a:schemeClr>
                </a:solidFill>
                <a:cs typeface="Tahoma" panose="020B0604030504040204" pitchFamily="34" charset="0"/>
              </a:rPr>
              <a:t>substantivului</a:t>
            </a:r>
            <a:r>
              <a:rPr lang="en-US" altLang="ro-RO" sz="2000" dirty="0">
                <a:solidFill>
                  <a:schemeClr val="accent2">
                    <a:lumMod val="50000"/>
                  </a:schemeClr>
                </a:solidFill>
                <a:cs typeface="Tahoma" panose="020B0604030504040204" pitchFamily="34" charset="0"/>
              </a:rPr>
              <a:t> </a:t>
            </a:r>
            <a:r>
              <a:rPr lang="ro-RO" altLang="ro-RO" sz="2000" dirty="0">
                <a:solidFill>
                  <a:schemeClr val="accent2">
                    <a:lumMod val="50000"/>
                  </a:schemeClr>
                </a:solidFill>
              </a:rPr>
              <a:t>determin</a:t>
            </a:r>
            <a:r>
              <a:rPr lang="en-US" altLang="ro-RO" sz="2000" dirty="0">
                <a:solidFill>
                  <a:schemeClr val="accent2">
                    <a:lumMod val="50000"/>
                  </a:schemeClr>
                </a:solidFill>
              </a:rPr>
              <a:t>at</a:t>
            </a:r>
            <a:r>
              <a:rPr lang="ro-RO" altLang="ro-RO" sz="2000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en-US" altLang="ro-RO" sz="2000" dirty="0">
                <a:solidFill>
                  <a:schemeClr val="accent2">
                    <a:lumMod val="50000"/>
                  </a:schemeClr>
                </a:solidFill>
              </a:rPr>
              <a:t>el </a:t>
            </a:r>
            <a:r>
              <a:rPr lang="en-US" altLang="ro-RO" sz="2000" dirty="0" err="1">
                <a:solidFill>
                  <a:schemeClr val="accent2">
                    <a:lumMod val="50000"/>
                  </a:schemeClr>
                </a:solidFill>
              </a:rPr>
              <a:t>este</a:t>
            </a:r>
            <a:r>
              <a:rPr lang="en-US" altLang="ro-RO" sz="20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ro-RO" sz="2000" dirty="0" err="1">
                <a:solidFill>
                  <a:schemeClr val="accent2">
                    <a:lumMod val="50000"/>
                  </a:schemeClr>
                </a:solidFill>
                <a:cs typeface="Tahoma" panose="020B0604030504040204" pitchFamily="34" charset="0"/>
              </a:rPr>
              <a:t>î</a:t>
            </a:r>
            <a:r>
              <a:rPr lang="en-US" altLang="ro-RO" sz="2000" dirty="0" err="1">
                <a:solidFill>
                  <a:schemeClr val="accent2">
                    <a:lumMod val="50000"/>
                  </a:schemeClr>
                </a:solidFill>
              </a:rPr>
              <a:t>nso</a:t>
            </a:r>
            <a:r>
              <a:rPr lang="en-US" altLang="ro-RO" sz="2000" dirty="0" err="1">
                <a:solidFill>
                  <a:schemeClr val="accent2">
                    <a:lumMod val="50000"/>
                  </a:schemeClr>
                </a:solidFill>
                <a:cs typeface="Tahoma" panose="020B0604030504040204" pitchFamily="34" charset="0"/>
              </a:rPr>
              <a:t>ţ</a:t>
            </a:r>
            <a:r>
              <a:rPr lang="en-US" altLang="ro-RO" sz="2000" dirty="0" err="1">
                <a:solidFill>
                  <a:schemeClr val="accent2">
                    <a:lumMod val="50000"/>
                  </a:schemeClr>
                </a:solidFill>
              </a:rPr>
              <a:t>it</a:t>
            </a:r>
            <a:r>
              <a:rPr lang="en-US" altLang="ro-RO" sz="2000" dirty="0">
                <a:solidFill>
                  <a:schemeClr val="accent2">
                    <a:lumMod val="50000"/>
                  </a:schemeClr>
                </a:solidFill>
              </a:rPr>
              <a:t> de </a:t>
            </a:r>
            <a:r>
              <a:rPr lang="en-US" altLang="ro-RO" sz="2000" dirty="0" err="1">
                <a:solidFill>
                  <a:schemeClr val="accent2">
                    <a:lumMod val="50000"/>
                  </a:schemeClr>
                </a:solidFill>
              </a:rPr>
              <a:t>articol</a:t>
            </a:r>
            <a:r>
              <a:rPr lang="en-US" altLang="ro-RO" sz="2000" dirty="0">
                <a:solidFill>
                  <a:schemeClr val="accent2">
                    <a:lumMod val="50000"/>
                  </a:schemeClr>
                </a:solidFill>
              </a:rPr>
              <a:t>:</a:t>
            </a:r>
          </a:p>
          <a:p>
            <a:pPr>
              <a:buNone/>
            </a:pPr>
            <a:r>
              <a:rPr lang="en-US" altLang="ro-RO" sz="2000" dirty="0">
                <a:solidFill>
                  <a:schemeClr val="bg1"/>
                </a:solidFill>
              </a:rPr>
              <a:t>      </a:t>
            </a:r>
            <a:r>
              <a:rPr lang="en-US" altLang="ro-RO" sz="2000" dirty="0">
                <a:solidFill>
                  <a:srgbClr val="002060"/>
                </a:solidFill>
              </a:rPr>
              <a:t>Umbr</a:t>
            </a:r>
            <a:r>
              <a:rPr lang="en-US" altLang="ro-RO" sz="2000" dirty="0">
                <a:solidFill>
                  <a:schemeClr val="accent5"/>
                </a:solidFill>
              </a:rPr>
              <a:t>a</a:t>
            </a:r>
            <a:r>
              <a:rPr lang="en-US" altLang="ro-RO" sz="2000" dirty="0">
                <a:solidFill>
                  <a:srgbClr val="002060"/>
                </a:solidFill>
              </a:rPr>
              <a:t> </a:t>
            </a:r>
            <a:r>
              <a:rPr lang="en-US" altLang="ro-RO" sz="2000" dirty="0" err="1">
                <a:solidFill>
                  <a:srgbClr val="002060"/>
                </a:solidFill>
              </a:rPr>
              <a:t>r</a:t>
            </a:r>
            <a:r>
              <a:rPr lang="en-US" altLang="ro-RO" sz="2000" dirty="0" err="1">
                <a:solidFill>
                  <a:srgbClr val="002060"/>
                </a:solidFill>
                <a:cs typeface="Tahoma" panose="020B0604030504040204" pitchFamily="34" charset="0"/>
              </a:rPr>
              <a:t>ăcoroasă</a:t>
            </a:r>
            <a:r>
              <a:rPr lang="en-US" altLang="ro-RO" sz="2000" dirty="0">
                <a:solidFill>
                  <a:srgbClr val="002060"/>
                </a:solidFill>
                <a:cs typeface="Tahoma" panose="020B0604030504040204" pitchFamily="34" charset="0"/>
              </a:rPr>
              <a:t>- </a:t>
            </a:r>
            <a:r>
              <a:rPr lang="en-US" altLang="ro-RO" sz="2000" dirty="0" err="1">
                <a:solidFill>
                  <a:srgbClr val="002060"/>
                </a:solidFill>
              </a:rPr>
              <a:t>r</a:t>
            </a:r>
            <a:r>
              <a:rPr lang="en-US" altLang="ro-RO" sz="2000" dirty="0" err="1">
                <a:solidFill>
                  <a:srgbClr val="002060"/>
                </a:solidFill>
                <a:cs typeface="Tahoma" panose="020B0604030504040204" pitchFamily="34" charset="0"/>
              </a:rPr>
              <a:t>ăcoroas</a:t>
            </a:r>
            <a:r>
              <a:rPr lang="en-US" altLang="ro-RO" sz="2000" dirty="0" err="1">
                <a:solidFill>
                  <a:schemeClr val="accent5"/>
                </a:solidFill>
                <a:cs typeface="Tahoma" panose="020B0604030504040204" pitchFamily="34" charset="0"/>
              </a:rPr>
              <a:t>a</a:t>
            </a:r>
            <a:r>
              <a:rPr lang="en-US" altLang="ro-RO" sz="2000" dirty="0">
                <a:solidFill>
                  <a:srgbClr val="002060"/>
                </a:solidFill>
                <a:cs typeface="Tahoma" panose="020B0604030504040204" pitchFamily="34" charset="0"/>
              </a:rPr>
              <a:t> </a:t>
            </a:r>
            <a:r>
              <a:rPr lang="en-US" altLang="ro-RO" sz="2000" dirty="0" err="1">
                <a:solidFill>
                  <a:srgbClr val="002060"/>
                </a:solidFill>
                <a:cs typeface="Tahoma" panose="020B0604030504040204" pitchFamily="34" charset="0"/>
              </a:rPr>
              <a:t>umbră</a:t>
            </a:r>
            <a:endParaRPr lang="en-US" altLang="ro-RO" sz="2000" dirty="0">
              <a:solidFill>
                <a:srgbClr val="002060"/>
              </a:solidFill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ro-RO" sz="2000" dirty="0">
                <a:solidFill>
                  <a:srgbClr val="002060"/>
                </a:solidFill>
                <a:latin typeface="+mj-lt"/>
              </a:rPr>
              <a:t>      Fluture</a:t>
            </a:r>
            <a:r>
              <a:rPr lang="ro-RO" sz="2000" dirty="0">
                <a:solidFill>
                  <a:schemeClr val="accent5"/>
                </a:solidFill>
                <a:latin typeface="+mj-lt"/>
              </a:rPr>
              <a:t>le</a:t>
            </a:r>
            <a:r>
              <a:rPr lang="ro-RO" sz="2000" dirty="0">
                <a:solidFill>
                  <a:srgbClr val="002060"/>
                </a:solidFill>
                <a:latin typeface="+mj-lt"/>
              </a:rPr>
              <a:t> jucăuș - jucăușu</a:t>
            </a:r>
            <a:r>
              <a:rPr lang="ro-RO" sz="2000" dirty="0">
                <a:solidFill>
                  <a:schemeClr val="accent5"/>
                </a:solidFill>
                <a:latin typeface="+mj-lt"/>
              </a:rPr>
              <a:t>l</a:t>
            </a:r>
            <a:r>
              <a:rPr lang="ro-RO" sz="2000" dirty="0">
                <a:solidFill>
                  <a:srgbClr val="002060"/>
                </a:solidFill>
                <a:latin typeface="+mj-lt"/>
              </a:rPr>
              <a:t> fluture</a:t>
            </a:r>
          </a:p>
        </p:txBody>
      </p:sp>
      <p:pic>
        <p:nvPicPr>
          <p:cNvPr id="2" name="Imagine 1">
            <a:extLst>
              <a:ext uri="{FF2B5EF4-FFF2-40B4-BE49-F238E27FC236}">
                <a16:creationId xmlns:a16="http://schemas.microsoft.com/office/drawing/2014/main" id="{DDFD4E92-FDB5-4189-8433-A75E49A2E8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1020" y="3810000"/>
            <a:ext cx="3882980" cy="2694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688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90600"/>
            <a:ext cx="6897445" cy="47324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o-RO" sz="2400" b="1" dirty="0">
                <a:solidFill>
                  <a:srgbClr val="FF0000"/>
                </a:solidFill>
              </a:rPr>
              <a:t>II. Felurile adjectivului</a:t>
            </a:r>
          </a:p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1. </a:t>
            </a:r>
            <a:r>
              <a:rPr lang="ro-RO" sz="2400" dirty="0">
                <a:solidFill>
                  <a:srgbClr val="FF0000"/>
                </a:solidFill>
              </a:rPr>
              <a:t>Adjective calificative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ro-RO" sz="2400" dirty="0">
                <a:solidFill>
                  <a:srgbClr val="FF0000"/>
                </a:solidFill>
              </a:rPr>
              <a:t>(propriu-zise</a:t>
            </a:r>
            <a:r>
              <a:rPr lang="en-US" sz="2400" dirty="0">
                <a:solidFill>
                  <a:srgbClr val="FF0000"/>
                </a:solidFill>
              </a:rPr>
              <a:t>): </a:t>
            </a:r>
            <a:r>
              <a:rPr lang="ro-RO" sz="2400" dirty="0">
                <a:solidFill>
                  <a:schemeClr val="accent2">
                    <a:lumMod val="50000"/>
                  </a:schemeClr>
                </a:solidFill>
              </a:rPr>
              <a:t>exprimă însușiri ale obiectelor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- simple: </a:t>
            </a:r>
            <a:r>
              <a:rPr lang="ro-RO" sz="2400" i="1" dirty="0">
                <a:solidFill>
                  <a:schemeClr val="accent2">
                    <a:lumMod val="50000"/>
                  </a:schemeClr>
                </a:solidFill>
              </a:rPr>
              <a:t>bun, frumos, verde</a:t>
            </a:r>
            <a:endParaRPr lang="en-US" sz="2400" i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o-RO" sz="2400" dirty="0">
                <a:solidFill>
                  <a:schemeClr val="accent2">
                    <a:lumMod val="50000"/>
                  </a:schemeClr>
                </a:solidFill>
              </a:rPr>
              <a:t>- compuse: </a:t>
            </a:r>
            <a:r>
              <a:rPr lang="ro-RO" sz="2400" i="1" dirty="0">
                <a:solidFill>
                  <a:schemeClr val="accent2">
                    <a:lumMod val="50000"/>
                  </a:schemeClr>
                </a:solidFill>
              </a:rPr>
              <a:t>cumsecade, atotputernic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o-RO" sz="2400" dirty="0">
                <a:solidFill>
                  <a:schemeClr val="accent2">
                    <a:lumMod val="50000"/>
                  </a:schemeClr>
                </a:solidFill>
              </a:rPr>
              <a:t>derivate cu sufixe/ prefixe: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o-RO" sz="2400" i="1" dirty="0">
                <a:solidFill>
                  <a:schemeClr val="accent2">
                    <a:lumMod val="50000"/>
                  </a:schemeClr>
                </a:solidFill>
              </a:rPr>
              <a:t>românesc, puternic, ilegal, nedrept</a:t>
            </a:r>
            <a:endParaRPr lang="en-US" sz="2400" i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o-RO" sz="2400" dirty="0">
                <a:solidFill>
                  <a:schemeClr val="accent2">
                    <a:lumMod val="50000"/>
                  </a:schemeClr>
                </a:solidFill>
              </a:rPr>
              <a:t>- Locuțiuni adjectivale (grupuri de cuvinte care se contrag în adjectiv): </a:t>
            </a:r>
            <a:r>
              <a:rPr lang="ro-RO" sz="2400" i="1" dirty="0">
                <a:solidFill>
                  <a:schemeClr val="accent2">
                    <a:lumMod val="50000"/>
                  </a:schemeClr>
                </a:solidFill>
              </a:rPr>
              <a:t>de seama, cu scaun la cap, cu minte, fel de fel, numai piele si os</a:t>
            </a:r>
            <a:endParaRPr lang="ro-RO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006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74676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2400" dirty="0">
                <a:solidFill>
                  <a:srgbClr val="FF0000"/>
                </a:solidFill>
              </a:rPr>
              <a:t>2. Adjective determinative</a:t>
            </a:r>
            <a:r>
              <a:rPr lang="ro-RO" sz="2400" dirty="0"/>
              <a:t>: provenite din alte părți de vorbire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- </a:t>
            </a:r>
            <a:r>
              <a:rPr lang="ro-RO" sz="2400" b="1" dirty="0"/>
              <a:t>Adjective pronominale</a:t>
            </a:r>
            <a:r>
              <a:rPr lang="ro-RO" sz="2400" dirty="0"/>
              <a:t>: posesive (</a:t>
            </a:r>
            <a:r>
              <a:rPr lang="ro-RO" sz="2400" i="1" dirty="0"/>
              <a:t>cartea </a:t>
            </a:r>
            <a:r>
              <a:rPr lang="ro-RO" sz="2400" b="1" i="1" dirty="0"/>
              <a:t>mea</a:t>
            </a:r>
            <a:r>
              <a:rPr lang="ro-RO" sz="2400" dirty="0"/>
              <a:t>),</a:t>
            </a:r>
            <a:r>
              <a:rPr lang="ro-RO" sz="2400" i="1" dirty="0"/>
              <a:t> </a:t>
            </a:r>
            <a:r>
              <a:rPr lang="ro-RO" sz="2400" dirty="0"/>
              <a:t>demonstrative</a:t>
            </a:r>
            <a:r>
              <a:rPr lang="ro-RO" sz="2400" i="1" dirty="0"/>
              <a:t> </a:t>
            </a:r>
            <a:r>
              <a:rPr lang="ro-RO" sz="2400" b="1" i="1" dirty="0"/>
              <a:t>(această </a:t>
            </a:r>
            <a:r>
              <a:rPr lang="ro-RO" sz="2400" i="1" dirty="0"/>
              <a:t>carte</a:t>
            </a:r>
            <a:r>
              <a:rPr lang="ro-RO" sz="2400" b="1" i="1" dirty="0"/>
              <a:t>)</a:t>
            </a:r>
          </a:p>
          <a:p>
            <a:pPr marL="0" indent="0">
              <a:buNone/>
            </a:pPr>
            <a:r>
              <a:rPr lang="ro-RO" sz="2400" b="1" i="1" dirty="0"/>
              <a:t>- </a:t>
            </a:r>
            <a:r>
              <a:rPr lang="ro-RO" sz="2400" b="1" dirty="0"/>
              <a:t>Numerale cu valoare adjectivală: </a:t>
            </a:r>
            <a:r>
              <a:rPr lang="ro-RO" sz="2400" b="1" i="1" dirty="0"/>
              <a:t>doi </a:t>
            </a:r>
            <a:r>
              <a:rPr lang="ro-RO" sz="2400" i="1" dirty="0"/>
              <a:t>elevi</a:t>
            </a:r>
          </a:p>
          <a:p>
            <a:pPr marL="0" indent="0">
              <a:buNone/>
            </a:pPr>
            <a:r>
              <a:rPr lang="ro-RO" sz="2400" b="1" dirty="0"/>
              <a:t>- Provenite din participii: </a:t>
            </a:r>
            <a:r>
              <a:rPr lang="ro-RO" sz="2400" i="1" dirty="0"/>
              <a:t>floare</a:t>
            </a:r>
            <a:r>
              <a:rPr lang="ro-RO" sz="2400" b="1" i="1" dirty="0"/>
              <a:t> ruptă</a:t>
            </a:r>
          </a:p>
          <a:p>
            <a:pPr marL="0" indent="0">
              <a:buNone/>
            </a:pPr>
            <a:r>
              <a:rPr lang="en-US" sz="2400" b="1" dirty="0"/>
              <a:t>- </a:t>
            </a:r>
            <a:r>
              <a:rPr lang="ro-RO" sz="2400" b="1" dirty="0"/>
              <a:t>Provenite din gerunzii acordate: </a:t>
            </a:r>
            <a:r>
              <a:rPr lang="ro-RO" sz="2400" i="1" dirty="0"/>
              <a:t>mâini </a:t>
            </a:r>
            <a:r>
              <a:rPr lang="ro-RO" sz="2400" b="1" i="1" dirty="0"/>
              <a:t>tremurânde</a:t>
            </a:r>
            <a:r>
              <a:rPr lang="en-US" sz="2400" b="1" i="1" dirty="0"/>
              <a:t>, </a:t>
            </a:r>
            <a:r>
              <a:rPr lang="ro-RO" sz="2400" i="1" dirty="0"/>
              <a:t>oala</a:t>
            </a:r>
            <a:r>
              <a:rPr lang="ro-RO" sz="2400" b="1" i="1" dirty="0"/>
              <a:t> aburindă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1003726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0600"/>
            <a:ext cx="6821245" cy="473246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o-RO" sz="2600" dirty="0">
                <a:solidFill>
                  <a:srgbClr val="FF0000"/>
                </a:solidFill>
              </a:rPr>
              <a:t>După flexiune</a:t>
            </a:r>
            <a:r>
              <a:rPr lang="en-US" sz="2600" dirty="0"/>
              <a:t>,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ro-RO" sz="2600" dirty="0"/>
              <a:t>adjectivele se împart in</a:t>
            </a:r>
            <a:r>
              <a:rPr lang="en-US" sz="2600" dirty="0"/>
              <a:t>:</a:t>
            </a:r>
          </a:p>
          <a:p>
            <a:pPr marL="0" indent="0">
              <a:buNone/>
            </a:pPr>
            <a:r>
              <a:rPr lang="ro-RO" sz="2600" dirty="0">
                <a:solidFill>
                  <a:srgbClr val="FF0000"/>
                </a:solidFill>
              </a:rPr>
              <a:t>1. Adjective variabile </a:t>
            </a:r>
            <a:r>
              <a:rPr lang="ro-RO" sz="2600" dirty="0"/>
              <a:t>– își schimba forma după gen, număr si caz:</a:t>
            </a:r>
          </a:p>
          <a:p>
            <a:pPr marL="0" indent="0">
              <a:buNone/>
            </a:pPr>
            <a:r>
              <a:rPr lang="en-US" sz="2600" dirty="0">
                <a:solidFill>
                  <a:srgbClr val="FF0000"/>
                </a:solidFill>
              </a:rPr>
              <a:t>a) </a:t>
            </a:r>
            <a:r>
              <a:rPr lang="ro-RO" sz="2600" dirty="0">
                <a:solidFill>
                  <a:srgbClr val="FF0000"/>
                </a:solidFill>
              </a:rPr>
              <a:t>Cu 2 forme flexionare:</a:t>
            </a:r>
            <a:r>
              <a:rPr lang="ro-RO" sz="2600" dirty="0"/>
              <a:t> </a:t>
            </a:r>
            <a:r>
              <a:rPr lang="ro-RO" sz="2600" i="1" dirty="0"/>
              <a:t>dulce, mare, rece</a:t>
            </a:r>
            <a:endParaRPr lang="en-US" sz="2600" i="1" dirty="0"/>
          </a:p>
          <a:p>
            <a:pPr marL="0" indent="0">
              <a:buNone/>
            </a:pPr>
            <a:r>
              <a:rPr lang="en-US" sz="2600" dirty="0">
                <a:solidFill>
                  <a:srgbClr val="FF0000"/>
                </a:solidFill>
              </a:rPr>
              <a:t>b) </a:t>
            </a:r>
            <a:r>
              <a:rPr lang="ro-RO" sz="2600" dirty="0">
                <a:solidFill>
                  <a:srgbClr val="FF0000"/>
                </a:solidFill>
              </a:rPr>
              <a:t>Cu </a:t>
            </a:r>
            <a:r>
              <a:rPr lang="en-US" sz="2600" dirty="0">
                <a:solidFill>
                  <a:srgbClr val="FF0000"/>
                </a:solidFill>
              </a:rPr>
              <a:t>3</a:t>
            </a:r>
            <a:r>
              <a:rPr lang="ro-RO" sz="2600" dirty="0">
                <a:solidFill>
                  <a:srgbClr val="FF0000"/>
                </a:solidFill>
              </a:rPr>
              <a:t> forme flexionare:</a:t>
            </a:r>
            <a:r>
              <a:rPr lang="ro-RO" sz="2600" dirty="0"/>
              <a:t> </a:t>
            </a:r>
            <a:r>
              <a:rPr lang="ro-RO" sz="2600" i="1" dirty="0"/>
              <a:t>mic, cenușiu</a:t>
            </a:r>
          </a:p>
          <a:p>
            <a:pPr marL="0" indent="0">
              <a:buNone/>
            </a:pPr>
            <a:r>
              <a:rPr lang="en-US" sz="2600" dirty="0">
                <a:solidFill>
                  <a:srgbClr val="FF0000"/>
                </a:solidFill>
              </a:rPr>
              <a:t>c) </a:t>
            </a:r>
            <a:r>
              <a:rPr lang="ro-RO" sz="2600" dirty="0">
                <a:solidFill>
                  <a:srgbClr val="FF0000"/>
                </a:solidFill>
              </a:rPr>
              <a:t>Cu </a:t>
            </a:r>
            <a:r>
              <a:rPr lang="en-US" sz="2600" dirty="0">
                <a:solidFill>
                  <a:srgbClr val="FF0000"/>
                </a:solidFill>
              </a:rPr>
              <a:t>4</a:t>
            </a:r>
            <a:r>
              <a:rPr lang="ro-RO" sz="2600" dirty="0">
                <a:solidFill>
                  <a:srgbClr val="FF0000"/>
                </a:solidFill>
              </a:rPr>
              <a:t> forme flexionare:</a:t>
            </a:r>
            <a:r>
              <a:rPr lang="ro-RO" sz="2600" dirty="0"/>
              <a:t> </a:t>
            </a:r>
            <a:r>
              <a:rPr lang="ro-RO" sz="2600" i="1" dirty="0" err="1"/>
              <a:t>harnic,frumos</a:t>
            </a:r>
            <a:endParaRPr lang="ro-RO" sz="2600" i="1" dirty="0"/>
          </a:p>
          <a:p>
            <a:pPr marL="0" indent="0">
              <a:buNone/>
            </a:pPr>
            <a:endParaRPr lang="en-US" sz="2600" i="1" dirty="0"/>
          </a:p>
          <a:p>
            <a:pPr marL="0" indent="0">
              <a:buNone/>
            </a:pPr>
            <a:r>
              <a:rPr lang="en-US" sz="2600" dirty="0">
                <a:solidFill>
                  <a:srgbClr val="FF0000"/>
                </a:solidFill>
              </a:rPr>
              <a:t>2</a:t>
            </a:r>
            <a:r>
              <a:rPr lang="ro-RO" sz="2600" dirty="0">
                <a:solidFill>
                  <a:srgbClr val="FF0000"/>
                </a:solidFill>
              </a:rPr>
              <a:t>. Adjective </a:t>
            </a:r>
            <a:r>
              <a:rPr lang="en-US" sz="2600" dirty="0">
                <a:solidFill>
                  <a:srgbClr val="FF0000"/>
                </a:solidFill>
              </a:rPr>
              <a:t>in</a:t>
            </a:r>
            <a:r>
              <a:rPr lang="ro-RO" sz="2600" dirty="0">
                <a:solidFill>
                  <a:srgbClr val="FF0000"/>
                </a:solidFill>
              </a:rPr>
              <a:t>variabile </a:t>
            </a:r>
            <a:r>
              <a:rPr lang="ro-RO" sz="2600" dirty="0"/>
              <a:t>– </a:t>
            </a:r>
            <a:r>
              <a:rPr lang="en-US" sz="2600" dirty="0"/>
              <a:t>au </a:t>
            </a:r>
            <a:r>
              <a:rPr lang="ro-RO" sz="2600" dirty="0" err="1"/>
              <a:t>aceeasi</a:t>
            </a:r>
            <a:r>
              <a:rPr lang="ro-RO" sz="2600" dirty="0"/>
              <a:t> formă</a:t>
            </a:r>
            <a:r>
              <a:rPr lang="en-US" sz="2600" dirty="0"/>
              <a:t>,</a:t>
            </a:r>
            <a:r>
              <a:rPr lang="ro-RO" sz="2600" dirty="0"/>
              <a:t> indiferent </a:t>
            </a:r>
            <a:r>
              <a:rPr lang="en-US" sz="2600" dirty="0"/>
              <a:t>de </a:t>
            </a:r>
            <a:r>
              <a:rPr lang="ro-RO" sz="2600" dirty="0"/>
              <a:t>gen, număr și caz:</a:t>
            </a:r>
            <a:r>
              <a:rPr lang="en-US" sz="2600" i="1" dirty="0"/>
              <a:t> </a:t>
            </a:r>
            <a:r>
              <a:rPr lang="ro-RO" sz="2600" i="1" dirty="0"/>
              <a:t>maro, bleu, crem, roz, gri, bej, asa, asemenea, gata, doldora, perspicace, atroce, precoce, vivace</a:t>
            </a:r>
            <a:r>
              <a:rPr lang="en-US" sz="2600" i="1" dirty="0"/>
              <a:t>, clos, forte</a:t>
            </a:r>
            <a:endParaRPr lang="ro-RO" sz="2600" dirty="0"/>
          </a:p>
          <a:p>
            <a:pPr marL="0" indent="0">
              <a:buNone/>
            </a:pPr>
            <a:endParaRPr lang="ro-RO" b="1" dirty="0"/>
          </a:p>
        </p:txBody>
      </p:sp>
    </p:spTree>
    <p:extLst>
      <p:ext uri="{BB962C8B-B14F-4D97-AF65-F5344CB8AC3E}">
        <p14:creationId xmlns:p14="http://schemas.microsoft.com/office/powerpoint/2010/main" val="4087076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6973645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2400" b="1" dirty="0">
                <a:solidFill>
                  <a:srgbClr val="FF0000"/>
                </a:solidFill>
              </a:rPr>
              <a:t>III. Gradele de comparatie/ de intensitate</a:t>
            </a:r>
          </a:p>
          <a:p>
            <a:pPr marL="0" indent="0">
              <a:buNone/>
            </a:pPr>
            <a:r>
              <a:rPr lang="ro-RO" sz="2000" dirty="0"/>
              <a:t>Exprimă gradul/ </a:t>
            </a:r>
            <a:r>
              <a:rPr lang="ro-RO" sz="2000" dirty="0" err="1"/>
              <a:t>masura</a:t>
            </a:r>
            <a:r>
              <a:rPr lang="ro-RO" sz="2000" dirty="0"/>
              <a:t> în care o însușire caracterizează un obiect în raport cu aceeași însușire a aceluiași obiect sau a altui obiect</a:t>
            </a:r>
            <a:r>
              <a:rPr lang="en-US" sz="2000" dirty="0"/>
              <a:t>.</a:t>
            </a:r>
            <a:endParaRPr lang="ro-RO" sz="2000" dirty="0"/>
          </a:p>
          <a:p>
            <a:pPr marL="0" indent="0">
              <a:buNone/>
            </a:pPr>
            <a:endParaRPr lang="ro-RO" sz="2000" dirty="0"/>
          </a:p>
          <a:p>
            <a:pPr marL="0" indent="0">
              <a:buNone/>
            </a:pPr>
            <a:endParaRPr lang="ro-RO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ro-RO" sz="2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o-RO" sz="2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o-RO" sz="2000" b="1" u="sng" dirty="0">
                <a:solidFill>
                  <a:srgbClr val="FF0000"/>
                </a:solidFill>
              </a:rPr>
              <a:t>1. Gradul pozitiv </a:t>
            </a:r>
            <a:r>
              <a:rPr lang="ro-RO" sz="2000" dirty="0"/>
              <a:t>– exprimă însușirea unui obiect fără a o compara: </a:t>
            </a:r>
            <a:r>
              <a:rPr lang="ro-RO" sz="2000" i="1" dirty="0"/>
              <a:t>om </a:t>
            </a:r>
            <a:r>
              <a:rPr lang="ro-RO" sz="2000" b="1" i="1" dirty="0"/>
              <a:t>serios</a:t>
            </a:r>
            <a:r>
              <a:rPr lang="ro-RO" sz="2000" i="1" dirty="0"/>
              <a:t>, ceai </a:t>
            </a:r>
            <a:r>
              <a:rPr lang="ro-RO" sz="2000" b="1" i="1" dirty="0"/>
              <a:t>fierbinte</a:t>
            </a:r>
            <a:r>
              <a:rPr lang="ro-RO" sz="2000" i="1" dirty="0"/>
              <a:t>, curtea </a:t>
            </a:r>
            <a:r>
              <a:rPr lang="ro-RO" sz="2000" b="1" i="1" dirty="0"/>
              <a:t>cea mare</a:t>
            </a:r>
            <a:r>
              <a:rPr lang="en-US" sz="2000" b="1" i="1" dirty="0"/>
              <a:t>.</a:t>
            </a:r>
          </a:p>
        </p:txBody>
      </p:sp>
      <p:pic>
        <p:nvPicPr>
          <p:cNvPr id="2" name="Imagine 1">
            <a:extLst>
              <a:ext uri="{FF2B5EF4-FFF2-40B4-BE49-F238E27FC236}">
                <a16:creationId xmlns:a16="http://schemas.microsoft.com/office/drawing/2014/main" id="{F2AF4D97-5252-4551-88A6-49689B5D31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2228255"/>
            <a:ext cx="3657600" cy="240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747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685800" y="838200"/>
            <a:ext cx="7619999" cy="48847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2000" b="1" u="sng" dirty="0">
                <a:solidFill>
                  <a:srgbClr val="FF0000"/>
                </a:solidFill>
              </a:rPr>
              <a:t>2. Gradul comparativ </a:t>
            </a:r>
            <a:r>
              <a:rPr lang="ro-RO" sz="2000" dirty="0"/>
              <a:t>– </a:t>
            </a:r>
            <a:r>
              <a:rPr lang="ro-RO" sz="2000" dirty="0" err="1"/>
              <a:t>însusirea</a:t>
            </a:r>
            <a:r>
              <a:rPr lang="ro-RO" sz="2000" dirty="0"/>
              <a:t> se compară in grad diferit. Are trei forme: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a) </a:t>
            </a:r>
            <a:r>
              <a:rPr lang="ro-RO" sz="2000" dirty="0">
                <a:solidFill>
                  <a:srgbClr val="FF0000"/>
                </a:solidFill>
              </a:rPr>
              <a:t>De superioritate </a:t>
            </a:r>
            <a:r>
              <a:rPr lang="ro-RO" sz="2000" dirty="0"/>
              <a:t>– format din adverbul </a:t>
            </a:r>
            <a:r>
              <a:rPr lang="ro-RO" sz="2000" b="1" i="1" dirty="0"/>
              <a:t>mai</a:t>
            </a:r>
            <a:r>
              <a:rPr lang="ro-RO" sz="2000" dirty="0"/>
              <a:t> + adjectivul la gradul pozitiv</a:t>
            </a:r>
            <a:r>
              <a:rPr lang="en-US" sz="2000" dirty="0"/>
              <a:t>: </a:t>
            </a:r>
            <a:r>
              <a:rPr lang="ro-RO" sz="2000" i="1" dirty="0"/>
              <a:t>om </a:t>
            </a:r>
            <a:r>
              <a:rPr lang="ro-RO" sz="2000" b="1" i="1" dirty="0"/>
              <a:t>mai</a:t>
            </a:r>
            <a:r>
              <a:rPr lang="en-US" sz="2000" b="1" i="1" dirty="0"/>
              <a:t> </a:t>
            </a:r>
            <a:r>
              <a:rPr lang="ro-RO" sz="2000" b="1" i="1" dirty="0"/>
              <a:t>serios</a:t>
            </a:r>
            <a:r>
              <a:rPr lang="ro-RO" sz="2000" i="1" dirty="0"/>
              <a:t>, ceai </a:t>
            </a:r>
            <a:r>
              <a:rPr lang="ro-RO" sz="2000" b="1" i="1" dirty="0"/>
              <a:t>mai</a:t>
            </a:r>
            <a:r>
              <a:rPr lang="en-US" sz="2000" i="1" dirty="0"/>
              <a:t> </a:t>
            </a:r>
            <a:r>
              <a:rPr lang="ro-RO" sz="2000" b="1" i="1" dirty="0"/>
              <a:t>fierbinte</a:t>
            </a:r>
            <a:r>
              <a:rPr lang="ro-RO" sz="2000" i="1" dirty="0"/>
              <a:t>, curtea </a:t>
            </a:r>
            <a:r>
              <a:rPr lang="ro-RO" sz="2000" b="1" i="1" dirty="0"/>
              <a:t>cea mai mare</a:t>
            </a:r>
            <a:r>
              <a:rPr lang="en-US" sz="2000" b="1" i="1" dirty="0"/>
              <a:t>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b) </a:t>
            </a:r>
            <a:r>
              <a:rPr lang="ro-RO" sz="2000" dirty="0">
                <a:solidFill>
                  <a:srgbClr val="FF0000"/>
                </a:solidFill>
              </a:rPr>
              <a:t>De egalitate </a:t>
            </a:r>
            <a:r>
              <a:rPr lang="ro-RO" sz="2000" dirty="0"/>
              <a:t>– format din locuțiunile adverbiale/ adverbe (</a:t>
            </a:r>
            <a:r>
              <a:rPr lang="ro-RO" sz="2000" b="1" i="1" dirty="0"/>
              <a:t>la fel de, tot asa de, tot atat de, deopotriva de</a:t>
            </a:r>
            <a:r>
              <a:rPr lang="ro-RO" sz="2000" dirty="0"/>
              <a:t>)</a:t>
            </a:r>
            <a:r>
              <a:rPr lang="en-US" sz="2000" dirty="0"/>
              <a:t> + </a:t>
            </a:r>
            <a:r>
              <a:rPr lang="ro-RO" sz="2000" dirty="0"/>
              <a:t>adjectivu</a:t>
            </a:r>
            <a:r>
              <a:rPr lang="en-US" sz="2000" dirty="0"/>
              <a:t>l: </a:t>
            </a:r>
            <a:r>
              <a:rPr lang="ro-RO" sz="2000" i="1" dirty="0"/>
              <a:t>om </a:t>
            </a:r>
            <a:r>
              <a:rPr lang="en-US" sz="2000" b="1" i="1" dirty="0"/>
              <a:t>la </a:t>
            </a:r>
            <a:r>
              <a:rPr lang="ro-RO" sz="2000" b="1" i="1" dirty="0"/>
              <a:t>fel</a:t>
            </a:r>
            <a:r>
              <a:rPr lang="en-US" sz="2000" b="1" i="1" dirty="0"/>
              <a:t> de </a:t>
            </a:r>
            <a:r>
              <a:rPr lang="ro-RO" sz="2000" b="1" i="1" dirty="0"/>
              <a:t>serios</a:t>
            </a:r>
            <a:r>
              <a:rPr lang="ro-RO" sz="2000" i="1" dirty="0"/>
              <a:t>, ceai </a:t>
            </a:r>
            <a:r>
              <a:rPr lang="en-US" sz="2000" b="1" i="1" dirty="0"/>
              <a:t>tot </a:t>
            </a:r>
            <a:r>
              <a:rPr lang="ro-RO" sz="2000" b="1" i="1" dirty="0"/>
              <a:t>atat</a:t>
            </a:r>
            <a:r>
              <a:rPr lang="en-US" sz="2000" b="1" i="1" dirty="0"/>
              <a:t> de</a:t>
            </a:r>
            <a:r>
              <a:rPr lang="en-US" sz="2000" i="1" dirty="0"/>
              <a:t> </a:t>
            </a:r>
            <a:r>
              <a:rPr lang="ro-RO" sz="2000" b="1" i="1" dirty="0"/>
              <a:t>fierbinte</a:t>
            </a:r>
            <a:r>
              <a:rPr lang="ro-RO" sz="2000" i="1" dirty="0"/>
              <a:t>, curtea </a:t>
            </a:r>
            <a:r>
              <a:rPr lang="ro-RO" sz="2000" b="1" i="1" dirty="0"/>
              <a:t>deopotriva</a:t>
            </a:r>
            <a:r>
              <a:rPr lang="en-US" sz="2000" b="1" i="1" dirty="0"/>
              <a:t> de</a:t>
            </a:r>
            <a:r>
              <a:rPr lang="ro-RO" sz="2000" b="1" i="1" dirty="0"/>
              <a:t> mare</a:t>
            </a:r>
            <a:r>
              <a:rPr lang="en-US" sz="2000" i="1" dirty="0"/>
              <a:t>.</a:t>
            </a:r>
          </a:p>
          <a:p>
            <a:pPr marL="0" indent="0">
              <a:buNone/>
            </a:pPr>
            <a:r>
              <a:rPr lang="ro-RO" sz="2000" i="1" dirty="0"/>
              <a:t>OBS.1: </a:t>
            </a:r>
            <a:r>
              <a:rPr lang="ro-RO" sz="2000" dirty="0"/>
              <a:t>In exemple precum: </a:t>
            </a:r>
            <a:r>
              <a:rPr lang="ro-RO" sz="2000" i="1" dirty="0"/>
              <a:t>mare </a:t>
            </a:r>
            <a:r>
              <a:rPr lang="ro-RO" sz="2000" b="1" i="1" dirty="0"/>
              <a:t>cât </a:t>
            </a:r>
            <a:r>
              <a:rPr lang="ro-RO" sz="2000" i="1" dirty="0"/>
              <a:t>muntele</a:t>
            </a:r>
            <a:r>
              <a:rPr lang="ro-RO" sz="2000" dirty="0"/>
              <a:t>, </a:t>
            </a:r>
            <a:r>
              <a:rPr lang="ro-RO" sz="2000" i="1" dirty="0"/>
              <a:t>verde </a:t>
            </a:r>
            <a:r>
              <a:rPr lang="ro-RO" sz="2000" b="1" i="1" dirty="0"/>
              <a:t>ca </a:t>
            </a:r>
            <a:r>
              <a:rPr lang="ro-RO" sz="2000" i="1" dirty="0"/>
              <a:t>iarba</a:t>
            </a:r>
            <a:r>
              <a:rPr lang="ro-RO" sz="2000" dirty="0"/>
              <a:t>, </a:t>
            </a:r>
            <a:r>
              <a:rPr lang="ro-RO" sz="2000" dirty="0" err="1"/>
              <a:t>deți</a:t>
            </a:r>
            <a:r>
              <a:rPr lang="ro-RO" sz="2000" dirty="0"/>
              <a:t> </a:t>
            </a:r>
            <a:r>
              <a:rPr lang="ro-RO" sz="2000" dirty="0" err="1"/>
              <a:t>lipseste</a:t>
            </a:r>
            <a:r>
              <a:rPr lang="ro-RO" sz="2000" dirty="0"/>
              <a:t> locuțiunea adverbială specifică, adjectivele se află la gradul comparativ de egalitate</a:t>
            </a:r>
            <a:r>
              <a:rPr lang="en-US" sz="2000" dirty="0"/>
              <a:t>.</a:t>
            </a:r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1535961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7049845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c) </a:t>
            </a:r>
            <a:r>
              <a:rPr lang="ro-RO" sz="2000" dirty="0">
                <a:solidFill>
                  <a:srgbClr val="FF0000"/>
                </a:solidFill>
              </a:rPr>
              <a:t>De inferioritate </a:t>
            </a:r>
            <a:r>
              <a:rPr lang="ro-RO" sz="2000" dirty="0"/>
              <a:t>– format din adverbul </a:t>
            </a:r>
            <a:r>
              <a:rPr lang="ro-RO" sz="2000" b="1" i="1" dirty="0"/>
              <a:t>mai puțin</a:t>
            </a:r>
            <a:r>
              <a:rPr lang="en-US" sz="2000" dirty="0"/>
              <a:t> + </a:t>
            </a:r>
            <a:r>
              <a:rPr lang="ro-RO" sz="2000" dirty="0"/>
              <a:t>adjectivu</a:t>
            </a:r>
            <a:r>
              <a:rPr lang="en-US" sz="2000" dirty="0"/>
              <a:t>l (+ </a:t>
            </a:r>
            <a:r>
              <a:rPr lang="ro-RO" sz="2000" dirty="0"/>
              <a:t>adverbul </a:t>
            </a:r>
            <a:r>
              <a:rPr lang="ro-RO" sz="2000" b="1" i="1" dirty="0"/>
              <a:t>decat</a:t>
            </a:r>
            <a:r>
              <a:rPr lang="ro-RO" sz="2000" dirty="0"/>
              <a:t>, </a:t>
            </a:r>
            <a:r>
              <a:rPr lang="ro-RO" sz="2000" b="1" i="1" dirty="0"/>
              <a:t>ca</a:t>
            </a:r>
            <a:r>
              <a:rPr lang="ro-RO" sz="2000" dirty="0"/>
              <a:t>, cu valoare de prepoziții</a:t>
            </a:r>
            <a:r>
              <a:rPr lang="en-US" sz="2000" dirty="0"/>
              <a:t>): </a:t>
            </a:r>
            <a:r>
              <a:rPr lang="ro-RO" sz="2000" i="1" dirty="0"/>
              <a:t>om </a:t>
            </a:r>
            <a:r>
              <a:rPr lang="ro-RO" sz="2000" b="1" i="1" dirty="0"/>
              <a:t>mai putin</a:t>
            </a:r>
            <a:r>
              <a:rPr lang="en-US" sz="2000" b="1" i="1" dirty="0"/>
              <a:t> </a:t>
            </a:r>
            <a:r>
              <a:rPr lang="ro-RO" sz="2000" b="1" i="1" dirty="0"/>
              <a:t>serios</a:t>
            </a:r>
            <a:r>
              <a:rPr lang="en-US" sz="2000" dirty="0"/>
              <a:t> </a:t>
            </a:r>
            <a:r>
              <a:rPr lang="en-US" sz="2000" i="1" dirty="0"/>
              <a:t>(</a:t>
            </a:r>
            <a:r>
              <a:rPr lang="ro-RO" sz="2000" i="1" dirty="0"/>
              <a:t>decat</a:t>
            </a:r>
            <a:r>
              <a:rPr lang="en-US" sz="2000" i="1" dirty="0"/>
              <a:t> tine)</a:t>
            </a:r>
            <a:r>
              <a:rPr lang="ro-RO" sz="2000" i="1" dirty="0"/>
              <a:t>, ceai </a:t>
            </a:r>
            <a:r>
              <a:rPr lang="ro-RO" sz="2000" b="1" i="1" dirty="0"/>
              <a:t>mai puțin</a:t>
            </a:r>
            <a:r>
              <a:rPr lang="en-US" sz="2000" b="1" i="1" dirty="0"/>
              <a:t> </a:t>
            </a:r>
            <a:r>
              <a:rPr lang="ro-RO" sz="2000" b="1" i="1" dirty="0"/>
              <a:t>fierbinte</a:t>
            </a:r>
            <a:r>
              <a:rPr lang="ro-RO" sz="2000" i="1" dirty="0"/>
              <a:t>, curtea </a:t>
            </a:r>
            <a:r>
              <a:rPr lang="ro-RO" sz="2000" b="1" i="1" dirty="0"/>
              <a:t>mai puțin mare</a:t>
            </a:r>
            <a:r>
              <a:rPr lang="en-US" sz="2000" i="1" dirty="0"/>
              <a:t>.</a:t>
            </a:r>
            <a:endParaRPr lang="ro-RO" sz="2000" i="1" dirty="0"/>
          </a:p>
          <a:p>
            <a:pPr marL="0" indent="0">
              <a:buNone/>
            </a:pPr>
            <a:endParaRPr lang="en-US" sz="2000" i="1" dirty="0"/>
          </a:p>
          <a:p>
            <a:pPr marL="0" indent="0">
              <a:buNone/>
            </a:pPr>
            <a:r>
              <a:rPr lang="en-US" sz="2000" b="1" u="sng" dirty="0">
                <a:solidFill>
                  <a:srgbClr val="FF0000"/>
                </a:solidFill>
              </a:rPr>
              <a:t>3</a:t>
            </a:r>
            <a:r>
              <a:rPr lang="ro-RO" sz="2000" b="1" u="sng" dirty="0">
                <a:solidFill>
                  <a:srgbClr val="FF0000"/>
                </a:solidFill>
              </a:rPr>
              <a:t>. </a:t>
            </a:r>
            <a:r>
              <a:rPr lang="en-US" sz="2000" b="1" u="sng" dirty="0" err="1">
                <a:solidFill>
                  <a:srgbClr val="FF0000"/>
                </a:solidFill>
              </a:rPr>
              <a:t>Superlativul</a:t>
            </a:r>
            <a:r>
              <a:rPr lang="ro-RO" sz="2000" b="1" u="sng" dirty="0">
                <a:solidFill>
                  <a:srgbClr val="FF0000"/>
                </a:solidFill>
              </a:rPr>
              <a:t> </a:t>
            </a:r>
            <a:r>
              <a:rPr lang="ro-RO" sz="2000" dirty="0"/>
              <a:t>– însușirea unui obiect este în cel mai inalt sau în cel mai scazut grad. Are două forme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ro-RO" sz="2000" dirty="0">
                <a:solidFill>
                  <a:srgbClr val="FF0000"/>
                </a:solidFill>
              </a:rPr>
              <a:t>a) Superlativ relativ</a:t>
            </a:r>
            <a:r>
              <a:rPr lang="ro-RO" sz="2000" dirty="0"/>
              <a:t> – cu doua forme: </a:t>
            </a:r>
          </a:p>
          <a:p>
            <a:pPr marL="0" indent="0">
              <a:buNone/>
            </a:pPr>
            <a:r>
              <a:rPr lang="ro-RO" sz="2000" dirty="0"/>
              <a:t> </a:t>
            </a:r>
            <a:r>
              <a:rPr lang="ro-RO" sz="2000" u="sng" dirty="0">
                <a:solidFill>
                  <a:srgbClr val="FF0000"/>
                </a:solidFill>
              </a:rPr>
              <a:t>a.1. de superioritate</a:t>
            </a:r>
            <a:r>
              <a:rPr lang="en-US" sz="2000" i="1" dirty="0"/>
              <a:t>: </a:t>
            </a:r>
            <a:r>
              <a:rPr lang="ro-RO" sz="2000" i="1" dirty="0"/>
              <a:t>om </a:t>
            </a:r>
            <a:r>
              <a:rPr lang="ro-RO" sz="2000" b="1" i="1" dirty="0"/>
              <a:t>cel mai serios</a:t>
            </a:r>
            <a:r>
              <a:rPr lang="ro-RO" sz="2000" i="1" dirty="0"/>
              <a:t>, ceaiul </a:t>
            </a:r>
            <a:r>
              <a:rPr lang="ro-RO" sz="2000" b="1" i="1" dirty="0"/>
              <a:t>cel mai fierbinte</a:t>
            </a:r>
            <a:r>
              <a:rPr lang="ro-RO" sz="2000" i="1" dirty="0"/>
              <a:t>, curtea </a:t>
            </a:r>
            <a:r>
              <a:rPr lang="ro-RO" sz="2000" b="1" i="1" dirty="0"/>
              <a:t>ce</a:t>
            </a:r>
            <a:r>
              <a:rPr lang="en-US" sz="2000" b="1" i="1" dirty="0"/>
              <a:t>a</a:t>
            </a:r>
            <a:r>
              <a:rPr lang="ro-RO" sz="2000" b="1" i="1" dirty="0"/>
              <a:t> mai mare</a:t>
            </a:r>
            <a:endParaRPr lang="en-US" sz="2000" b="1" i="1" dirty="0"/>
          </a:p>
          <a:p>
            <a:pPr marL="0" indent="0">
              <a:buNone/>
            </a:pPr>
            <a:r>
              <a:rPr lang="ro-RO" sz="2000" u="sng" dirty="0">
                <a:solidFill>
                  <a:srgbClr val="FF0000"/>
                </a:solidFill>
              </a:rPr>
              <a:t>a.</a:t>
            </a:r>
            <a:r>
              <a:rPr lang="en-US" sz="2000" u="sng" dirty="0">
                <a:solidFill>
                  <a:srgbClr val="FF0000"/>
                </a:solidFill>
              </a:rPr>
              <a:t>2</a:t>
            </a:r>
            <a:r>
              <a:rPr lang="ro-RO" sz="2000" u="sng" dirty="0">
                <a:solidFill>
                  <a:srgbClr val="FF0000"/>
                </a:solidFill>
              </a:rPr>
              <a:t>. de inferioritate</a:t>
            </a:r>
            <a:r>
              <a:rPr lang="en-US" sz="2000" i="1" dirty="0"/>
              <a:t>: </a:t>
            </a:r>
            <a:r>
              <a:rPr lang="ro-RO" sz="2000" i="1" dirty="0"/>
              <a:t>om </a:t>
            </a:r>
            <a:r>
              <a:rPr lang="ro-RO" sz="2000" b="1" i="1" dirty="0"/>
              <a:t>cel mai puțin serios</a:t>
            </a:r>
            <a:r>
              <a:rPr lang="ro-RO" sz="2000" i="1" dirty="0"/>
              <a:t>, ceaiul </a:t>
            </a:r>
            <a:r>
              <a:rPr lang="ro-RO" sz="2000" b="1" i="1" dirty="0"/>
              <a:t>cel mai puțin fierbinte</a:t>
            </a:r>
            <a:r>
              <a:rPr lang="ro-RO" sz="2000" i="1" dirty="0"/>
              <a:t>, curtea </a:t>
            </a:r>
            <a:r>
              <a:rPr lang="ro-RO" sz="2000" b="1" i="1" dirty="0"/>
              <a:t>ce</a:t>
            </a:r>
            <a:r>
              <a:rPr lang="en-US" sz="2000" b="1" i="1" dirty="0"/>
              <a:t>a</a:t>
            </a:r>
            <a:r>
              <a:rPr lang="ro-RO" sz="2000" b="1" i="1" dirty="0"/>
              <a:t> mai puțin mare</a:t>
            </a:r>
            <a:endParaRPr lang="en-US" sz="2000" i="1" dirty="0"/>
          </a:p>
          <a:p>
            <a:pPr marL="0" indent="0">
              <a:buNone/>
            </a:pPr>
            <a:endParaRPr lang="en-US" sz="2000" i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549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6800"/>
            <a:ext cx="6821245" cy="46562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b</a:t>
            </a:r>
            <a:r>
              <a:rPr lang="ro-RO" sz="2000" dirty="0">
                <a:solidFill>
                  <a:srgbClr val="FF0000"/>
                </a:solidFill>
              </a:rPr>
              <a:t>) Superlativ absolut</a:t>
            </a:r>
            <a:r>
              <a:rPr lang="ro-RO" sz="2000" dirty="0"/>
              <a:t> – cu două forme: </a:t>
            </a:r>
          </a:p>
          <a:p>
            <a:pPr marL="0" indent="0">
              <a:buNone/>
            </a:pPr>
            <a:r>
              <a:rPr lang="ro-RO" sz="2000" dirty="0"/>
              <a:t> </a:t>
            </a:r>
            <a:r>
              <a:rPr lang="en-US" sz="2000" u="sng" dirty="0">
                <a:solidFill>
                  <a:srgbClr val="FF0000"/>
                </a:solidFill>
              </a:rPr>
              <a:t>b</a:t>
            </a:r>
            <a:r>
              <a:rPr lang="ro-RO" sz="2000" u="sng" dirty="0">
                <a:solidFill>
                  <a:srgbClr val="FF0000"/>
                </a:solidFill>
              </a:rPr>
              <a:t>.1. de superioritate</a:t>
            </a:r>
            <a:r>
              <a:rPr lang="en-US" sz="2000" i="1" dirty="0"/>
              <a:t> - </a:t>
            </a:r>
            <a:r>
              <a:rPr lang="ro-RO" sz="2000" dirty="0"/>
              <a:t>se construieste cu adverbele: </a:t>
            </a:r>
            <a:r>
              <a:rPr lang="ro-RO" sz="2000" b="1" i="1" dirty="0"/>
              <a:t>foarte, prea, tare, din cale-afara de, uluitor de, excesiv de, teribil de </a:t>
            </a:r>
            <a:r>
              <a:rPr lang="en-US" sz="2000" b="1" i="1" dirty="0"/>
              <a:t>- </a:t>
            </a:r>
            <a:r>
              <a:rPr lang="ro-RO" sz="2000" i="1" dirty="0"/>
              <a:t>om </a:t>
            </a:r>
            <a:r>
              <a:rPr lang="ro-RO" sz="2000" b="1" i="1" dirty="0"/>
              <a:t>foarte serios</a:t>
            </a:r>
            <a:r>
              <a:rPr lang="ro-RO" sz="2000" i="1" dirty="0"/>
              <a:t>, ceai </a:t>
            </a:r>
            <a:r>
              <a:rPr lang="ro-RO" sz="2000" b="1" i="1" dirty="0"/>
              <a:t>prea fierbinte</a:t>
            </a:r>
            <a:r>
              <a:rPr lang="ro-RO" sz="2000" i="1" dirty="0"/>
              <a:t>, curtea </a:t>
            </a:r>
            <a:r>
              <a:rPr lang="ro-RO" sz="2000" b="1" i="1" dirty="0"/>
              <a:t>tare mare</a:t>
            </a:r>
            <a:endParaRPr lang="en-US" sz="2000" b="1" i="1" dirty="0"/>
          </a:p>
          <a:p>
            <a:pPr marL="0" indent="0">
              <a:buNone/>
            </a:pPr>
            <a:r>
              <a:rPr lang="en-US" sz="2000" u="sng" dirty="0">
                <a:solidFill>
                  <a:srgbClr val="FF0000"/>
                </a:solidFill>
              </a:rPr>
              <a:t>b</a:t>
            </a:r>
            <a:r>
              <a:rPr lang="ro-RO" sz="2000" u="sng" dirty="0">
                <a:solidFill>
                  <a:srgbClr val="FF0000"/>
                </a:solidFill>
              </a:rPr>
              <a:t>.</a:t>
            </a:r>
            <a:r>
              <a:rPr lang="en-US" sz="2000" u="sng" dirty="0">
                <a:solidFill>
                  <a:srgbClr val="FF0000"/>
                </a:solidFill>
              </a:rPr>
              <a:t>2</a:t>
            </a:r>
            <a:r>
              <a:rPr lang="ro-RO" sz="2000" u="sng" dirty="0">
                <a:solidFill>
                  <a:srgbClr val="FF0000"/>
                </a:solidFill>
              </a:rPr>
              <a:t>. de inferioritate</a:t>
            </a:r>
            <a:r>
              <a:rPr lang="en-US" sz="2000" i="1" dirty="0"/>
              <a:t>: </a:t>
            </a:r>
            <a:r>
              <a:rPr lang="ro-RO" sz="2000" i="1" dirty="0"/>
              <a:t>om </a:t>
            </a:r>
            <a:r>
              <a:rPr lang="ro-RO" sz="2000" b="1" i="1" dirty="0"/>
              <a:t>foarte puțin serios</a:t>
            </a:r>
            <a:r>
              <a:rPr lang="ro-RO" sz="2000" i="1" dirty="0"/>
              <a:t>, ceai </a:t>
            </a:r>
            <a:r>
              <a:rPr lang="ro-RO" sz="2000" b="1" i="1" dirty="0"/>
              <a:t>prea puțin fierbinte</a:t>
            </a:r>
            <a:r>
              <a:rPr lang="ro-RO" sz="2000" i="1" dirty="0"/>
              <a:t>, curtea </a:t>
            </a:r>
            <a:r>
              <a:rPr lang="ro-RO" sz="2000" b="1" i="1" dirty="0"/>
              <a:t>teribil de puțin mare</a:t>
            </a:r>
            <a:endParaRPr lang="en-US" sz="2000" b="1" i="1" dirty="0"/>
          </a:p>
        </p:txBody>
      </p:sp>
      <p:pic>
        <p:nvPicPr>
          <p:cNvPr id="2" name="Imagine 1">
            <a:extLst>
              <a:ext uri="{FF2B5EF4-FFF2-40B4-BE49-F238E27FC236}">
                <a16:creationId xmlns:a16="http://schemas.microsoft.com/office/drawing/2014/main" id="{967D9CC8-770C-445C-AB7A-963F8CC63F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4010025"/>
            <a:ext cx="5486400" cy="239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687789"/>
      </p:ext>
    </p:extLst>
  </p:cSld>
  <p:clrMapOvr>
    <a:masterClrMapping/>
  </p:clrMapOvr>
</p:sld>
</file>

<file path=ppt/theme/theme1.xml><?xml version="1.0" encoding="utf-8"?>
<a:theme xmlns:a="http://schemas.openxmlformats.org/drawingml/2006/main" name="Fațetă">
  <a:themeElements>
    <a:clrScheme name="Fațetă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țetă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țetă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214</TotalTime>
  <Words>1463</Words>
  <Application>Microsoft Office PowerPoint</Application>
  <PresentationFormat>Expunere pe ecran (4:3)</PresentationFormat>
  <Paragraphs>171</Paragraphs>
  <Slides>18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5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18</vt:i4>
      </vt:variant>
    </vt:vector>
  </HeadingPairs>
  <TitlesOfParts>
    <vt:vector size="24" baseType="lpstr">
      <vt:lpstr>Arial</vt:lpstr>
      <vt:lpstr>Monotype Corsiva</vt:lpstr>
      <vt:lpstr>Times New Roman</vt:lpstr>
      <vt:lpstr>Trebuchet MS</vt:lpstr>
      <vt:lpstr>Wingdings 3</vt:lpstr>
      <vt:lpstr>Fațetă</vt:lpstr>
      <vt:lpstr>ADJECTIVUL   - însușire de noi cunoștințe -  Clasa a VI-a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Fișă de lucru</vt:lpstr>
      <vt:lpstr>Prezentare PowerPoint</vt:lpstr>
      <vt:lpstr>Prezentare PowerPoint</vt:lpstr>
      <vt:lpstr>Prezentare PowerPoint</vt:lpstr>
      <vt:lpstr>Poezia adjectivului 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ADJECTIVUL</dc:title>
  <dc:creator>TeiBearMatz</dc:creator>
  <cp:lastModifiedBy>Packard-Bell</cp:lastModifiedBy>
  <cp:revision>25</cp:revision>
  <dcterms:created xsi:type="dcterms:W3CDTF">2006-08-16T00:00:00Z</dcterms:created>
  <dcterms:modified xsi:type="dcterms:W3CDTF">2020-05-04T13:58:46Z</dcterms:modified>
</cp:coreProperties>
</file>