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1" r:id="rId2"/>
    <p:sldId id="278" r:id="rId3"/>
    <p:sldId id="256" r:id="rId4"/>
    <p:sldId id="257" r:id="rId5"/>
    <p:sldId id="258" r:id="rId6"/>
    <p:sldId id="259" r:id="rId7"/>
    <p:sldId id="280" r:id="rId8"/>
    <p:sldId id="267" r:id="rId9"/>
    <p:sldId id="268" r:id="rId10"/>
    <p:sldId id="261" r:id="rId11"/>
    <p:sldId id="266" r:id="rId12"/>
    <p:sldId id="262" r:id="rId13"/>
    <p:sldId id="264" r:id="rId14"/>
    <p:sldId id="265" r:id="rId15"/>
    <p:sldId id="277" r:id="rId16"/>
    <p:sldId id="270" r:id="rId17"/>
    <p:sldId id="272" r:id="rId18"/>
    <p:sldId id="271" r:id="rId19"/>
    <p:sldId id="274" r:id="rId20"/>
    <p:sldId id="275" r:id="rId21"/>
    <p:sldId id="276" r:id="rId22"/>
    <p:sldId id="27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B3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604" autoAdjust="0"/>
    <p:restoredTop sz="94713" autoAdjust="0"/>
  </p:normalViewPr>
  <p:slideViewPr>
    <p:cSldViewPr>
      <p:cViewPr>
        <p:scale>
          <a:sx n="46" d="100"/>
          <a:sy n="46" d="100"/>
        </p:scale>
        <p:origin x="-96" y="-72"/>
      </p:cViewPr>
      <p:guideLst>
        <p:guide orient="horz" pos="2160"/>
        <p:guide pos="2880"/>
      </p:guideLst>
    </p:cSldViewPr>
  </p:slideViewPr>
  <p:outlineViewPr>
    <p:cViewPr>
      <p:scale>
        <a:sx n="33" d="100"/>
        <a:sy n="33" d="100"/>
      </p:scale>
      <p:origin x="0" y="1100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AD891-0C3D-4572-8E36-E3CD3D53E34A}" type="datetimeFigureOut">
              <a:rPr lang="ro-RO" smtClean="0"/>
              <a:pPr/>
              <a:t>06.05.2020</a:t>
            </a:fld>
            <a:endParaRPr lang="ro-RO"/>
          </a:p>
        </p:txBody>
      </p:sp>
      <p:sp>
        <p:nvSpPr>
          <p:cNvPr id="4" name="Substituent imagine diapozitiv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Substituent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6" name="Substituent subsol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ubstituent număr diapozitiv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1ADF5D-E99D-430C-A3C7-AFB6F2B68977}" type="slidenum">
              <a:rPr lang="ro-RO" smtClean="0"/>
              <a:pPr/>
              <a:t>‹#›</a:t>
            </a:fld>
            <a:endParaRPr lang="ro-RO"/>
          </a:p>
        </p:txBody>
      </p:sp>
    </p:spTree>
    <p:extLst>
      <p:ext uri="{BB962C8B-B14F-4D97-AF65-F5344CB8AC3E}">
        <p14:creationId xmlns:p14="http://schemas.microsoft.com/office/powerpoint/2010/main" val="926000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endParaRPr lang="ro-RO" dirty="0"/>
          </a:p>
        </p:txBody>
      </p:sp>
      <p:sp>
        <p:nvSpPr>
          <p:cNvPr id="4" name="Substituent număr diapozitiv 3"/>
          <p:cNvSpPr>
            <a:spLocks noGrp="1"/>
          </p:cNvSpPr>
          <p:nvPr>
            <p:ph type="sldNum" sz="quarter" idx="10"/>
          </p:nvPr>
        </p:nvSpPr>
        <p:spPr/>
        <p:txBody>
          <a:bodyPr/>
          <a:lstStyle/>
          <a:p>
            <a:fld id="{9C1ADF5D-E99D-430C-A3C7-AFB6F2B68977}" type="slidenum">
              <a:rPr lang="ro-RO" smtClean="0"/>
              <a:pPr/>
              <a:t>2</a:t>
            </a:fld>
            <a:endParaRPr lang="ro-R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p:cNvSpPr>
            <a:spLocks noGrp="1"/>
          </p:cNvSpPr>
          <p:nvPr>
            <p:ph type="ctrTitle"/>
          </p:nvPr>
        </p:nvSpPr>
        <p:spPr>
          <a:xfrm>
            <a:off x="685800" y="2130425"/>
            <a:ext cx="7772400" cy="1470025"/>
          </a:xfrm>
        </p:spPr>
        <p:txBody>
          <a:bodyPr/>
          <a:lstStyle/>
          <a:p>
            <a:r>
              <a:rPr lang="ro-RO" smtClean="0"/>
              <a:t>Faceți clic pentru a edita stilul de titlu Coordonator</a:t>
            </a:r>
            <a:endParaRPr lang="en-US"/>
          </a:p>
        </p:txBody>
      </p:sp>
      <p:sp>
        <p:nvSpPr>
          <p:cNvPr id="3" name="Subtitlu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smtClean="0"/>
              <a:t>Faceți clic pentru editarea stilului de subtitlu al coordonatorului</a:t>
            </a:r>
            <a:endParaRPr lang="en-US"/>
          </a:p>
        </p:txBody>
      </p:sp>
      <p:sp>
        <p:nvSpPr>
          <p:cNvPr id="4" name="Substituent dată 3"/>
          <p:cNvSpPr>
            <a:spLocks noGrp="1"/>
          </p:cNvSpPr>
          <p:nvPr>
            <p:ph type="dt" sz="half" idx="10"/>
          </p:nvPr>
        </p:nvSpPr>
        <p:spPr/>
        <p:txBody>
          <a:bodyPr/>
          <a:lstStyle/>
          <a:p>
            <a:fld id="{69E7B2AD-34D6-4093-8772-DC8079B6D005}" type="datetimeFigureOut">
              <a:rPr lang="en-US" smtClean="0"/>
              <a:pPr/>
              <a:t>5/6/2020</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1E923D44-A265-4C35-B3D9-34A1C005FE0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en-US"/>
          </a:p>
        </p:txBody>
      </p:sp>
      <p:sp>
        <p:nvSpPr>
          <p:cNvPr id="3" name="Substituent text vertical 2"/>
          <p:cNvSpPr>
            <a:spLocks noGrp="1"/>
          </p:cNvSpPr>
          <p:nvPr>
            <p:ph type="body" orient="vert" idx="1"/>
          </p:nvPr>
        </p:nvSpPr>
        <p:spPr/>
        <p:txBody>
          <a:bodyPr vert="eaVert"/>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dată 3"/>
          <p:cNvSpPr>
            <a:spLocks noGrp="1"/>
          </p:cNvSpPr>
          <p:nvPr>
            <p:ph type="dt" sz="half" idx="10"/>
          </p:nvPr>
        </p:nvSpPr>
        <p:spPr/>
        <p:txBody>
          <a:bodyPr/>
          <a:lstStyle/>
          <a:p>
            <a:fld id="{69E7B2AD-34D6-4093-8772-DC8079B6D005}" type="datetimeFigureOut">
              <a:rPr lang="en-US" smtClean="0"/>
              <a:pPr/>
              <a:t>5/6/2020</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1E923D44-A265-4C35-B3D9-34A1C005FE0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274638"/>
            <a:ext cx="2057400" cy="5851525"/>
          </a:xfrm>
        </p:spPr>
        <p:txBody>
          <a:bodyPr vert="eaVert"/>
          <a:lstStyle/>
          <a:p>
            <a:r>
              <a:rPr lang="ro-RO" smtClean="0"/>
              <a:t>Faceți clic pentru a edita stilul de titlu Coordonator</a:t>
            </a:r>
            <a:endParaRPr lang="en-US"/>
          </a:p>
        </p:txBody>
      </p:sp>
      <p:sp>
        <p:nvSpPr>
          <p:cNvPr id="3" name="Substituent text vertical 2"/>
          <p:cNvSpPr>
            <a:spLocks noGrp="1"/>
          </p:cNvSpPr>
          <p:nvPr>
            <p:ph type="body" orient="vert" idx="1"/>
          </p:nvPr>
        </p:nvSpPr>
        <p:spPr>
          <a:xfrm>
            <a:off x="457200" y="274638"/>
            <a:ext cx="6019800" cy="5851525"/>
          </a:xfrm>
        </p:spPr>
        <p:txBody>
          <a:bodyPr vert="eaVert"/>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dată 3"/>
          <p:cNvSpPr>
            <a:spLocks noGrp="1"/>
          </p:cNvSpPr>
          <p:nvPr>
            <p:ph type="dt" sz="half" idx="10"/>
          </p:nvPr>
        </p:nvSpPr>
        <p:spPr/>
        <p:txBody>
          <a:bodyPr/>
          <a:lstStyle/>
          <a:p>
            <a:fld id="{69E7B2AD-34D6-4093-8772-DC8079B6D005}" type="datetimeFigureOut">
              <a:rPr lang="en-US" smtClean="0"/>
              <a:pPr/>
              <a:t>5/6/2020</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1E923D44-A265-4C35-B3D9-34A1C005FE0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en-US"/>
          </a:p>
        </p:txBody>
      </p:sp>
      <p:sp>
        <p:nvSpPr>
          <p:cNvPr id="3" name="Substituent conținut 2"/>
          <p:cNvSpPr>
            <a:spLocks noGrp="1"/>
          </p:cNvSpPr>
          <p:nvPr>
            <p:ph idx="1"/>
          </p:nvPr>
        </p:nvSpPr>
        <p:spPr/>
        <p:txBody>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dată 3"/>
          <p:cNvSpPr>
            <a:spLocks noGrp="1"/>
          </p:cNvSpPr>
          <p:nvPr>
            <p:ph type="dt" sz="half" idx="10"/>
          </p:nvPr>
        </p:nvSpPr>
        <p:spPr/>
        <p:txBody>
          <a:bodyPr/>
          <a:lstStyle/>
          <a:p>
            <a:fld id="{69E7B2AD-34D6-4093-8772-DC8079B6D005}" type="datetimeFigureOut">
              <a:rPr lang="en-US" smtClean="0"/>
              <a:pPr/>
              <a:t>5/6/2020</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1E923D44-A265-4C35-B3D9-34A1C005FE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722313" y="4406900"/>
            <a:ext cx="7772400" cy="1362075"/>
          </a:xfrm>
        </p:spPr>
        <p:txBody>
          <a:bodyPr anchor="t"/>
          <a:lstStyle>
            <a:lvl1pPr algn="l">
              <a:defRPr sz="4000" b="1" cap="all"/>
            </a:lvl1pPr>
          </a:lstStyle>
          <a:p>
            <a:r>
              <a:rPr lang="ro-RO" smtClean="0"/>
              <a:t>Faceți clic pentru a edita stilul de titlu Coordonator</a:t>
            </a:r>
            <a:endParaRPr lang="en-US"/>
          </a:p>
        </p:txBody>
      </p:sp>
      <p:sp>
        <p:nvSpPr>
          <p:cNvPr id="3" name="Substituent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Faceți clic pentru a edita stilurile de text Coordonator</a:t>
            </a:r>
          </a:p>
        </p:txBody>
      </p:sp>
      <p:sp>
        <p:nvSpPr>
          <p:cNvPr id="4" name="Substituent dată 3"/>
          <p:cNvSpPr>
            <a:spLocks noGrp="1"/>
          </p:cNvSpPr>
          <p:nvPr>
            <p:ph type="dt" sz="half" idx="10"/>
          </p:nvPr>
        </p:nvSpPr>
        <p:spPr/>
        <p:txBody>
          <a:bodyPr/>
          <a:lstStyle/>
          <a:p>
            <a:fld id="{69E7B2AD-34D6-4093-8772-DC8079B6D005}" type="datetimeFigureOut">
              <a:rPr lang="en-US" smtClean="0"/>
              <a:pPr/>
              <a:t>5/6/2020</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1E923D44-A265-4C35-B3D9-34A1C005FE0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en-US"/>
          </a:p>
        </p:txBody>
      </p:sp>
      <p:sp>
        <p:nvSpPr>
          <p:cNvPr id="3" name="Substituent conținut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conținut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5" name="Substituent dată 4"/>
          <p:cNvSpPr>
            <a:spLocks noGrp="1"/>
          </p:cNvSpPr>
          <p:nvPr>
            <p:ph type="dt" sz="half" idx="10"/>
          </p:nvPr>
        </p:nvSpPr>
        <p:spPr/>
        <p:txBody>
          <a:bodyPr/>
          <a:lstStyle/>
          <a:p>
            <a:fld id="{69E7B2AD-34D6-4093-8772-DC8079B6D005}" type="datetimeFigureOut">
              <a:rPr lang="en-US" smtClean="0"/>
              <a:pPr/>
              <a:t>5/6/2020</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1E923D44-A265-4C35-B3D9-34A1C005FE0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lvl1pPr>
              <a:defRPr/>
            </a:lvl1pPr>
          </a:lstStyle>
          <a:p>
            <a:r>
              <a:rPr lang="ro-RO" smtClean="0"/>
              <a:t>Faceți clic pentru a edita stilul de titlu Coordonator</a:t>
            </a:r>
            <a:endParaRPr lang="en-US"/>
          </a:p>
        </p:txBody>
      </p:sp>
      <p:sp>
        <p:nvSpPr>
          <p:cNvPr id="3" name="Substituent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Faceți clic pentru a edita stilurile de text Coordonator</a:t>
            </a:r>
          </a:p>
        </p:txBody>
      </p:sp>
      <p:sp>
        <p:nvSpPr>
          <p:cNvPr id="4" name="Substituent conțin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5" name="Substituent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Faceți clic pentru a edita stilurile de text Coordonator</a:t>
            </a:r>
          </a:p>
        </p:txBody>
      </p:sp>
      <p:sp>
        <p:nvSpPr>
          <p:cNvPr id="6" name="Substituent conțin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7" name="Substituent dată 6"/>
          <p:cNvSpPr>
            <a:spLocks noGrp="1"/>
          </p:cNvSpPr>
          <p:nvPr>
            <p:ph type="dt" sz="half" idx="10"/>
          </p:nvPr>
        </p:nvSpPr>
        <p:spPr/>
        <p:txBody>
          <a:bodyPr/>
          <a:lstStyle/>
          <a:p>
            <a:fld id="{69E7B2AD-34D6-4093-8772-DC8079B6D005}" type="datetimeFigureOut">
              <a:rPr lang="en-US" smtClean="0"/>
              <a:pPr/>
              <a:t>5/6/2020</a:t>
            </a:fld>
            <a:endParaRPr lang="en-US"/>
          </a:p>
        </p:txBody>
      </p:sp>
      <p:sp>
        <p:nvSpPr>
          <p:cNvPr id="8" name="Substituent subsol 7"/>
          <p:cNvSpPr>
            <a:spLocks noGrp="1"/>
          </p:cNvSpPr>
          <p:nvPr>
            <p:ph type="ftr" sz="quarter" idx="11"/>
          </p:nvPr>
        </p:nvSpPr>
        <p:spPr/>
        <p:txBody>
          <a:bodyPr/>
          <a:lstStyle/>
          <a:p>
            <a:endParaRPr lang="en-US"/>
          </a:p>
        </p:txBody>
      </p:sp>
      <p:sp>
        <p:nvSpPr>
          <p:cNvPr id="9" name="Substituent număr diapozitiv 8"/>
          <p:cNvSpPr>
            <a:spLocks noGrp="1"/>
          </p:cNvSpPr>
          <p:nvPr>
            <p:ph type="sldNum" sz="quarter" idx="12"/>
          </p:nvPr>
        </p:nvSpPr>
        <p:spPr/>
        <p:txBody>
          <a:bodyPr/>
          <a:lstStyle/>
          <a:p>
            <a:fld id="{1E923D44-A265-4C35-B3D9-34A1C005FE0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en-US"/>
          </a:p>
        </p:txBody>
      </p:sp>
      <p:sp>
        <p:nvSpPr>
          <p:cNvPr id="3" name="Substituent dată 2"/>
          <p:cNvSpPr>
            <a:spLocks noGrp="1"/>
          </p:cNvSpPr>
          <p:nvPr>
            <p:ph type="dt" sz="half" idx="10"/>
          </p:nvPr>
        </p:nvSpPr>
        <p:spPr/>
        <p:txBody>
          <a:bodyPr/>
          <a:lstStyle/>
          <a:p>
            <a:fld id="{69E7B2AD-34D6-4093-8772-DC8079B6D005}" type="datetimeFigureOut">
              <a:rPr lang="en-US" smtClean="0"/>
              <a:pPr/>
              <a:t>5/6/2020</a:t>
            </a:fld>
            <a:endParaRPr lang="en-US"/>
          </a:p>
        </p:txBody>
      </p:sp>
      <p:sp>
        <p:nvSpPr>
          <p:cNvPr id="4" name="Substituent subsol 3"/>
          <p:cNvSpPr>
            <a:spLocks noGrp="1"/>
          </p:cNvSpPr>
          <p:nvPr>
            <p:ph type="ftr" sz="quarter" idx="11"/>
          </p:nvPr>
        </p:nvSpPr>
        <p:spPr/>
        <p:txBody>
          <a:bodyPr/>
          <a:lstStyle/>
          <a:p>
            <a:endParaRPr lang="en-US"/>
          </a:p>
        </p:txBody>
      </p:sp>
      <p:sp>
        <p:nvSpPr>
          <p:cNvPr id="5" name="Substituent număr diapozitiv 4"/>
          <p:cNvSpPr>
            <a:spLocks noGrp="1"/>
          </p:cNvSpPr>
          <p:nvPr>
            <p:ph type="sldNum" sz="quarter" idx="12"/>
          </p:nvPr>
        </p:nvSpPr>
        <p:spPr/>
        <p:txBody>
          <a:bodyPr/>
          <a:lstStyle/>
          <a:p>
            <a:fld id="{1E923D44-A265-4C35-B3D9-34A1C005FE0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69E7B2AD-34D6-4093-8772-DC8079B6D005}" type="datetimeFigureOut">
              <a:rPr lang="en-US" smtClean="0"/>
              <a:pPr/>
              <a:t>5/6/2020</a:t>
            </a:fld>
            <a:endParaRPr lang="en-US"/>
          </a:p>
        </p:txBody>
      </p:sp>
      <p:sp>
        <p:nvSpPr>
          <p:cNvPr id="3" name="Substituent subsol 2"/>
          <p:cNvSpPr>
            <a:spLocks noGrp="1"/>
          </p:cNvSpPr>
          <p:nvPr>
            <p:ph type="ftr" sz="quarter" idx="11"/>
          </p:nvPr>
        </p:nvSpPr>
        <p:spPr/>
        <p:txBody>
          <a:bodyPr/>
          <a:lstStyle/>
          <a:p>
            <a:endParaRPr lang="en-US"/>
          </a:p>
        </p:txBody>
      </p:sp>
      <p:sp>
        <p:nvSpPr>
          <p:cNvPr id="4" name="Substituent număr diapozitiv 3"/>
          <p:cNvSpPr>
            <a:spLocks noGrp="1"/>
          </p:cNvSpPr>
          <p:nvPr>
            <p:ph type="sldNum" sz="quarter" idx="12"/>
          </p:nvPr>
        </p:nvSpPr>
        <p:spPr/>
        <p:txBody>
          <a:bodyPr/>
          <a:lstStyle/>
          <a:p>
            <a:fld id="{1E923D44-A265-4C35-B3D9-34A1C005FE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457200" y="273050"/>
            <a:ext cx="3008313" cy="1162050"/>
          </a:xfrm>
        </p:spPr>
        <p:txBody>
          <a:bodyPr anchor="b"/>
          <a:lstStyle>
            <a:lvl1pPr algn="l">
              <a:defRPr sz="2000" b="1"/>
            </a:lvl1pPr>
          </a:lstStyle>
          <a:p>
            <a:r>
              <a:rPr lang="ro-RO" smtClean="0"/>
              <a:t>Faceți clic pentru a edita stilul de titlu Coordonator</a:t>
            </a:r>
            <a:endParaRPr lang="en-US"/>
          </a:p>
        </p:txBody>
      </p:sp>
      <p:sp>
        <p:nvSpPr>
          <p:cNvPr id="3" name="Substituent conțin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Faceți clic pentru a edita stilurile de text Coordonator</a:t>
            </a:r>
          </a:p>
        </p:txBody>
      </p:sp>
      <p:sp>
        <p:nvSpPr>
          <p:cNvPr id="5" name="Substituent dată 4"/>
          <p:cNvSpPr>
            <a:spLocks noGrp="1"/>
          </p:cNvSpPr>
          <p:nvPr>
            <p:ph type="dt" sz="half" idx="10"/>
          </p:nvPr>
        </p:nvSpPr>
        <p:spPr/>
        <p:txBody>
          <a:bodyPr/>
          <a:lstStyle/>
          <a:p>
            <a:fld id="{69E7B2AD-34D6-4093-8772-DC8079B6D005}" type="datetimeFigureOut">
              <a:rPr lang="en-US" smtClean="0"/>
              <a:pPr/>
              <a:t>5/6/2020</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1E923D44-A265-4C35-B3D9-34A1C005FE0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1792288" y="4800600"/>
            <a:ext cx="5486400" cy="566738"/>
          </a:xfrm>
        </p:spPr>
        <p:txBody>
          <a:bodyPr anchor="b"/>
          <a:lstStyle>
            <a:lvl1pPr algn="l">
              <a:defRPr sz="2000" b="1"/>
            </a:lvl1pPr>
          </a:lstStyle>
          <a:p>
            <a:r>
              <a:rPr lang="ro-RO" smtClean="0"/>
              <a:t>Faceți clic pentru a edita stilul de titlu Coordonator</a:t>
            </a:r>
            <a:endParaRPr lang="en-US"/>
          </a:p>
        </p:txBody>
      </p:sp>
      <p:sp>
        <p:nvSpPr>
          <p:cNvPr id="3" name="Substituent i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ubstituent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Faceți clic pentru a edita stilurile de text Coordonator</a:t>
            </a:r>
          </a:p>
        </p:txBody>
      </p:sp>
      <p:sp>
        <p:nvSpPr>
          <p:cNvPr id="5" name="Substituent dată 4"/>
          <p:cNvSpPr>
            <a:spLocks noGrp="1"/>
          </p:cNvSpPr>
          <p:nvPr>
            <p:ph type="dt" sz="half" idx="10"/>
          </p:nvPr>
        </p:nvSpPr>
        <p:spPr/>
        <p:txBody>
          <a:bodyPr/>
          <a:lstStyle/>
          <a:p>
            <a:fld id="{69E7B2AD-34D6-4093-8772-DC8079B6D005}" type="datetimeFigureOut">
              <a:rPr lang="en-US" smtClean="0"/>
              <a:pPr/>
              <a:t>5/6/2020</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1E923D44-A265-4C35-B3D9-34A1C005FE0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o-RO" smtClean="0"/>
              <a:t>Faceți clic pentru a edita stilul de titlu Coordonator</a:t>
            </a:r>
            <a:endParaRPr lang="en-US"/>
          </a:p>
        </p:txBody>
      </p:sp>
      <p:sp>
        <p:nvSpPr>
          <p:cNvPr id="3" name="Substituent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dată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E7B2AD-34D6-4093-8772-DC8079B6D005}" type="datetimeFigureOut">
              <a:rPr lang="en-US" smtClean="0"/>
              <a:pPr/>
              <a:t>5/6/2020</a:t>
            </a:fld>
            <a:endParaRPr lang="en-US"/>
          </a:p>
        </p:txBody>
      </p:sp>
      <p:sp>
        <p:nvSpPr>
          <p:cNvPr id="5" name="Substituent subsol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ubstituent număr diapozitiv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923D44-A265-4C35-B3D9-34A1C005FE0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ro.wikipedia.org/wiki/Fi%C8%99ier:Diane_de_Versailles_Leochares.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audio" Target="../media/audio2.wav"/><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audio" Target="../media/audio1.wav"/><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1.gif"/><Relationship Id="rId13" Type="http://schemas.openxmlformats.org/officeDocument/2006/relationships/slide" Target="slide3.xml"/><Relationship Id="rId3" Type="http://schemas.openxmlformats.org/officeDocument/2006/relationships/slide" Target="slide4.xml"/><Relationship Id="rId7" Type="http://schemas.openxmlformats.org/officeDocument/2006/relationships/slide" Target="slide22.xml"/><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16.xml"/><Relationship Id="rId11" Type="http://schemas.openxmlformats.org/officeDocument/2006/relationships/image" Target="../media/image4.png"/><Relationship Id="rId5" Type="http://schemas.openxmlformats.org/officeDocument/2006/relationships/slide" Target="slide19.xml"/><Relationship Id="rId15" Type="http://schemas.openxmlformats.org/officeDocument/2006/relationships/image" Target="../media/image7.jpeg"/><Relationship Id="rId10" Type="http://schemas.openxmlformats.org/officeDocument/2006/relationships/image" Target="../media/image3.png"/><Relationship Id="rId4" Type="http://schemas.openxmlformats.org/officeDocument/2006/relationships/slide" Target="slide10.xml"/><Relationship Id="rId9" Type="http://schemas.openxmlformats.org/officeDocument/2006/relationships/image" Target="../media/image2.png"/><Relationship Id="rId1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34.png"/><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slide" Target="slide2.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hyperlink" Target="http://ro.wikipedia.org/wiki/Casa_memorial%C4%83_Costache_Negruzzi" TargetMode="External"/><Relationship Id="rId2" Type="http://schemas.openxmlformats.org/officeDocument/2006/relationships/hyperlink" Target="http://www.limbalatina.ro/istorie/zeiiolimpului.html" TargetMode="Externa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hyperlink" Target="http://www.google.ro/imgres?imgurl=http://romania.ici.ro/images/cultura/l_odobescu.jpg&amp;imgrefurl=http://romania.ici.ro/ro/stiinta/pagina.php?id=27&amp;h"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ro/url?sa=i&amp;source=images&amp;cd=&amp;cad=rja&amp;docid=5f39k1se4c-jvM&amp;tbnid=vlezwHCmgQH9MM:&amp;ved=0CAgQjRw&amp;url=http://www.culturainiasi.ro/institutii/1/17/Muzeul+,,Constantin+Negruzzi%E2%80%9D.html&amp;ei=702jUpCBIYKFhQf3pYHIDw&amp;psig=AFQjCNFlN9gxmXt5j70HywVeZKvLuG-p4g&amp;ust=1386520431612835"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upload.wikimedia.org/wikipedia/ro/8/85/Casa_memorial%C4%83_Costache_Negruzzi_de_la_Hermeziu0.jpg"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p:txBody>
          <a:bodyPr>
            <a:noAutofit/>
          </a:bodyPr>
          <a:lstStyle/>
          <a:p>
            <a:r>
              <a:rPr lang="ro-RO" sz="6600" b="1" i="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Nuvela</a:t>
            </a:r>
            <a:r>
              <a:rPr lang="ro-RO" sz="6600" i="1" dirty="0" smtClean="0"/>
              <a:t> </a:t>
            </a:r>
            <a:r>
              <a:rPr lang="ro-RO" sz="6600" b="1" i="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romantică</a:t>
            </a:r>
            <a:r>
              <a:rPr lang="ro-RO" sz="6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r>
            <a:br>
              <a:rPr lang="ro-RO" sz="6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ro-RO"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Cl. a XI-a</a:t>
            </a:r>
            <a:endParaRPr lang="ro-RO" sz="4000" dirty="0"/>
          </a:p>
        </p:txBody>
      </p:sp>
      <p:sp>
        <p:nvSpPr>
          <p:cNvPr id="3" name="Subtitlu 2"/>
          <p:cNvSpPr>
            <a:spLocks noGrp="1"/>
          </p:cNvSpPr>
          <p:nvPr>
            <p:ph type="subTitle" idx="1"/>
          </p:nvPr>
        </p:nvSpPr>
        <p:spPr>
          <a:xfrm>
            <a:off x="3203848" y="3886200"/>
            <a:ext cx="4568552" cy="1752600"/>
          </a:xfrm>
        </p:spPr>
        <p:txBody>
          <a:bodyPr/>
          <a:lstStyle/>
          <a:p>
            <a:r>
              <a:rPr lang="ro-RO" dirty="0" smtClean="0">
                <a:solidFill>
                  <a:schemeClr val="tx1"/>
                </a:solidFill>
              </a:rPr>
              <a:t>Prof. dr. Silvia MUNTEANU</a:t>
            </a:r>
          </a:p>
          <a:p>
            <a:r>
              <a:rPr lang="ro-RO" sz="2000" dirty="0" smtClean="0">
                <a:solidFill>
                  <a:schemeClr val="tx1"/>
                </a:solidFill>
              </a:rPr>
              <a:t>Colegiul Tehnic </a:t>
            </a:r>
            <a:r>
              <a:rPr lang="ro-RO" sz="2000" i="1" dirty="0" smtClean="0">
                <a:solidFill>
                  <a:schemeClr val="tx1"/>
                </a:solidFill>
              </a:rPr>
              <a:t>D. Ghika </a:t>
            </a:r>
            <a:r>
              <a:rPr lang="ro-RO" sz="2000" dirty="0" smtClean="0">
                <a:solidFill>
                  <a:schemeClr val="tx1"/>
                </a:solidFill>
              </a:rPr>
              <a:t>Comănești</a:t>
            </a:r>
            <a:endParaRPr lang="ro-RO" sz="20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5292080" y="274638"/>
            <a:ext cx="3394720" cy="5530626"/>
          </a:xfrm>
        </p:spPr>
        <p:txBody>
          <a:bodyPr>
            <a:normAutofit/>
          </a:bodyPr>
          <a:lstStyle/>
          <a:p>
            <a:r>
              <a:rPr lang="ro-RO" b="1" dirty="0" smtClean="0"/>
              <a:t>Alexandru Odobescu</a:t>
            </a:r>
            <a:r>
              <a:rPr lang="ro-RO" dirty="0" smtClean="0"/>
              <a:t> </a:t>
            </a:r>
            <a:br>
              <a:rPr lang="ro-RO" dirty="0" smtClean="0"/>
            </a:br>
            <a:r>
              <a:rPr lang="ro-RO" dirty="0" smtClean="0"/>
              <a:t>(1834 – 1895)</a:t>
            </a:r>
            <a:endParaRPr lang="ro-RO" dirty="0"/>
          </a:p>
        </p:txBody>
      </p:sp>
      <p:pic>
        <p:nvPicPr>
          <p:cNvPr id="5122" name="Picture 2" descr="C:\Users\Yonk\Desktop\ODOBESCU\200px-Alexandru_Odobescu[1].jpg"/>
          <p:cNvPicPr>
            <a:picLocks noGrp="1" noChangeAspect="1" noChangeArrowheads="1"/>
          </p:cNvPicPr>
          <p:nvPr>
            <p:ph idx="1"/>
          </p:nvPr>
        </p:nvPicPr>
        <p:blipFill>
          <a:blip r:embed="rId2" cstate="print"/>
          <a:srcRect/>
          <a:stretch>
            <a:fillRect/>
          </a:stretch>
        </p:blipFill>
        <p:spPr bwMode="auto">
          <a:xfrm>
            <a:off x="642910" y="285728"/>
            <a:ext cx="4464496" cy="6336704"/>
          </a:xfrm>
          <a:prstGeom prst="rect">
            <a:avLst/>
          </a:prstGeom>
          <a:noFill/>
        </p:spPr>
      </p:pic>
    </p:spTree>
  </p:cSld>
  <p:clrMapOvr>
    <a:masterClrMapping/>
  </p:clrMapOvr>
  <p:transition advClick="0" advTm="2000">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Yonk\Desktop\ODOBESCU\images[1] (2).jpg"/>
          <p:cNvPicPr>
            <a:picLocks noGrp="1" noChangeAspect="1" noChangeArrowheads="1"/>
          </p:cNvPicPr>
          <p:nvPr>
            <p:ph idx="1"/>
          </p:nvPr>
        </p:nvPicPr>
        <p:blipFill>
          <a:blip r:embed="rId2" cstate="print"/>
          <a:srcRect/>
          <a:stretch>
            <a:fillRect/>
          </a:stretch>
        </p:blipFill>
        <p:spPr bwMode="auto">
          <a:xfrm>
            <a:off x="251520" y="548681"/>
            <a:ext cx="4824536" cy="5985486"/>
          </a:xfrm>
          <a:prstGeom prst="rect">
            <a:avLst/>
          </a:prstGeom>
          <a:noFill/>
        </p:spPr>
      </p:pic>
      <p:pic>
        <p:nvPicPr>
          <p:cNvPr id="6147" name="Picture 3" descr="C:\Users\Yonk\Desktop\ODOBESCU\images[1] (3).jpg"/>
          <p:cNvPicPr>
            <a:picLocks noChangeAspect="1" noChangeArrowheads="1"/>
          </p:cNvPicPr>
          <p:nvPr/>
        </p:nvPicPr>
        <p:blipFill>
          <a:blip r:embed="rId3" cstate="print"/>
          <a:srcRect/>
          <a:stretch>
            <a:fillRect/>
          </a:stretch>
        </p:blipFill>
        <p:spPr bwMode="auto">
          <a:xfrm>
            <a:off x="4815722" y="270456"/>
            <a:ext cx="4157022" cy="6326896"/>
          </a:xfrm>
          <a:prstGeom prst="rect">
            <a:avLst/>
          </a:prstGeom>
          <a:noFill/>
        </p:spPr>
      </p:pic>
    </p:spTree>
  </p:cSld>
  <p:clrMapOvr>
    <a:masterClrMapping/>
  </p:clrMapOvr>
  <p:transition advClick="0" advTm="2000">
    <p:spli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r>
              <a:rPr lang="it-IT" dirty="0" smtClean="0">
                <a:latin typeface="Times New Roman" pitchFamily="18" charset="0"/>
                <a:cs typeface="Times New Roman" pitchFamily="18" charset="0"/>
              </a:rPr>
              <a:t>Casa memorial</a:t>
            </a:r>
            <a:r>
              <a:rPr lang="ro-RO" dirty="0" smtClean="0">
                <a:latin typeface="Times New Roman" pitchFamily="18" charset="0"/>
                <a:cs typeface="Times New Roman" pitchFamily="18" charset="0"/>
              </a:rPr>
              <a:t>ă</a:t>
            </a:r>
            <a:r>
              <a:rPr lang="it-IT" dirty="0" smtClean="0">
                <a:latin typeface="Times New Roman" pitchFamily="18" charset="0"/>
                <a:cs typeface="Times New Roman" pitchFamily="18" charset="0"/>
              </a:rPr>
              <a:t> Al.Odobescu, acum </a:t>
            </a:r>
            <a:r>
              <a:rPr lang="ro-RO" dirty="0" smtClean="0">
                <a:latin typeface="Times New Roman" pitchFamily="18" charset="0"/>
                <a:cs typeface="Times New Roman" pitchFamily="18" charset="0"/>
              </a:rPr>
              <a:t>Ş</a:t>
            </a:r>
            <a:r>
              <a:rPr lang="it-IT" dirty="0" smtClean="0">
                <a:latin typeface="Times New Roman" pitchFamily="18" charset="0"/>
                <a:cs typeface="Times New Roman" pitchFamily="18" charset="0"/>
              </a:rPr>
              <a:t>coala cu clasele I-IV</a:t>
            </a:r>
            <a:endParaRPr lang="ro-RO" dirty="0"/>
          </a:p>
        </p:txBody>
      </p:sp>
      <p:pic>
        <p:nvPicPr>
          <p:cNvPr id="11265" name="Picture 1" descr="C:\Users\Yonk\Desktop\casa al_odobescu_sc_calareti[1].jpg"/>
          <p:cNvPicPr>
            <a:picLocks noGrp="1" noChangeAspect="1" noChangeArrowheads="1"/>
          </p:cNvPicPr>
          <p:nvPr>
            <p:ph idx="1"/>
          </p:nvPr>
        </p:nvPicPr>
        <p:blipFill>
          <a:blip r:embed="rId2" cstate="print"/>
          <a:srcRect/>
          <a:stretch>
            <a:fillRect/>
          </a:stretch>
        </p:blipFill>
        <p:spPr bwMode="auto">
          <a:xfrm>
            <a:off x="1214414" y="1571612"/>
            <a:ext cx="6500858" cy="5046340"/>
          </a:xfrm>
          <a:prstGeom prst="rect">
            <a:avLst/>
          </a:prstGeom>
          <a:noFill/>
        </p:spPr>
      </p:pic>
      <p:pic>
        <p:nvPicPr>
          <p:cNvPr id="6" name="Picture 1" descr="C:\Users\Yonk\Desktop\ghiula_padure_calareti[1].jpg"/>
          <p:cNvPicPr>
            <a:picLocks noChangeAspect="1" noChangeArrowheads="1"/>
          </p:cNvPicPr>
          <p:nvPr/>
        </p:nvPicPr>
        <p:blipFill>
          <a:blip r:embed="rId3" cstate="print"/>
          <a:srcRect/>
          <a:stretch>
            <a:fillRect/>
          </a:stretch>
        </p:blipFill>
        <p:spPr bwMode="auto">
          <a:xfrm>
            <a:off x="285720" y="142852"/>
            <a:ext cx="8643998" cy="6572296"/>
          </a:xfrm>
          <a:prstGeom prst="rect">
            <a:avLst/>
          </a:prstGeom>
          <a:noFill/>
        </p:spPr>
      </p:pic>
      <p:sp>
        <p:nvSpPr>
          <p:cNvPr id="8" name="Titlu 1"/>
          <p:cNvSpPr txBox="1">
            <a:spLocks/>
          </p:cNvSpPr>
          <p:nvPr/>
        </p:nvSpPr>
        <p:spPr>
          <a:xfrm>
            <a:off x="428596" y="714356"/>
            <a:ext cx="8229600" cy="8640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o-RO" sz="2800" b="0" i="0" u="none" strike="noStrike" kern="1200" cap="none" spc="0" normalizeH="0" baseline="0" noProof="0" dirty="0" smtClean="0">
                <a:ln>
                  <a:noFill/>
                </a:ln>
                <a:solidFill>
                  <a:schemeClr val="tx1"/>
                </a:solidFill>
                <a:effectLst/>
                <a:uLnTx/>
                <a:uFillTx/>
                <a:latin typeface="+mj-lt"/>
                <a:ea typeface="+mj-ea"/>
                <a:cs typeface="+mj-cs"/>
              </a:rPr>
              <a:t>Valea râului </a:t>
            </a:r>
            <a:r>
              <a:rPr kumimoji="0" lang="ro-RO" sz="2800" b="0" i="0" u="none" strike="noStrike" kern="1200" cap="none" spc="0" normalizeH="0" baseline="0" noProof="0" dirty="0" err="1" smtClean="0">
                <a:ln>
                  <a:noFill/>
                </a:ln>
                <a:solidFill>
                  <a:schemeClr val="tx1"/>
                </a:solidFill>
                <a:effectLst/>
                <a:uLnTx/>
                <a:uFillTx/>
                <a:latin typeface="+mj-lt"/>
                <a:ea typeface="+mj-ea"/>
                <a:cs typeface="+mj-cs"/>
              </a:rPr>
              <a:t>Ghiula</a:t>
            </a:r>
            <a:r>
              <a:rPr kumimoji="0" lang="ro-RO" sz="2800" b="0" i="0" u="none" strike="noStrike" kern="1200" cap="none" spc="0" normalizeH="0" baseline="0" noProof="0" dirty="0" smtClean="0">
                <a:ln>
                  <a:noFill/>
                </a:ln>
                <a:solidFill>
                  <a:schemeClr val="tx1"/>
                </a:solidFill>
                <a:effectLst/>
                <a:uLnTx/>
                <a:uFillTx/>
                <a:latin typeface="+mj-lt"/>
                <a:ea typeface="+mj-ea"/>
                <a:cs typeface="+mj-cs"/>
              </a:rPr>
              <a:t>, care traversează în partea de est comuna Tămădău</a:t>
            </a:r>
            <a:endParaRPr kumimoji="0" lang="ro-RO"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advClick="0" advTm="2000">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afterEffect">
                                  <p:stCondLst>
                                    <p:cond delay="0"/>
                                  </p:stCondLst>
                                  <p:childTnLst>
                                    <p:anim calcmode="lin" valueType="num">
                                      <p:cBhvr additive="base">
                                        <p:cTn id="6" dur="2000"/>
                                        <p:tgtEl>
                                          <p:spTgt spid="8"/>
                                        </p:tgtEl>
                                        <p:attrNameLst>
                                          <p:attrName>ppt_x</p:attrName>
                                        </p:attrNameLst>
                                      </p:cBhvr>
                                      <p:tavLst>
                                        <p:tav tm="0">
                                          <p:val>
                                            <p:strVal val="ppt_x"/>
                                          </p:val>
                                        </p:tav>
                                        <p:tav tm="100000">
                                          <p:val>
                                            <p:strVal val="ppt_x"/>
                                          </p:val>
                                        </p:tav>
                                      </p:tavLst>
                                    </p:anim>
                                    <p:anim calcmode="lin" valueType="num">
                                      <p:cBhvr additive="base">
                                        <p:cTn id="7" dur="2000"/>
                                        <p:tgtEl>
                                          <p:spTgt spid="8"/>
                                        </p:tgtEl>
                                        <p:attrNameLst>
                                          <p:attrName>ppt_y</p:attrName>
                                        </p:attrNameLst>
                                      </p:cBhvr>
                                      <p:tavLst>
                                        <p:tav tm="0">
                                          <p:val>
                                            <p:strVal val="ppt_y"/>
                                          </p:val>
                                        </p:tav>
                                        <p:tav tm="100000">
                                          <p:val>
                                            <p:strVal val="1+ppt_h/2"/>
                                          </p:val>
                                        </p:tav>
                                      </p:tavLst>
                                    </p:anim>
                                    <p:set>
                                      <p:cBhvr>
                                        <p:cTn id="8" dur="1" fill="hold">
                                          <p:stCondLst>
                                            <p:cond delay="1999"/>
                                          </p:stCondLst>
                                        </p:cTn>
                                        <p:tgtEl>
                                          <p:spTgt spid="8"/>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6"/>
                                        </p:tgtEl>
                                        <p:attrNameLst>
                                          <p:attrName>ppt_x</p:attrName>
                                        </p:attrNameLst>
                                      </p:cBhvr>
                                      <p:tavLst>
                                        <p:tav tm="0">
                                          <p:val>
                                            <p:strVal val="ppt_x"/>
                                          </p:val>
                                        </p:tav>
                                        <p:tav tm="100000">
                                          <p:val>
                                            <p:strVal val="ppt_x"/>
                                          </p:val>
                                        </p:tav>
                                      </p:tavLst>
                                    </p:anim>
                                    <p:anim calcmode="lin" valueType="num">
                                      <p:cBhvr additive="base">
                                        <p:cTn id="11" dur="500"/>
                                        <p:tgtEl>
                                          <p:spTgt spid="6"/>
                                        </p:tgtEl>
                                        <p:attrNameLst>
                                          <p:attrName>ppt_y</p:attrName>
                                        </p:attrNameLst>
                                      </p:cBhvr>
                                      <p:tavLst>
                                        <p:tav tm="0">
                                          <p:val>
                                            <p:strVal val="ppt_y"/>
                                          </p:val>
                                        </p:tav>
                                        <p:tav tm="100000">
                                          <p:val>
                                            <p:strVal val="1+ppt_h/2"/>
                                          </p:val>
                                        </p:tav>
                                      </p:tavLst>
                                    </p:anim>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188640"/>
            <a:ext cx="8229600" cy="1152128"/>
          </a:xfrm>
        </p:spPr>
        <p:txBody>
          <a:bodyPr>
            <a:normAutofit fontScale="90000"/>
          </a:bodyPr>
          <a:lstStyle/>
          <a:p>
            <a:pPr algn="l"/>
            <a:r>
              <a:rPr lang="it-IT" sz="2700" dirty="0" smtClean="0">
                <a:latin typeface="Times New Roman" pitchFamily="18" charset="0"/>
                <a:cs typeface="Times New Roman" pitchFamily="18" charset="0"/>
              </a:rPr>
              <a:t> </a:t>
            </a:r>
            <a:r>
              <a:rPr lang="ro-RO" sz="2700" dirty="0" smtClean="0">
                <a:latin typeface="Times New Roman" pitchFamily="18" charset="0"/>
                <a:cs typeface="Times New Roman" pitchFamily="18" charset="0"/>
              </a:rPr>
              <a:t>Î</a:t>
            </a:r>
            <a:r>
              <a:rPr lang="it-IT" sz="2700" dirty="0" smtClean="0">
                <a:latin typeface="Times New Roman" pitchFamily="18" charset="0"/>
                <a:cs typeface="Times New Roman" pitchFamily="18" charset="0"/>
              </a:rPr>
              <a:t>n</a:t>
            </a:r>
            <a:r>
              <a:rPr lang="it-IT" sz="2700" b="1" dirty="0" smtClean="0">
                <a:latin typeface="Times New Roman" pitchFamily="18" charset="0"/>
                <a:cs typeface="Times New Roman" pitchFamily="18" charset="0"/>
              </a:rPr>
              <a:t> </a:t>
            </a:r>
            <a:r>
              <a:rPr lang="it-IT" sz="2700" b="1" i="1" dirty="0" smtClean="0">
                <a:latin typeface="Times New Roman" pitchFamily="18" charset="0"/>
                <a:cs typeface="Times New Roman" pitchFamily="18" charset="0"/>
              </a:rPr>
              <a:t>Pseudo</a:t>
            </a:r>
            <a:r>
              <a:rPr lang="ro-RO" sz="2700" b="1" i="1" dirty="0" err="1" smtClean="0">
                <a:latin typeface="Times New Roman" pitchFamily="18" charset="0"/>
                <a:cs typeface="Times New Roman" pitchFamily="18" charset="0"/>
              </a:rPr>
              <a:t>-c</a:t>
            </a:r>
            <a:r>
              <a:rPr lang="it-IT" sz="2700" b="1" i="1" dirty="0" smtClean="0">
                <a:latin typeface="Times New Roman" pitchFamily="18" charset="0"/>
                <a:cs typeface="Times New Roman" pitchFamily="18" charset="0"/>
              </a:rPr>
              <a:t>ynegeticos</a:t>
            </a:r>
            <a:r>
              <a:rPr lang="it-IT" sz="2700" b="1" dirty="0" smtClean="0">
                <a:latin typeface="Times New Roman" pitchFamily="18" charset="0"/>
                <a:cs typeface="Times New Roman" pitchFamily="18" charset="0"/>
              </a:rPr>
              <a:t>, </a:t>
            </a:r>
            <a:r>
              <a:rPr lang="it-IT" sz="2700" dirty="0" smtClean="0">
                <a:latin typeface="Times New Roman" pitchFamily="18" charset="0"/>
                <a:cs typeface="Times New Roman" pitchFamily="18" charset="0"/>
              </a:rPr>
              <a:t>(1874) cap I</a:t>
            </a:r>
            <a:r>
              <a:rPr lang="ro-RO" sz="2700" dirty="0" smtClean="0">
                <a:latin typeface="Times New Roman" pitchFamily="18" charset="0"/>
                <a:cs typeface="Times New Roman" pitchFamily="18" charset="0"/>
              </a:rPr>
              <a:t> </a:t>
            </a:r>
            <a:r>
              <a:rPr lang="it-IT" sz="2700" dirty="0" smtClean="0">
                <a:latin typeface="Times New Roman" pitchFamily="18" charset="0"/>
                <a:cs typeface="Times New Roman" pitchFamily="18" charset="0"/>
              </a:rPr>
              <a:t>– </a:t>
            </a:r>
            <a:r>
              <a:rPr lang="ro-RO" sz="2700" dirty="0" smtClean="0">
                <a:latin typeface="Times New Roman" pitchFamily="18" charset="0"/>
                <a:cs typeface="Times New Roman" pitchFamily="18" charset="0"/>
              </a:rPr>
              <a:t/>
            </a:r>
            <a:br>
              <a:rPr lang="ro-RO" sz="2700" dirty="0" smtClean="0">
                <a:latin typeface="Times New Roman" pitchFamily="18" charset="0"/>
                <a:cs typeface="Times New Roman" pitchFamily="18" charset="0"/>
              </a:rPr>
            </a:br>
            <a:r>
              <a:rPr lang="it-IT" sz="2700" dirty="0" smtClean="0">
                <a:latin typeface="Times New Roman" pitchFamily="18" charset="0"/>
                <a:cs typeface="Times New Roman" pitchFamily="18" charset="0"/>
              </a:rPr>
              <a:t>apare imaginea satului T</a:t>
            </a:r>
            <a:r>
              <a:rPr lang="ro-RO" sz="2700" dirty="0" smtClean="0">
                <a:latin typeface="Times New Roman" pitchFamily="18" charset="0"/>
                <a:cs typeface="Times New Roman" pitchFamily="18" charset="0"/>
              </a:rPr>
              <a:t>ă</a:t>
            </a:r>
            <a:r>
              <a:rPr lang="it-IT" sz="2700" dirty="0" smtClean="0">
                <a:latin typeface="Times New Roman" pitchFamily="18" charset="0"/>
                <a:cs typeface="Times New Roman" pitchFamily="18" charset="0"/>
              </a:rPr>
              <a:t>m</a:t>
            </a:r>
            <a:r>
              <a:rPr lang="ro-RO" sz="2700" dirty="0" smtClean="0">
                <a:latin typeface="Times New Roman" pitchFamily="18" charset="0"/>
                <a:cs typeface="Times New Roman" pitchFamily="18" charset="0"/>
              </a:rPr>
              <a:t>ă</a:t>
            </a:r>
            <a:r>
              <a:rPr lang="it-IT" sz="2700" dirty="0" smtClean="0">
                <a:latin typeface="Times New Roman" pitchFamily="18" charset="0"/>
                <a:cs typeface="Times New Roman" pitchFamily="18" charset="0"/>
              </a:rPr>
              <a:t>d</a:t>
            </a:r>
            <a:r>
              <a:rPr lang="ro-RO" sz="2700" dirty="0" smtClean="0">
                <a:latin typeface="Times New Roman" pitchFamily="18" charset="0"/>
                <a:cs typeface="Times New Roman" pitchFamily="18" charset="0"/>
              </a:rPr>
              <a:t>ă</a:t>
            </a:r>
            <a:r>
              <a:rPr lang="it-IT" sz="2700" dirty="0" smtClean="0">
                <a:latin typeface="Times New Roman" pitchFamily="18" charset="0"/>
                <a:cs typeface="Times New Roman" pitchFamily="18" charset="0"/>
              </a:rPr>
              <a:t>u </a:t>
            </a:r>
            <a:r>
              <a:rPr lang="ro-RO" sz="2700" dirty="0" smtClean="0">
                <a:latin typeface="Times New Roman" pitchFamily="18" charset="0"/>
                <a:cs typeface="Times New Roman" pitchFamily="18" charset="0"/>
              </a:rPr>
              <a:t>ş</a:t>
            </a:r>
            <a:r>
              <a:rPr lang="it-IT" sz="2700" dirty="0" smtClean="0">
                <a:latin typeface="Times New Roman" pitchFamily="18" charset="0"/>
                <a:cs typeface="Times New Roman" pitchFamily="18" charset="0"/>
              </a:rPr>
              <a:t>i a localnicilor, </a:t>
            </a:r>
            <a:r>
              <a:rPr lang="ro-RO" sz="2700" dirty="0" smtClean="0">
                <a:latin typeface="Times New Roman" pitchFamily="18" charset="0"/>
                <a:cs typeface="Times New Roman" pitchFamily="18" charset="0"/>
              </a:rPr>
              <a:t/>
            </a:r>
            <a:br>
              <a:rPr lang="ro-RO" sz="2700" dirty="0" smtClean="0">
                <a:latin typeface="Times New Roman" pitchFamily="18" charset="0"/>
                <a:cs typeface="Times New Roman" pitchFamily="18" charset="0"/>
              </a:rPr>
            </a:br>
            <a:r>
              <a:rPr lang="it-IT" sz="2700" dirty="0" smtClean="0">
                <a:latin typeface="Times New Roman" pitchFamily="18" charset="0"/>
                <a:cs typeface="Times New Roman" pitchFamily="18" charset="0"/>
              </a:rPr>
              <a:t>comuna </a:t>
            </a:r>
            <a:r>
              <a:rPr lang="ro-RO" sz="2700" dirty="0" smtClean="0">
                <a:latin typeface="Times New Roman" pitchFamily="18" charset="0"/>
                <a:cs typeface="Times New Roman" pitchFamily="18" charset="0"/>
              </a:rPr>
              <a:t>î</a:t>
            </a:r>
            <a:r>
              <a:rPr lang="it-IT" sz="2700" dirty="0" smtClean="0">
                <a:latin typeface="Times New Roman" pitchFamily="18" charset="0"/>
                <a:cs typeface="Times New Roman" pitchFamily="18" charset="0"/>
              </a:rPr>
              <a:t>n care se afl</a:t>
            </a:r>
            <a:r>
              <a:rPr lang="ro-RO" sz="2700" dirty="0" smtClean="0">
                <a:latin typeface="Times New Roman" pitchFamily="18" charset="0"/>
                <a:cs typeface="Times New Roman" pitchFamily="18" charset="0"/>
              </a:rPr>
              <a:t>ă</a:t>
            </a:r>
            <a:r>
              <a:rPr lang="it-IT" sz="2700" dirty="0" smtClean="0">
                <a:latin typeface="Times New Roman" pitchFamily="18" charset="0"/>
                <a:cs typeface="Times New Roman" pitchFamily="18" charset="0"/>
              </a:rPr>
              <a:t> casa copil</a:t>
            </a:r>
            <a:r>
              <a:rPr lang="ro-RO" sz="2700" dirty="0" smtClean="0">
                <a:latin typeface="Times New Roman" pitchFamily="18" charset="0"/>
                <a:cs typeface="Times New Roman" pitchFamily="18" charset="0"/>
              </a:rPr>
              <a:t>ă</a:t>
            </a:r>
            <a:r>
              <a:rPr lang="it-IT" sz="2700" dirty="0" smtClean="0">
                <a:latin typeface="Times New Roman" pitchFamily="18" charset="0"/>
                <a:cs typeface="Times New Roman" pitchFamily="18" charset="0"/>
              </a:rPr>
              <a:t>riei sale</a:t>
            </a:r>
            <a:r>
              <a:rPr lang="ro-RO" sz="2700" dirty="0" smtClean="0">
                <a:latin typeface="Times New Roman" pitchFamily="18" charset="0"/>
                <a:cs typeface="Times New Roman" pitchFamily="18" charset="0"/>
              </a:rPr>
              <a:t>:</a:t>
            </a:r>
            <a:endParaRPr lang="ro-RO" sz="2700" dirty="0">
              <a:latin typeface="Times New Roman" pitchFamily="18" charset="0"/>
              <a:cs typeface="Times New Roman" pitchFamily="18" charset="0"/>
            </a:endParaRPr>
          </a:p>
        </p:txBody>
      </p:sp>
      <p:sp>
        <p:nvSpPr>
          <p:cNvPr id="3" name="Substituent conținut 2"/>
          <p:cNvSpPr>
            <a:spLocks noGrp="1"/>
          </p:cNvSpPr>
          <p:nvPr>
            <p:ph idx="1"/>
          </p:nvPr>
        </p:nvSpPr>
        <p:spPr/>
        <p:txBody>
          <a:bodyPr>
            <a:normAutofit/>
          </a:bodyPr>
          <a:lstStyle/>
          <a:p>
            <a:pPr algn="just">
              <a:buNone/>
            </a:pPr>
            <a:r>
              <a:rPr lang="ro-RO" dirty="0" smtClean="0">
                <a:latin typeface="Times New Roman" pitchFamily="18" charset="0"/>
                <a:cs typeface="Times New Roman" pitchFamily="18" charset="0"/>
              </a:rPr>
              <a:t>		</a:t>
            </a:r>
            <a:endParaRPr lang="ro-RO" sz="2100" dirty="0">
              <a:latin typeface="Times New Roman" pitchFamily="18" charset="0"/>
              <a:cs typeface="Times New Roman" pitchFamily="18" charset="0"/>
            </a:endParaRPr>
          </a:p>
        </p:txBody>
      </p:sp>
      <p:sp>
        <p:nvSpPr>
          <p:cNvPr id="5" name="Dreptunghi 4"/>
          <p:cNvSpPr/>
          <p:nvPr/>
        </p:nvSpPr>
        <p:spPr>
          <a:xfrm>
            <a:off x="323528" y="1772816"/>
            <a:ext cx="8568952" cy="4401205"/>
          </a:xfrm>
          <a:prstGeom prst="rect">
            <a:avLst/>
          </a:prstGeom>
        </p:spPr>
        <p:txBody>
          <a:bodyPr wrap="square">
            <a:spAutoFit/>
          </a:bodyPr>
          <a:lstStyle/>
          <a:p>
            <a:pPr algn="just"/>
            <a:r>
              <a:rPr lang="ro-RO" dirty="0" smtClean="0"/>
              <a:t>	</a:t>
            </a:r>
            <a:r>
              <a:rPr lang="ro-RO" dirty="0" smtClean="0">
                <a:latin typeface="Times New Roman"/>
                <a:cs typeface="Times New Roman"/>
              </a:rPr>
              <a:t>„</a:t>
            </a:r>
            <a:r>
              <a:rPr lang="vi-VN" sz="2000" dirty="0" smtClean="0">
                <a:latin typeface="Times New Roman" pitchFamily="18" charset="0"/>
                <a:cs typeface="Times New Roman" pitchFamily="18" charset="0"/>
              </a:rPr>
              <a:t>Din copilărie şi eu am trăit cu tămădăienii, v</a:t>
            </a:r>
            <a:r>
              <a:rPr lang="ro-RO" sz="2000" dirty="0" smtClean="0">
                <a:latin typeface="Times New Roman" pitchFamily="18" charset="0"/>
                <a:cs typeface="Times New Roman" pitchFamily="18" charset="0"/>
              </a:rPr>
              <a:t>â</a:t>
            </a:r>
            <a:r>
              <a:rPr lang="vi-VN" sz="2000" dirty="0" smtClean="0">
                <a:latin typeface="Times New Roman" pitchFamily="18" charset="0"/>
                <a:cs typeface="Times New Roman" pitchFamily="18" charset="0"/>
              </a:rPr>
              <a:t>nători de dropii din baştină, cari neam de neamul lor au rătăcit prin Bărăgan, pitulaţi în căruţele lor acoperite cu covergi de rogojină şi, m</a:t>
            </a:r>
            <a:r>
              <a:rPr lang="ro-RO" sz="2000" dirty="0" smtClean="0">
                <a:latin typeface="Times New Roman" pitchFamily="18" charset="0"/>
                <a:cs typeface="Times New Roman" pitchFamily="18" charset="0"/>
              </a:rPr>
              <a:t>â</a:t>
            </a:r>
            <a:r>
              <a:rPr lang="vi-VN" sz="2000" dirty="0" smtClean="0">
                <a:latin typeface="Times New Roman" pitchFamily="18" charset="0"/>
                <a:cs typeface="Times New Roman" pitchFamily="18" charset="0"/>
              </a:rPr>
              <a:t>n</a:t>
            </a:r>
            <a:r>
              <a:rPr lang="ro-RO" sz="2000" dirty="0" smtClean="0">
                <a:latin typeface="Times New Roman" pitchFamily="18" charset="0"/>
                <a:cs typeface="Times New Roman" pitchFamily="18" charset="0"/>
              </a:rPr>
              <a:t>â</a:t>
            </a:r>
            <a:r>
              <a:rPr lang="vi-VN" sz="2000" dirty="0" smtClean="0">
                <a:latin typeface="Times New Roman" pitchFamily="18" charset="0"/>
                <a:cs typeface="Times New Roman" pitchFamily="18" charset="0"/>
              </a:rPr>
              <a:t>nd în pas alene gloabele lor de căluşei, au dat roată, ore, zile şi luni întregi, împrejurul falnicilor drop</a:t>
            </a:r>
            <a:r>
              <a:rPr lang="ro-RO" sz="2000" dirty="0" err="1" smtClean="0">
                <a:latin typeface="Times New Roman" pitchFamily="18" charset="0"/>
                <a:cs typeface="Times New Roman" pitchFamily="18" charset="0"/>
              </a:rPr>
              <a:t>ioi</a:t>
            </a:r>
            <a:r>
              <a:rPr lang="ro-RO" sz="2000" dirty="0" smtClean="0">
                <a:latin typeface="Times New Roman" pitchFamily="18" charset="0"/>
                <a:cs typeface="Times New Roman" pitchFamily="18" charset="0"/>
              </a:rPr>
              <a:t>,</a:t>
            </a:r>
            <a:r>
              <a:rPr lang="vi-VN" sz="2000" dirty="0" smtClean="0">
                <a:latin typeface="Times New Roman" pitchFamily="18" charset="0"/>
                <a:cs typeface="Times New Roman" pitchFamily="18" charset="0"/>
              </a:rPr>
              <a:t> — cărora ei le zic </a:t>
            </a:r>
            <a:r>
              <a:rPr lang="vi-VN" sz="2000" i="1" dirty="0" smtClean="0">
                <a:latin typeface="Times New Roman" pitchFamily="18" charset="0"/>
                <a:cs typeface="Times New Roman" pitchFamily="18" charset="0"/>
              </a:rPr>
              <a:t>mitropoliţi</a:t>
            </a:r>
            <a:r>
              <a:rPr lang="vi-VN" sz="2000" dirty="0" smtClean="0">
                <a:latin typeface="Times New Roman" pitchFamily="18" charset="0"/>
                <a:cs typeface="Times New Roman" pitchFamily="18" charset="0"/>
              </a:rPr>
              <a:t>, — sau c</a:t>
            </a:r>
            <a:r>
              <a:rPr lang="ro-RO" sz="2000" dirty="0" smtClean="0">
                <a:latin typeface="Times New Roman" pitchFamily="18" charset="0"/>
                <a:cs typeface="Times New Roman" pitchFamily="18" charset="0"/>
              </a:rPr>
              <a:t>â</a:t>
            </a:r>
            <a:r>
              <a:rPr lang="vi-VN" sz="2000" dirty="0" smtClean="0">
                <a:latin typeface="Times New Roman" pitchFamily="18" charset="0"/>
                <a:cs typeface="Times New Roman" pitchFamily="18" charset="0"/>
              </a:rPr>
              <a:t>nd aceştia, prim</a:t>
            </a:r>
            <a:r>
              <a:rPr lang="ro-RO" sz="2000" dirty="0" smtClean="0">
                <a:latin typeface="Times New Roman" pitchFamily="18" charset="0"/>
                <a:cs typeface="Times New Roman" pitchFamily="18" charset="0"/>
              </a:rPr>
              <a:t>ă</a:t>
            </a:r>
            <a:r>
              <a:rPr lang="vi-VN" sz="2000" dirty="0" smtClean="0">
                <a:latin typeface="Times New Roman" pitchFamily="18" charset="0"/>
                <a:cs typeface="Times New Roman" pitchFamily="18" charset="0"/>
              </a:rPr>
              <a:t>vara, se înteţesc în lupte amoroase, sau c</a:t>
            </a:r>
            <a:r>
              <a:rPr lang="ro-RO" sz="2000" dirty="0" smtClean="0">
                <a:latin typeface="Times New Roman" pitchFamily="18" charset="0"/>
                <a:cs typeface="Times New Roman" pitchFamily="18" charset="0"/>
              </a:rPr>
              <a:t>â</a:t>
            </a:r>
            <a:r>
              <a:rPr lang="vi-VN" sz="2000" dirty="0" smtClean="0">
                <a:latin typeface="Times New Roman" pitchFamily="18" charset="0"/>
                <a:cs typeface="Times New Roman" pitchFamily="18" charset="0"/>
              </a:rPr>
              <a:t>nd, toamna, ei duc turmele de pui să pască ţarinele înţelenite.</a:t>
            </a:r>
            <a:r>
              <a:rPr lang="ro-RO" sz="2000" dirty="0" smtClean="0">
                <a:latin typeface="Times New Roman" pitchFamily="18" charset="0"/>
                <a:cs typeface="Times New Roman" pitchFamily="18" charset="0"/>
              </a:rPr>
              <a:t> […]</a:t>
            </a:r>
          </a:p>
          <a:p>
            <a:pPr algn="just"/>
            <a:r>
              <a:rPr lang="ro-RO"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Şi-n adevăr, să şedem str</a:t>
            </a:r>
            <a:r>
              <a:rPr lang="ro-RO" sz="2000" dirty="0" smtClean="0">
                <a:latin typeface="Times New Roman" pitchFamily="18" charset="0"/>
                <a:cs typeface="Times New Roman" pitchFamily="18" charset="0"/>
              </a:rPr>
              <a:t>â</a:t>
            </a:r>
            <a:r>
              <a:rPr lang="vi-VN" sz="2000" dirty="0" smtClean="0">
                <a:latin typeface="Times New Roman" pitchFamily="18" charset="0"/>
                <a:cs typeface="Times New Roman" pitchFamily="18" charset="0"/>
              </a:rPr>
              <a:t>mb şi să judicăm drept: oară ce desfătare v</a:t>
            </a:r>
            <a:r>
              <a:rPr lang="ro-RO" sz="2000" dirty="0" smtClean="0">
                <a:latin typeface="Times New Roman" pitchFamily="18" charset="0"/>
                <a:cs typeface="Times New Roman" pitchFamily="18" charset="0"/>
              </a:rPr>
              <a:t>â</a:t>
            </a:r>
            <a:r>
              <a:rPr lang="vi-VN" sz="2000" dirty="0" smtClean="0">
                <a:latin typeface="Times New Roman" pitchFamily="18" charset="0"/>
                <a:cs typeface="Times New Roman" pitchFamily="18" charset="0"/>
              </a:rPr>
              <a:t>nătorească mai deplină, mai neţărmurită, mai senină şi mai legănată în dulci şi duioase visări, poate fi pe lume dec</a:t>
            </a:r>
            <a:r>
              <a:rPr lang="ro-RO" sz="2000" dirty="0" smtClean="0">
                <a:latin typeface="Times New Roman" pitchFamily="18" charset="0"/>
                <a:cs typeface="Times New Roman" pitchFamily="18" charset="0"/>
              </a:rPr>
              <a:t>â</a:t>
            </a:r>
            <a:r>
              <a:rPr lang="vi-VN" sz="2000" dirty="0" smtClean="0">
                <a:latin typeface="Times New Roman" pitchFamily="18" charset="0"/>
                <a:cs typeface="Times New Roman" pitchFamily="18" charset="0"/>
              </a:rPr>
              <a:t>t aceea care o gustă cineva c</a:t>
            </a:r>
            <a:r>
              <a:rPr lang="ro-RO" sz="2000" dirty="0" smtClean="0">
                <a:latin typeface="Times New Roman" pitchFamily="18" charset="0"/>
                <a:cs typeface="Times New Roman" pitchFamily="18" charset="0"/>
              </a:rPr>
              <a:t>â</a:t>
            </a:r>
            <a:r>
              <a:rPr lang="vi-VN" sz="2000" dirty="0" smtClean="0">
                <a:latin typeface="Times New Roman" pitchFamily="18" charset="0"/>
                <a:cs typeface="Times New Roman" pitchFamily="18" charset="0"/>
              </a:rPr>
              <a:t>nd, prin pustiile Bărăganului, căruţa în care stă culcat abia înaintează pe căi fără de urme? Dinainte-i e spaţiul nemărginit; dar valurile de iarbă, c</a:t>
            </a:r>
            <a:r>
              <a:rPr lang="ro-RO" sz="2000" dirty="0" smtClean="0">
                <a:latin typeface="Times New Roman" pitchFamily="18" charset="0"/>
                <a:cs typeface="Times New Roman" pitchFamily="18" charset="0"/>
              </a:rPr>
              <a:t>â</a:t>
            </a:r>
            <a:r>
              <a:rPr lang="vi-VN" sz="2000" dirty="0" smtClean="0">
                <a:latin typeface="Times New Roman" pitchFamily="18" charset="0"/>
                <a:cs typeface="Times New Roman" pitchFamily="18" charset="0"/>
              </a:rPr>
              <a:t>nd înviate de o spornică verdeaţă, c</a:t>
            </a:r>
            <a:r>
              <a:rPr lang="ro-RO" sz="2000" dirty="0" smtClean="0">
                <a:latin typeface="Times New Roman" pitchFamily="18" charset="0"/>
                <a:cs typeface="Times New Roman" pitchFamily="18" charset="0"/>
              </a:rPr>
              <a:t>â</a:t>
            </a:r>
            <a:r>
              <a:rPr lang="vi-VN" sz="2000" dirty="0" smtClean="0">
                <a:latin typeface="Times New Roman" pitchFamily="18" charset="0"/>
                <a:cs typeface="Times New Roman" pitchFamily="18" charset="0"/>
              </a:rPr>
              <a:t>nd ofilite sub p</a:t>
            </a:r>
            <a:r>
              <a:rPr lang="ro-RO" sz="2000" dirty="0" smtClean="0">
                <a:latin typeface="Times New Roman" pitchFamily="18" charset="0"/>
                <a:cs typeface="Times New Roman" pitchFamily="18" charset="0"/>
              </a:rPr>
              <a:t>â</a:t>
            </a:r>
            <a:r>
              <a:rPr lang="vi-VN" sz="2000" dirty="0" smtClean="0">
                <a:latin typeface="Times New Roman" pitchFamily="18" charset="0"/>
                <a:cs typeface="Times New Roman" pitchFamily="18" charset="0"/>
              </a:rPr>
              <a:t>rlitura soarelui, nu-i insuflă îngrijirea nestatornicului ocean. </a:t>
            </a:r>
            <a:r>
              <a:rPr lang="ro-RO" sz="2000" dirty="0" smtClean="0">
                <a:latin typeface="Times New Roman" pitchFamily="18" charset="0"/>
                <a:cs typeface="Times New Roman" pitchFamily="18" charset="0"/>
              </a:rPr>
              <a:t>Î</a:t>
            </a:r>
            <a:r>
              <a:rPr lang="vi-VN" sz="2000" dirty="0" smtClean="0">
                <a:latin typeface="Times New Roman" pitchFamily="18" charset="0"/>
                <a:cs typeface="Times New Roman" pitchFamily="18" charset="0"/>
              </a:rPr>
              <a:t>n depărtare, pe linia netedă a orizontelui, se profilează, ca moşoroaie de c</a:t>
            </a:r>
            <a:r>
              <a:rPr lang="ro-RO" sz="2000" dirty="0" smtClean="0">
                <a:latin typeface="Times New Roman" pitchFamily="18" charset="0"/>
                <a:cs typeface="Times New Roman" pitchFamily="18" charset="0"/>
              </a:rPr>
              <a:t>â</a:t>
            </a:r>
            <a:r>
              <a:rPr lang="vi-VN" sz="2000" dirty="0" smtClean="0">
                <a:latin typeface="Times New Roman" pitchFamily="18" charset="0"/>
                <a:cs typeface="Times New Roman" pitchFamily="18" charset="0"/>
              </a:rPr>
              <a:t>rtiţe uriaşe, movilele, a căror urzeală e taina trecutului şi podoaba pustietăţii</a:t>
            </a:r>
            <a:r>
              <a:rPr lang="vi-VN" sz="2000" dirty="0" smtClean="0">
                <a:latin typeface="Times New Roman"/>
                <a:cs typeface="Times New Roman"/>
              </a:rPr>
              <a:t>”</a:t>
            </a:r>
            <a:r>
              <a:rPr lang="vi-VN" sz="2000" dirty="0" smtClean="0">
                <a:latin typeface="Times New Roman" pitchFamily="18" charset="0"/>
                <a:cs typeface="Times New Roman" pitchFamily="18" charset="0"/>
              </a:rPr>
              <a:t>.</a:t>
            </a:r>
            <a:r>
              <a:rPr lang="ro-RO" sz="2000" dirty="0" smtClean="0">
                <a:latin typeface="Times New Roman" pitchFamily="18" charset="0"/>
                <a:cs typeface="Times New Roman" pitchFamily="18" charset="0"/>
              </a:rPr>
              <a:t> </a:t>
            </a:r>
            <a:endParaRPr lang="ro-RO" sz="2000" dirty="0">
              <a:latin typeface="Times New Roman" pitchFamily="18" charset="0"/>
              <a:cs typeface="Times New Roman" pitchFamily="18" charset="0"/>
            </a:endParaRPr>
          </a:p>
        </p:txBody>
      </p:sp>
      <p:pic>
        <p:nvPicPr>
          <p:cNvPr id="1026" name="Picture 2" descr="C:\Users\Yonk\Desktop\dropia[1].jpg"/>
          <p:cNvPicPr>
            <a:picLocks noChangeAspect="1" noChangeArrowheads="1"/>
          </p:cNvPicPr>
          <p:nvPr/>
        </p:nvPicPr>
        <p:blipFill>
          <a:blip r:embed="rId2" cstate="print"/>
          <a:srcRect/>
          <a:stretch>
            <a:fillRect/>
          </a:stretch>
        </p:blipFill>
        <p:spPr bwMode="auto">
          <a:xfrm>
            <a:off x="6804248" y="260648"/>
            <a:ext cx="1944216" cy="1368152"/>
          </a:xfrm>
          <a:prstGeom prst="rect">
            <a:avLst/>
          </a:prstGeom>
          <a:noFill/>
        </p:spPr>
      </p:pic>
    </p:spTree>
  </p:cSld>
  <p:clrMapOvr>
    <a:masterClrMapping/>
  </p:clrMapOvr>
  <p:transition advClick="0" advTm="2000">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323528" y="404664"/>
            <a:ext cx="8363272" cy="5976664"/>
          </a:xfrm>
        </p:spPr>
        <p:txBody>
          <a:bodyPr>
            <a:normAutofit/>
          </a:bodyPr>
          <a:lstStyle/>
          <a:p>
            <a:pPr algn="just">
              <a:buNone/>
            </a:pPr>
            <a:r>
              <a:rPr lang="ro-RO" dirty="0" smtClean="0">
                <a:latin typeface="Times New Roman"/>
                <a:cs typeface="Times New Roman"/>
              </a:rPr>
              <a:t>		</a:t>
            </a:r>
            <a:r>
              <a:rPr lang="ro-RO" sz="2200" dirty="0" smtClean="0">
                <a:latin typeface="Times New Roman"/>
                <a:cs typeface="Times New Roman"/>
              </a:rPr>
              <a:t>„</a:t>
            </a:r>
            <a:r>
              <a:rPr lang="vi-VN" sz="2200" dirty="0" smtClean="0">
                <a:latin typeface="Times New Roman" pitchFamily="18" charset="0"/>
                <a:cs typeface="Times New Roman" pitchFamily="18" charset="0"/>
              </a:rPr>
              <a:t>C</a:t>
            </a:r>
            <a:r>
              <a:rPr lang="ro-RO" sz="2200" dirty="0" smtClean="0">
                <a:latin typeface="Times New Roman" pitchFamily="18" charset="0"/>
                <a:cs typeface="Times New Roman" pitchFamily="18" charset="0"/>
              </a:rPr>
              <a:t>â</a:t>
            </a:r>
            <a:r>
              <a:rPr lang="vi-VN" sz="2200" dirty="0" smtClean="0">
                <a:latin typeface="Times New Roman" pitchFamily="18" charset="0"/>
                <a:cs typeface="Times New Roman" pitchFamily="18" charset="0"/>
              </a:rPr>
              <a:t>nd soarele se pleacă spre apus, c</a:t>
            </a:r>
            <a:r>
              <a:rPr lang="ro-RO" sz="2200" dirty="0" smtClean="0">
                <a:latin typeface="Times New Roman" pitchFamily="18" charset="0"/>
                <a:cs typeface="Times New Roman" pitchFamily="18" charset="0"/>
              </a:rPr>
              <a:t>â</a:t>
            </a:r>
            <a:r>
              <a:rPr lang="vi-VN" sz="2200" dirty="0" smtClean="0">
                <a:latin typeface="Times New Roman" pitchFamily="18" charset="0"/>
                <a:cs typeface="Times New Roman" pitchFamily="18" charset="0"/>
              </a:rPr>
              <a:t>nd murgul-serei începe a se destinde treptat preste pustii, farmecul tainic al singurătăţii creşte şi mai mult în sufletul călătorului. Un susur noptatic</a:t>
            </a:r>
            <a:r>
              <a:rPr lang="ro-RO" sz="2200" dirty="0" smtClean="0">
                <a:latin typeface="Times New Roman" pitchFamily="18" charset="0"/>
                <a:cs typeface="Times New Roman" pitchFamily="18" charset="0"/>
              </a:rPr>
              <a:t> </a:t>
            </a:r>
            <a:r>
              <a:rPr lang="vi-VN" sz="2200" dirty="0" smtClean="0">
                <a:latin typeface="Times New Roman" pitchFamily="18" charset="0"/>
                <a:cs typeface="Times New Roman" pitchFamily="18" charset="0"/>
              </a:rPr>
              <a:t>se înalţă de pre faţa păm</a:t>
            </a:r>
            <a:r>
              <a:rPr lang="ro-RO" sz="2200" dirty="0" smtClean="0">
                <a:latin typeface="Times New Roman" pitchFamily="18" charset="0"/>
                <a:cs typeface="Times New Roman" pitchFamily="18" charset="0"/>
              </a:rPr>
              <a:t>â</a:t>
            </a:r>
            <a:r>
              <a:rPr lang="vi-VN" sz="2200" dirty="0" smtClean="0">
                <a:latin typeface="Times New Roman" pitchFamily="18" charset="0"/>
                <a:cs typeface="Times New Roman" pitchFamily="18" charset="0"/>
              </a:rPr>
              <a:t>ntului; din adierea v</a:t>
            </a:r>
            <a:r>
              <a:rPr lang="ro-RO" sz="2200" dirty="0" smtClean="0">
                <a:latin typeface="Times New Roman" pitchFamily="18" charset="0"/>
                <a:cs typeface="Times New Roman" pitchFamily="18" charset="0"/>
              </a:rPr>
              <a:t>â</a:t>
            </a:r>
            <a:r>
              <a:rPr lang="vi-VN" sz="2200" dirty="0" smtClean="0">
                <a:latin typeface="Times New Roman" pitchFamily="18" charset="0"/>
                <a:cs typeface="Times New Roman" pitchFamily="18" charset="0"/>
              </a:rPr>
              <a:t>ntului prin ierburi, din ţ</a:t>
            </a:r>
            <a:r>
              <a:rPr lang="ro-RO" sz="2200" dirty="0" smtClean="0">
                <a:latin typeface="Times New Roman" pitchFamily="18" charset="0"/>
                <a:cs typeface="Times New Roman" pitchFamily="18" charset="0"/>
              </a:rPr>
              <a:t>â</a:t>
            </a:r>
            <a:r>
              <a:rPr lang="vi-VN" sz="2200" dirty="0" smtClean="0">
                <a:latin typeface="Times New Roman" pitchFamily="18" charset="0"/>
                <a:cs typeface="Times New Roman" pitchFamily="18" charset="0"/>
              </a:rPr>
              <a:t>r</a:t>
            </a:r>
            <a:r>
              <a:rPr lang="ro-RO" sz="2200" dirty="0" smtClean="0">
                <a:latin typeface="Times New Roman" pitchFamily="18" charset="0"/>
                <a:cs typeface="Times New Roman" pitchFamily="18" charset="0"/>
              </a:rPr>
              <a:t>â</a:t>
            </a:r>
            <a:r>
              <a:rPr lang="vi-VN" sz="2200" dirty="0" smtClean="0">
                <a:latin typeface="Times New Roman" pitchFamily="18" charset="0"/>
                <a:cs typeface="Times New Roman" pitchFamily="18" charset="0"/>
              </a:rPr>
              <a:t>itul greierilor, din mii de sunete uşoare şi nedesluşite se naşte ca o slabă suspinare ieşită din s</a:t>
            </a:r>
            <a:r>
              <a:rPr lang="ro-RO" sz="2200" dirty="0" err="1" smtClean="0">
                <a:latin typeface="Times New Roman" pitchFamily="18" charset="0"/>
                <a:cs typeface="Times New Roman" pitchFamily="18" charset="0"/>
              </a:rPr>
              <a:t>ânu</a:t>
            </a:r>
            <a:r>
              <a:rPr lang="vi-VN" sz="2200" dirty="0" smtClean="0">
                <a:latin typeface="Times New Roman" pitchFamily="18" charset="0"/>
                <a:cs typeface="Times New Roman" pitchFamily="18" charset="0"/>
              </a:rPr>
              <a:t>l obosit al n</a:t>
            </a:r>
            <a:r>
              <a:rPr lang="ro-RO" sz="2200" dirty="0" smtClean="0">
                <a:latin typeface="Times New Roman" pitchFamily="18" charset="0"/>
                <a:cs typeface="Times New Roman" pitchFamily="18" charset="0"/>
              </a:rPr>
              <a:t>a</a:t>
            </a:r>
            <a:r>
              <a:rPr lang="vi-VN" sz="2200" dirty="0" smtClean="0">
                <a:latin typeface="Times New Roman" pitchFamily="18" charset="0"/>
                <a:cs typeface="Times New Roman" pitchFamily="18" charset="0"/>
              </a:rPr>
              <a:t>turei. Atunci, prin nălţimile văzduhului, zboară c</a:t>
            </a:r>
            <a:r>
              <a:rPr lang="ro-RO" sz="2200" dirty="0" smtClean="0">
                <a:latin typeface="Times New Roman" pitchFamily="18" charset="0"/>
                <a:cs typeface="Times New Roman" pitchFamily="18" charset="0"/>
              </a:rPr>
              <a:t>â</a:t>
            </a:r>
            <a:r>
              <a:rPr lang="vi-VN" sz="2200" dirty="0" smtClean="0">
                <a:latin typeface="Times New Roman" pitchFamily="18" charset="0"/>
                <a:cs typeface="Times New Roman" pitchFamily="18" charset="0"/>
              </a:rPr>
              <a:t>nt</a:t>
            </a:r>
            <a:r>
              <a:rPr lang="ro-RO" sz="2200" dirty="0" smtClean="0">
                <a:latin typeface="Times New Roman" pitchFamily="18" charset="0"/>
                <a:cs typeface="Times New Roman" pitchFamily="18" charset="0"/>
              </a:rPr>
              <a:t>â</a:t>
            </a:r>
            <a:r>
              <a:rPr lang="vi-VN" sz="2200" dirty="0" smtClean="0">
                <a:latin typeface="Times New Roman" pitchFamily="18" charset="0"/>
                <a:cs typeface="Times New Roman" pitchFamily="18" charset="0"/>
              </a:rPr>
              <a:t>nd ale lor doine, lungi şire de cocori, br</a:t>
            </a:r>
            <a:r>
              <a:rPr lang="ro-RO" sz="2200" dirty="0" smtClean="0">
                <a:latin typeface="Times New Roman" pitchFamily="18" charset="0"/>
                <a:cs typeface="Times New Roman" pitchFamily="18" charset="0"/>
              </a:rPr>
              <a:t>â</a:t>
            </a:r>
            <a:r>
              <a:rPr lang="vi-VN" sz="2200" dirty="0" smtClean="0">
                <a:latin typeface="Times New Roman" pitchFamily="18" charset="0"/>
                <a:cs typeface="Times New Roman" pitchFamily="18" charset="0"/>
              </a:rPr>
              <a:t>ne şerpuinde de acele pasări călătoare...</a:t>
            </a:r>
            <a:r>
              <a:rPr lang="vi-VN" sz="2200" dirty="0" smtClean="0">
                <a:latin typeface="Times New Roman"/>
                <a:cs typeface="Times New Roman"/>
              </a:rPr>
              <a:t>”</a:t>
            </a:r>
            <a:r>
              <a:rPr lang="vi-VN" sz="2200" dirty="0" smtClean="0">
                <a:latin typeface="Times New Roman" pitchFamily="18" charset="0"/>
                <a:cs typeface="Times New Roman" pitchFamily="18" charset="0"/>
              </a:rPr>
              <a:t> </a:t>
            </a:r>
            <a:endParaRPr lang="ro-RO" sz="2200" dirty="0" smtClean="0">
              <a:latin typeface="Times New Roman" pitchFamily="18" charset="0"/>
              <a:cs typeface="Times New Roman" pitchFamily="18" charset="0"/>
            </a:endParaRPr>
          </a:p>
          <a:p>
            <a:pPr algn="just">
              <a:buNone/>
            </a:pPr>
            <a:r>
              <a:rPr lang="ro-RO" sz="2100" dirty="0" smtClean="0">
                <a:latin typeface="Times New Roman" pitchFamily="18" charset="0"/>
                <a:cs typeface="Times New Roman" pitchFamily="18" charset="0"/>
              </a:rPr>
              <a:t>	(Al. </a:t>
            </a:r>
            <a:r>
              <a:rPr lang="ro-RO" sz="2100" dirty="0" err="1" smtClean="0">
                <a:latin typeface="Times New Roman" pitchFamily="18" charset="0"/>
                <a:cs typeface="Times New Roman" pitchFamily="18" charset="0"/>
              </a:rPr>
              <a:t>Obodescu</a:t>
            </a:r>
            <a:r>
              <a:rPr lang="ro-RO" sz="2100" dirty="0" smtClean="0">
                <a:latin typeface="Times New Roman" pitchFamily="18" charset="0"/>
                <a:cs typeface="Times New Roman" pitchFamily="18" charset="0"/>
              </a:rPr>
              <a:t>, </a:t>
            </a:r>
            <a:r>
              <a:rPr lang="ro-RO" sz="2100" i="1" dirty="0" err="1" smtClean="0">
                <a:latin typeface="Times New Roman" pitchFamily="18" charset="0"/>
                <a:cs typeface="Times New Roman" pitchFamily="18" charset="0"/>
              </a:rPr>
              <a:t>Pseudo-cynegeticos</a:t>
            </a:r>
            <a:r>
              <a:rPr lang="ro-RO" sz="2100" i="1" dirty="0" smtClean="0">
                <a:latin typeface="Times New Roman" pitchFamily="18" charset="0"/>
                <a:cs typeface="Times New Roman" pitchFamily="18" charset="0"/>
              </a:rPr>
              <a:t>, </a:t>
            </a:r>
            <a:r>
              <a:rPr lang="ro-RO" sz="2100" dirty="0" smtClean="0">
                <a:latin typeface="Times New Roman" pitchFamily="18" charset="0"/>
                <a:cs typeface="Times New Roman" pitchFamily="18" charset="0"/>
              </a:rPr>
              <a:t>ediţie de G. Pienescu, Bucureşti, Editura Albatros, 1990, pp.11-13)</a:t>
            </a:r>
          </a:p>
          <a:p>
            <a:pPr algn="just">
              <a:buNone/>
            </a:pPr>
            <a:endParaRPr lang="ro-RO" sz="2100" dirty="0">
              <a:latin typeface="Times New Roman" pitchFamily="18" charset="0"/>
              <a:cs typeface="Times New Roman" pitchFamily="18" charset="0"/>
            </a:endParaRPr>
          </a:p>
        </p:txBody>
      </p:sp>
      <p:pic>
        <p:nvPicPr>
          <p:cNvPr id="2053" name="Picture 5"/>
          <p:cNvPicPr>
            <a:picLocks noChangeAspect="1" noChangeArrowheads="1"/>
          </p:cNvPicPr>
          <p:nvPr/>
        </p:nvPicPr>
        <p:blipFill>
          <a:blip r:embed="rId2" cstate="print"/>
          <a:srcRect/>
          <a:stretch>
            <a:fillRect/>
          </a:stretch>
        </p:blipFill>
        <p:spPr bwMode="auto">
          <a:xfrm>
            <a:off x="2483768" y="4005064"/>
            <a:ext cx="3966393" cy="2477517"/>
          </a:xfrm>
          <a:prstGeom prst="rect">
            <a:avLst/>
          </a:prstGeom>
          <a:noFill/>
          <a:ln w="9525">
            <a:noFill/>
            <a:miter lim="800000"/>
            <a:headEnd/>
            <a:tailEnd/>
          </a:ln>
        </p:spPr>
      </p:pic>
    </p:spTree>
  </p:cSld>
  <p:clrMapOvr>
    <a:masterClrMapping/>
  </p:clrMapOvr>
  <p:transition advClick="0" advTm="2000">
    <p:spli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620688"/>
            <a:ext cx="5915000" cy="5904656"/>
          </a:xfrm>
        </p:spPr>
        <p:txBody>
          <a:bodyPr>
            <a:normAutofit fontScale="47500" lnSpcReduction="20000"/>
          </a:bodyPr>
          <a:lstStyle/>
          <a:p>
            <a:pPr algn="just">
              <a:buNone/>
            </a:pPr>
            <a:r>
              <a:rPr lang="ro-RO" dirty="0" smtClean="0"/>
              <a:t>		</a:t>
            </a:r>
            <a:r>
              <a:rPr lang="ro-RO" sz="3600" dirty="0" smtClean="0"/>
              <a:t> </a:t>
            </a:r>
            <a:r>
              <a:rPr lang="ro-RO" sz="3600" dirty="0" smtClean="0">
                <a:latin typeface="Times New Roman" pitchFamily="18" charset="0"/>
                <a:cs typeface="Times New Roman" pitchFamily="18" charset="0"/>
              </a:rPr>
              <a:t>Pentru Al. Piru, Odobescu este „al doilea eseist român după D. Cantemir”. Opera sa literară este redusă şi pare produsul unui amator sau a unui diletant. Eforturile artistice merg în sensul reconstrucţiei atmosferei şi nu al strângerii acţiunii în jurul unui erou. Cealaltă lucrare importantă, </a:t>
            </a:r>
            <a:r>
              <a:rPr lang="ro-RO" sz="3600" i="1" dirty="0" err="1" smtClean="0">
                <a:latin typeface="Times New Roman" pitchFamily="18" charset="0"/>
                <a:cs typeface="Times New Roman" pitchFamily="18" charset="0"/>
              </a:rPr>
              <a:t>Pseudo-kyneghetikos</a:t>
            </a:r>
            <a:r>
              <a:rPr lang="ro-RO" sz="3600" dirty="0" smtClean="0">
                <a:latin typeface="Times New Roman" pitchFamily="18" charset="0"/>
                <a:cs typeface="Times New Roman" pitchFamily="18" charset="0"/>
              </a:rPr>
              <a:t>, subintitulată </a:t>
            </a:r>
            <a:r>
              <a:rPr lang="ro-RO" sz="3600" i="1" dirty="0" smtClean="0">
                <a:latin typeface="Times New Roman" pitchFamily="18" charset="0"/>
                <a:cs typeface="Times New Roman" pitchFamily="18" charset="0"/>
              </a:rPr>
              <a:t>Fals tratat de vânătoare</a:t>
            </a:r>
            <a:r>
              <a:rPr lang="ro-RO" sz="3600" dirty="0" smtClean="0">
                <a:latin typeface="Times New Roman" pitchFamily="18" charset="0"/>
                <a:cs typeface="Times New Roman" pitchFamily="18" charset="0"/>
              </a:rPr>
              <a:t>, ţine în realitate de întâlnirea dintre literatură şi ştiinţă, fiind mai degrabă un eseu hibrid.</a:t>
            </a:r>
          </a:p>
          <a:p>
            <a:pPr algn="just">
              <a:buNone/>
            </a:pPr>
            <a:r>
              <a:rPr lang="ro-RO" sz="3600" dirty="0" smtClean="0">
                <a:latin typeface="Times New Roman" pitchFamily="18" charset="0"/>
                <a:cs typeface="Times New Roman" pitchFamily="18" charset="0"/>
              </a:rPr>
              <a:t>		Operă clasică, </a:t>
            </a:r>
            <a:r>
              <a:rPr lang="ro-RO" sz="3600" i="1" dirty="0" smtClean="0">
                <a:latin typeface="Times New Roman" pitchFamily="18" charset="0"/>
                <a:cs typeface="Times New Roman" pitchFamily="18" charset="0"/>
              </a:rPr>
              <a:t>Fals tratat de vânătoare</a:t>
            </a:r>
            <a:r>
              <a:rPr lang="ro-RO" sz="3600" dirty="0" smtClean="0">
                <a:latin typeface="Times New Roman" pitchFamily="18" charset="0"/>
                <a:cs typeface="Times New Roman" pitchFamily="18" charset="0"/>
              </a:rPr>
              <a:t> este un savuros exerciţiu intelectual, exprimat într-o formă atrăgătoare, potrivită felului de a fi al autorului.</a:t>
            </a:r>
            <a:r>
              <a:rPr lang="ro-RO" sz="3600" i="1" dirty="0" smtClean="0">
                <a:latin typeface="Times New Roman" pitchFamily="18" charset="0"/>
                <a:cs typeface="Times New Roman" pitchFamily="18" charset="0"/>
              </a:rPr>
              <a:t> </a:t>
            </a:r>
            <a:r>
              <a:rPr lang="ro-RO" sz="3600" i="1" dirty="0" err="1" smtClean="0">
                <a:latin typeface="Times New Roman" pitchFamily="18" charset="0"/>
                <a:cs typeface="Times New Roman" pitchFamily="18" charset="0"/>
              </a:rPr>
              <a:t>Pseudo-kyneghetikos</a:t>
            </a:r>
            <a:r>
              <a:rPr lang="ro-RO" sz="3600" dirty="0" smtClean="0">
                <a:latin typeface="Times New Roman" pitchFamily="18" charset="0"/>
                <a:cs typeface="Times New Roman" pitchFamily="18" charset="0"/>
              </a:rPr>
              <a:t> a fost scris ca introducere la </a:t>
            </a:r>
            <a:r>
              <a:rPr lang="ro-RO" sz="3600" i="1" dirty="0" smtClean="0">
                <a:latin typeface="Times New Roman" pitchFamily="18" charset="0"/>
                <a:cs typeface="Times New Roman" pitchFamily="18" charset="0"/>
              </a:rPr>
              <a:t>Manualul vânătorului</a:t>
            </a:r>
            <a:r>
              <a:rPr lang="ro-RO" sz="3600" dirty="0" smtClean="0">
                <a:latin typeface="Times New Roman" pitchFamily="18" charset="0"/>
                <a:cs typeface="Times New Roman" pitchFamily="18" charset="0"/>
              </a:rPr>
              <a:t> de Constantin C. Cornescu. Pentru a-şi face eseul atractiv, Odobescu nu se rezumă la informaţii referitoare la vânătoare, ci apelează frecvent la versuri greceşti şi latine, citează scriitori moderni sau opere ale arhitecţilor, sculptorilor, pictorilor sau compozitorilor care au ilustrat, fie şi numai incidental, vânătoarea. Unica lui preocupare este de a educa simţul estetic, sentimentul frumosului şi gustul artistic. Cartea devine un mozaic construit din analize de opere plastice, muzicale şi literare, cărora li se adaugă amintiri şi anecdote care aţâţă curiozitatea şi desfată pe cititor. Un capitol aparte este rezervat unui basm, </a:t>
            </a:r>
            <a:r>
              <a:rPr lang="ro-RO" sz="3600" i="1" dirty="0" smtClean="0">
                <a:latin typeface="Times New Roman" pitchFamily="18" charset="0"/>
                <a:cs typeface="Times New Roman" pitchFamily="18" charset="0"/>
              </a:rPr>
              <a:t>Feciorul de împărat cel cu noroc la vânat</a:t>
            </a:r>
            <a:r>
              <a:rPr lang="ro-RO" sz="3600" dirty="0" smtClean="0">
                <a:latin typeface="Times New Roman" pitchFamily="18" charset="0"/>
                <a:cs typeface="Times New Roman" pitchFamily="18" charset="0"/>
              </a:rPr>
              <a:t>, înregistrat de autor într-unul dintre memoriile sale arheologice şi transpus aici în formă versificată. Ultimul capitol se compune din puncte-puncte.</a:t>
            </a:r>
          </a:p>
          <a:p>
            <a:pPr algn="just"/>
            <a:endParaRPr lang="ro-RO" sz="3600" dirty="0">
              <a:latin typeface="Times New Roman" pitchFamily="18" charset="0"/>
              <a:cs typeface="Times New Roman" pitchFamily="18" charset="0"/>
            </a:endParaRPr>
          </a:p>
        </p:txBody>
      </p:sp>
      <p:sp>
        <p:nvSpPr>
          <p:cNvPr id="4" name="Buton acțiune: Întoarcere 3">
            <a:hlinkClick r:id="rId2" action="ppaction://hlinksldjump" highlightClick="1"/>
          </p:cNvPr>
          <p:cNvSpPr/>
          <p:nvPr/>
        </p:nvSpPr>
        <p:spPr>
          <a:xfrm>
            <a:off x="8429652" y="6357958"/>
            <a:ext cx="428628" cy="357190"/>
          </a:xfrm>
          <a:prstGeom prst="actionButtonReturn">
            <a:avLst/>
          </a:prstGeom>
          <a:solidFill>
            <a:srgbClr val="E0B31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3074" name="Picture 2" descr="C:\Users\Yonk\Desktop\aleodor-imparat[1].jpg"/>
          <p:cNvPicPr>
            <a:picLocks noChangeAspect="1" noChangeArrowheads="1"/>
          </p:cNvPicPr>
          <p:nvPr/>
        </p:nvPicPr>
        <p:blipFill>
          <a:blip r:embed="rId3" cstate="print"/>
          <a:srcRect/>
          <a:stretch>
            <a:fillRect/>
          </a:stretch>
        </p:blipFill>
        <p:spPr bwMode="auto">
          <a:xfrm>
            <a:off x="6444208" y="1844824"/>
            <a:ext cx="2540000" cy="2540000"/>
          </a:xfrm>
          <a:prstGeom prst="rect">
            <a:avLst/>
          </a:prstGeom>
          <a:noFill/>
        </p:spPr>
      </p:pic>
    </p:spTree>
  </p:cSld>
  <p:clrMapOvr>
    <a:masterClrMapping/>
  </p:clrMapOvr>
  <p:transition advClick="0">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499992" y="274638"/>
            <a:ext cx="4186808" cy="6250706"/>
          </a:xfrm>
        </p:spPr>
        <p:txBody>
          <a:bodyPr/>
          <a:lstStyle/>
          <a:p>
            <a:r>
              <a:rPr lang="ro-RO" dirty="0" smtClean="0">
                <a:latin typeface="Times New Roman" pitchFamily="18" charset="0"/>
                <a:cs typeface="Times New Roman" pitchFamily="18" charset="0"/>
              </a:rPr>
              <a:t>Zeița </a:t>
            </a:r>
            <a:r>
              <a:rPr lang="ro-RO" b="1" dirty="0" smtClean="0">
                <a:latin typeface="Times New Roman" pitchFamily="18" charset="0"/>
                <a:cs typeface="Times New Roman" pitchFamily="18" charset="0"/>
              </a:rPr>
              <a:t>Artemis</a:t>
            </a:r>
            <a:r>
              <a:rPr lang="ro-RO" dirty="0" smtClean="0">
                <a:latin typeface="Times New Roman" pitchFamily="18" charset="0"/>
                <a:cs typeface="Times New Roman" pitchFamily="18" charset="0"/>
              </a:rPr>
              <a:t> în mitologia greacă-</a:t>
            </a:r>
            <a:r>
              <a:rPr lang="ro-RO" b="1" dirty="0" smtClean="0">
                <a:latin typeface="Times New Roman" pitchFamily="18" charset="0"/>
                <a:cs typeface="Times New Roman" pitchFamily="18" charset="0"/>
              </a:rPr>
              <a:t>Diana</a:t>
            </a:r>
            <a:r>
              <a:rPr lang="ro-RO" dirty="0" smtClean="0">
                <a:latin typeface="Times New Roman" pitchFamily="18" charset="0"/>
                <a:cs typeface="Times New Roman" pitchFamily="18" charset="0"/>
              </a:rPr>
              <a:t> la romani</a:t>
            </a:r>
            <a:br>
              <a:rPr lang="ro-RO" dirty="0" smtClean="0">
                <a:latin typeface="Times New Roman" pitchFamily="18" charset="0"/>
                <a:cs typeface="Times New Roman" pitchFamily="18" charset="0"/>
              </a:rPr>
            </a:br>
            <a:r>
              <a:rPr lang="ro-RO" dirty="0" smtClean="0">
                <a:latin typeface="Times New Roman" pitchFamily="18" charset="0"/>
                <a:cs typeface="Times New Roman" pitchFamily="18" charset="0"/>
              </a:rPr>
              <a:t>(statuie din Muzeul Luvru)</a:t>
            </a:r>
            <a:br>
              <a:rPr lang="ro-RO" dirty="0" smtClean="0">
                <a:latin typeface="Times New Roman" pitchFamily="18" charset="0"/>
                <a:cs typeface="Times New Roman" pitchFamily="18" charset="0"/>
              </a:rPr>
            </a:br>
            <a:r>
              <a:rPr lang="ro-RO" dirty="0" smtClean="0">
                <a:latin typeface="Times New Roman" pitchFamily="18" charset="0"/>
                <a:cs typeface="Times New Roman" pitchFamily="18" charset="0"/>
              </a:rPr>
              <a:t/>
            </a:r>
            <a:br>
              <a:rPr lang="ro-RO" dirty="0" smtClean="0">
                <a:latin typeface="Times New Roman" pitchFamily="18" charset="0"/>
                <a:cs typeface="Times New Roman" pitchFamily="18" charset="0"/>
              </a:rPr>
            </a:br>
            <a:r>
              <a:rPr lang="ro-RO" dirty="0" smtClean="0">
                <a:latin typeface="Times New Roman" pitchFamily="18" charset="0"/>
                <a:cs typeface="Times New Roman" pitchFamily="18" charset="0"/>
              </a:rPr>
              <a:t>Simboluri: </a:t>
            </a:r>
            <a:r>
              <a:rPr lang="ro-RO" i="1" dirty="0" smtClean="0">
                <a:latin typeface="Times New Roman" pitchFamily="18" charset="0"/>
                <a:cs typeface="Times New Roman" pitchFamily="18" charset="0"/>
              </a:rPr>
              <a:t>arcul</a:t>
            </a:r>
            <a:r>
              <a:rPr lang="ro-RO" dirty="0" smtClean="0">
                <a:latin typeface="Times New Roman" pitchFamily="18" charset="0"/>
                <a:cs typeface="Times New Roman" pitchFamily="18" charset="0"/>
              </a:rPr>
              <a:t> şi </a:t>
            </a:r>
            <a:r>
              <a:rPr lang="ro-RO" i="1" dirty="0" smtClean="0">
                <a:latin typeface="Times New Roman" pitchFamily="18" charset="0"/>
                <a:cs typeface="Times New Roman" pitchFamily="18" charset="0"/>
              </a:rPr>
              <a:t>căprioara</a:t>
            </a:r>
            <a:endParaRPr lang="ro-RO" i="1" dirty="0">
              <a:latin typeface="Times New Roman" pitchFamily="18" charset="0"/>
              <a:cs typeface="Times New Roman" pitchFamily="18" charset="0"/>
            </a:endParaRPr>
          </a:p>
        </p:txBody>
      </p:sp>
      <p:pic>
        <p:nvPicPr>
          <p:cNvPr id="4" name="Substituent conținut 3" descr="Diane de Versailles Leochares.jpg">
            <a:hlinkClick r:id="rId2"/>
          </p:cNvPr>
          <p:cNvPicPr>
            <a:picLocks noGrp="1"/>
          </p:cNvPicPr>
          <p:nvPr>
            <p:ph idx="1"/>
          </p:nvPr>
        </p:nvPicPr>
        <p:blipFill>
          <a:blip r:embed="rId3" cstate="print"/>
          <a:srcRect/>
          <a:stretch>
            <a:fillRect/>
          </a:stretch>
        </p:blipFill>
        <p:spPr bwMode="auto">
          <a:xfrm>
            <a:off x="683568" y="476672"/>
            <a:ext cx="3456384" cy="6048672"/>
          </a:xfrm>
          <a:prstGeom prst="rect">
            <a:avLst/>
          </a:prstGeom>
          <a:noFill/>
          <a:ln w="9525">
            <a:noFill/>
            <a:miter lim="800000"/>
            <a:headEnd/>
            <a:tailEnd/>
          </a:ln>
        </p:spPr>
      </p:pic>
    </p:spTree>
  </p:cSld>
  <p:clrMapOvr>
    <a:masterClrMapping/>
  </p:clrMapOvr>
  <p:transition advClick="0" advTm="2000">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0" y="274638"/>
            <a:ext cx="4114800" cy="6394722"/>
          </a:xfrm>
        </p:spPr>
        <p:txBody>
          <a:bodyPr>
            <a:normAutofit/>
          </a:bodyPr>
          <a:lstStyle/>
          <a:p>
            <a:pPr algn="just"/>
            <a:r>
              <a:rPr lang="ro-RO" sz="2000" dirty="0" smtClean="0">
                <a:latin typeface="Times New Roman" pitchFamily="18" charset="0"/>
                <a:cs typeface="Times New Roman" pitchFamily="18" charset="0"/>
              </a:rPr>
              <a:t>	Sora lui Apollo era zeiţa </a:t>
            </a:r>
            <a:r>
              <a:rPr lang="ro-RO" sz="2000" b="1" dirty="0" smtClean="0">
                <a:latin typeface="Times New Roman" pitchFamily="18" charset="0"/>
                <a:cs typeface="Times New Roman" pitchFamily="18" charset="0"/>
              </a:rPr>
              <a:t>Artemis</a:t>
            </a:r>
            <a:r>
              <a:rPr lang="ro-RO" sz="2000" dirty="0" smtClean="0">
                <a:latin typeface="Times New Roman" pitchFamily="18" charset="0"/>
                <a:cs typeface="Times New Roman" pitchFamily="18" charset="0"/>
              </a:rPr>
              <a:t>, divinitate a luminii selenare, dar şi a castităţii şi fidelităţii conjugale, iar ca zeitate terestră, a vânătorii şi a săgeţilor care nu greşesc ţinta Sunt cunoscute mai multe legende în care se arată crudă şi necruţătoare atunci când este mâniată; îl transformă în cerb pe vânătorul Acteon, care o surprinsese la baie, iar tânărul este ucis de proprii lui câini. Este identificată la romani cu </a:t>
            </a:r>
            <a:r>
              <a:rPr lang="ro-RO" sz="2000" b="1" i="1" dirty="0" smtClean="0">
                <a:latin typeface="Times New Roman" pitchFamily="18" charset="0"/>
                <a:cs typeface="Times New Roman" pitchFamily="18" charset="0"/>
              </a:rPr>
              <a:t>Diana</a:t>
            </a:r>
            <a:r>
              <a:rPr lang="ro-RO" sz="2000" dirty="0" smtClean="0">
                <a:latin typeface="Times New Roman" pitchFamily="18" charset="0"/>
                <a:cs typeface="Times New Roman" pitchFamily="18" charset="0"/>
              </a:rPr>
              <a:t>, reprezentată ca o tânără cu o tolbă de săgeţi şi însoţită de o căprioară. 	Templul ei din Efes a fost una din cele Şapte minuni ale lumii.</a:t>
            </a:r>
            <a:br>
              <a:rPr lang="ro-RO" sz="2000" dirty="0" smtClean="0">
                <a:latin typeface="Times New Roman" pitchFamily="18" charset="0"/>
                <a:cs typeface="Times New Roman" pitchFamily="18" charset="0"/>
              </a:rPr>
            </a:br>
            <a:r>
              <a:rPr lang="ro-RO" sz="2000" dirty="0" smtClean="0">
                <a:latin typeface="Times New Roman" pitchFamily="18" charset="0"/>
                <a:cs typeface="Times New Roman" pitchFamily="18" charset="0"/>
              </a:rPr>
              <a:t/>
            </a:r>
            <a:br>
              <a:rPr lang="ro-RO" sz="2000" dirty="0" smtClean="0">
                <a:latin typeface="Times New Roman" pitchFamily="18" charset="0"/>
                <a:cs typeface="Times New Roman" pitchFamily="18" charset="0"/>
              </a:rPr>
            </a:br>
            <a:r>
              <a:rPr lang="ro-RO" sz="1600" dirty="0" smtClean="0">
                <a:latin typeface="Times New Roman" pitchFamily="18" charset="0"/>
                <a:cs typeface="Times New Roman" pitchFamily="18" charset="0"/>
              </a:rPr>
              <a:t>(George Lăzărescu, </a:t>
            </a:r>
            <a:r>
              <a:rPr lang="ro-RO" sz="1600" i="1" dirty="0" smtClean="0">
                <a:latin typeface="Times New Roman" pitchFamily="18" charset="0"/>
                <a:cs typeface="Times New Roman" pitchFamily="18" charset="0"/>
              </a:rPr>
              <a:t>Dicţionar mitologic</a:t>
            </a:r>
            <a:r>
              <a:rPr lang="ro-RO" sz="1600" dirty="0" smtClean="0">
                <a:latin typeface="Times New Roman" pitchFamily="18" charset="0"/>
                <a:cs typeface="Times New Roman" pitchFamily="18" charset="0"/>
              </a:rPr>
              <a:t>, Bucureşti, Editura Niculescu, 2005, p. 58)</a:t>
            </a:r>
            <a:endParaRPr lang="ro-RO" sz="1600" dirty="0">
              <a:latin typeface="Times New Roman" pitchFamily="18" charset="0"/>
              <a:cs typeface="Times New Roman" pitchFamily="18" charset="0"/>
            </a:endParaRPr>
          </a:p>
        </p:txBody>
      </p:sp>
      <p:pic>
        <p:nvPicPr>
          <p:cNvPr id="1026" name="Picture 2" descr="C:\Users\Yonk\Desktop\artemis[1].gif"/>
          <p:cNvPicPr>
            <a:picLocks noGrp="1" noChangeAspect="1" noChangeArrowheads="1"/>
          </p:cNvPicPr>
          <p:nvPr>
            <p:ph idx="1"/>
          </p:nvPr>
        </p:nvPicPr>
        <p:blipFill>
          <a:blip r:embed="rId2" cstate="print"/>
          <a:srcRect/>
          <a:stretch>
            <a:fillRect/>
          </a:stretch>
        </p:blipFill>
        <p:spPr bwMode="auto">
          <a:xfrm>
            <a:off x="251520" y="332656"/>
            <a:ext cx="4104456" cy="6264696"/>
          </a:xfrm>
          <a:prstGeom prst="rect">
            <a:avLst/>
          </a:prstGeom>
          <a:noFill/>
        </p:spPr>
      </p:pic>
      <p:sp>
        <p:nvSpPr>
          <p:cNvPr id="5" name="Săgeată la stânga 4">
            <a:hlinkClick r:id="rId3" action="ppaction://hlinksldjump"/>
          </p:cNvPr>
          <p:cNvSpPr/>
          <p:nvPr/>
        </p:nvSpPr>
        <p:spPr>
          <a:xfrm>
            <a:off x="142844" y="6286520"/>
            <a:ext cx="785818"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cSld>
  <p:clrMapOvr>
    <a:masterClrMapping/>
  </p:clrMapOvr>
  <p:transition advClick="0" advTm="2000">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716016" y="274638"/>
            <a:ext cx="3970784" cy="6106690"/>
          </a:xfrm>
        </p:spPr>
        <p:txBody>
          <a:bodyPr>
            <a:normAutofit/>
          </a:bodyPr>
          <a:lstStyle/>
          <a:p>
            <a:r>
              <a:rPr lang="ro-RO" dirty="0" smtClean="0"/>
              <a:t>ZEIŢA VÂNĂTORII- STATUETĂ DIN BRONZ PE SOCLU DIN MARMURĂ </a:t>
            </a:r>
            <a:endParaRPr lang="ro-RO" dirty="0"/>
          </a:p>
        </p:txBody>
      </p:sp>
      <p:pic>
        <p:nvPicPr>
          <p:cNvPr id="1026" name="Picture 2"/>
          <p:cNvPicPr>
            <a:picLocks noChangeAspect="1" noChangeArrowheads="1"/>
          </p:cNvPicPr>
          <p:nvPr/>
        </p:nvPicPr>
        <p:blipFill>
          <a:blip r:embed="rId2" cstate="print"/>
          <a:srcRect/>
          <a:stretch>
            <a:fillRect/>
          </a:stretch>
        </p:blipFill>
        <p:spPr bwMode="auto">
          <a:xfrm>
            <a:off x="539552" y="356450"/>
            <a:ext cx="3744416" cy="6187052"/>
          </a:xfrm>
          <a:prstGeom prst="rect">
            <a:avLst/>
          </a:prstGeom>
          <a:noFill/>
          <a:ln w="9525">
            <a:noFill/>
            <a:miter lim="800000"/>
            <a:headEnd/>
            <a:tailEnd/>
          </a:ln>
        </p:spPr>
      </p:pic>
      <p:sp>
        <p:nvSpPr>
          <p:cNvPr id="5" name="Buton acțiune: Întoarcere 4">
            <a:hlinkClick r:id="rId3" action="ppaction://hlinksldjump" highlightClick="1"/>
          </p:cNvPr>
          <p:cNvSpPr/>
          <p:nvPr/>
        </p:nvSpPr>
        <p:spPr>
          <a:xfrm>
            <a:off x="8429652" y="6357958"/>
            <a:ext cx="428628" cy="357190"/>
          </a:xfrm>
          <a:prstGeom prst="actionButtonReturn">
            <a:avLst/>
          </a:prstGeom>
          <a:solidFill>
            <a:srgbClr val="E0B31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cSld>
  <p:clrMapOvr>
    <a:masterClrMapping/>
  </p:clrMapOvr>
  <p:transition advClick="0">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ine 36" descr="Check.png"/>
          <p:cNvPicPr>
            <a:picLocks noChangeAspect="1"/>
          </p:cNvPicPr>
          <p:nvPr/>
        </p:nvPicPr>
        <p:blipFill>
          <a:blip r:embed="rId2" cstate="print"/>
          <a:stretch>
            <a:fillRect/>
          </a:stretch>
        </p:blipFill>
        <p:spPr>
          <a:xfrm>
            <a:off x="3707904" y="4941168"/>
            <a:ext cx="144016" cy="144016"/>
          </a:xfrm>
          <a:prstGeom prst="rect">
            <a:avLst/>
          </a:prstGeom>
        </p:spPr>
      </p:pic>
      <p:pic>
        <p:nvPicPr>
          <p:cNvPr id="36" name="Imagine 35" descr="Check.png"/>
          <p:cNvPicPr>
            <a:picLocks noChangeAspect="1"/>
          </p:cNvPicPr>
          <p:nvPr/>
        </p:nvPicPr>
        <p:blipFill>
          <a:blip r:embed="rId2" cstate="print"/>
          <a:stretch>
            <a:fillRect/>
          </a:stretch>
        </p:blipFill>
        <p:spPr>
          <a:xfrm>
            <a:off x="1979712" y="3573016"/>
            <a:ext cx="144016" cy="144016"/>
          </a:xfrm>
          <a:prstGeom prst="rect">
            <a:avLst/>
          </a:prstGeom>
        </p:spPr>
      </p:pic>
      <p:pic>
        <p:nvPicPr>
          <p:cNvPr id="33" name="Imagine 32" descr="Check.png"/>
          <p:cNvPicPr>
            <a:picLocks noChangeAspect="1"/>
          </p:cNvPicPr>
          <p:nvPr/>
        </p:nvPicPr>
        <p:blipFill>
          <a:blip r:embed="rId2" cstate="print"/>
          <a:stretch>
            <a:fillRect/>
          </a:stretch>
        </p:blipFill>
        <p:spPr>
          <a:xfrm>
            <a:off x="3131840" y="2492896"/>
            <a:ext cx="144016" cy="144016"/>
          </a:xfrm>
          <a:prstGeom prst="rect">
            <a:avLst/>
          </a:prstGeom>
        </p:spPr>
      </p:pic>
      <p:pic>
        <p:nvPicPr>
          <p:cNvPr id="32" name="Imagine 31" descr="cross-512.png"/>
          <p:cNvPicPr>
            <a:picLocks noChangeAspect="1"/>
          </p:cNvPicPr>
          <p:nvPr/>
        </p:nvPicPr>
        <p:blipFill>
          <a:blip r:embed="rId3" cstate="print"/>
          <a:stretch>
            <a:fillRect/>
          </a:stretch>
        </p:blipFill>
        <p:spPr>
          <a:xfrm>
            <a:off x="1835696" y="5445224"/>
            <a:ext cx="134144" cy="134144"/>
          </a:xfrm>
          <a:prstGeom prst="rect">
            <a:avLst/>
          </a:prstGeom>
        </p:spPr>
      </p:pic>
      <p:pic>
        <p:nvPicPr>
          <p:cNvPr id="31" name="Imagine 30" descr="cross-512.png"/>
          <p:cNvPicPr>
            <a:picLocks noChangeAspect="1"/>
          </p:cNvPicPr>
          <p:nvPr/>
        </p:nvPicPr>
        <p:blipFill>
          <a:blip r:embed="rId3" cstate="print"/>
          <a:stretch>
            <a:fillRect/>
          </a:stretch>
        </p:blipFill>
        <p:spPr>
          <a:xfrm>
            <a:off x="1763688" y="5229200"/>
            <a:ext cx="134144" cy="134144"/>
          </a:xfrm>
          <a:prstGeom prst="rect">
            <a:avLst/>
          </a:prstGeom>
        </p:spPr>
      </p:pic>
      <p:pic>
        <p:nvPicPr>
          <p:cNvPr id="29" name="Imagine 28" descr="cross-512.png"/>
          <p:cNvPicPr>
            <a:picLocks noChangeAspect="1"/>
          </p:cNvPicPr>
          <p:nvPr/>
        </p:nvPicPr>
        <p:blipFill>
          <a:blip r:embed="rId3" cstate="print"/>
          <a:stretch>
            <a:fillRect/>
          </a:stretch>
        </p:blipFill>
        <p:spPr>
          <a:xfrm>
            <a:off x="1619672" y="4077072"/>
            <a:ext cx="134144" cy="134144"/>
          </a:xfrm>
          <a:prstGeom prst="rect">
            <a:avLst/>
          </a:prstGeom>
        </p:spPr>
      </p:pic>
      <p:pic>
        <p:nvPicPr>
          <p:cNvPr id="28" name="Imagine 27" descr="cross-512.png"/>
          <p:cNvPicPr>
            <a:picLocks noChangeAspect="1"/>
          </p:cNvPicPr>
          <p:nvPr/>
        </p:nvPicPr>
        <p:blipFill>
          <a:blip r:embed="rId3" cstate="print"/>
          <a:stretch>
            <a:fillRect/>
          </a:stretch>
        </p:blipFill>
        <p:spPr>
          <a:xfrm>
            <a:off x="4788024" y="3861048"/>
            <a:ext cx="134144" cy="134144"/>
          </a:xfrm>
          <a:prstGeom prst="rect">
            <a:avLst/>
          </a:prstGeom>
        </p:spPr>
      </p:pic>
      <p:pic>
        <p:nvPicPr>
          <p:cNvPr id="23" name="Imagine 22" descr="cross-512.png"/>
          <p:cNvPicPr>
            <a:picLocks noChangeAspect="1"/>
          </p:cNvPicPr>
          <p:nvPr/>
        </p:nvPicPr>
        <p:blipFill>
          <a:blip r:embed="rId3" cstate="print"/>
          <a:stretch>
            <a:fillRect/>
          </a:stretch>
        </p:blipFill>
        <p:spPr>
          <a:xfrm>
            <a:off x="4788024" y="2780928"/>
            <a:ext cx="134144" cy="134144"/>
          </a:xfrm>
          <a:prstGeom prst="rect">
            <a:avLst/>
          </a:prstGeom>
        </p:spPr>
      </p:pic>
      <p:pic>
        <p:nvPicPr>
          <p:cNvPr id="18" name="Imagine 17" descr="cross-512.png"/>
          <p:cNvPicPr>
            <a:picLocks noChangeAspect="1"/>
          </p:cNvPicPr>
          <p:nvPr/>
        </p:nvPicPr>
        <p:blipFill>
          <a:blip r:embed="rId3" cstate="print"/>
          <a:stretch>
            <a:fillRect/>
          </a:stretch>
        </p:blipFill>
        <p:spPr>
          <a:xfrm>
            <a:off x="3059832" y="2204864"/>
            <a:ext cx="134144" cy="134144"/>
          </a:xfrm>
          <a:prstGeom prst="rect">
            <a:avLst/>
          </a:prstGeom>
        </p:spPr>
      </p:pic>
      <p:sp>
        <p:nvSpPr>
          <p:cNvPr id="2" name="Titlu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o-RO"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TEST</a:t>
            </a:r>
            <a:endParaRPr lang="ro-RO"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Substituent conținut 2"/>
          <p:cNvSpPr>
            <a:spLocks noGrp="1"/>
          </p:cNvSpPr>
          <p:nvPr>
            <p:ph idx="1"/>
          </p:nvPr>
        </p:nvSpPr>
        <p:spPr>
          <a:xfrm>
            <a:off x="467544" y="1556792"/>
            <a:ext cx="8229600" cy="4525963"/>
          </a:xfrm>
        </p:spPr>
        <p:txBody>
          <a:bodyPr>
            <a:normAutofit fontScale="55000" lnSpcReduction="20000"/>
          </a:bodyPr>
          <a:lstStyle/>
          <a:p>
            <a:pPr>
              <a:buNone/>
            </a:pPr>
            <a:r>
              <a:rPr lang="ro-RO" dirty="0" smtClean="0"/>
              <a:t> </a:t>
            </a:r>
          </a:p>
          <a:p>
            <a:pPr>
              <a:buNone/>
            </a:pPr>
            <a:r>
              <a:rPr lang="ro-RO" dirty="0" smtClean="0"/>
              <a:t>1</a:t>
            </a:r>
            <a:r>
              <a:rPr lang="ro-RO" dirty="0" smtClean="0">
                <a:latin typeface="Times New Roman" pitchFamily="18" charset="0"/>
                <a:cs typeface="Times New Roman" pitchFamily="18" charset="0"/>
              </a:rPr>
              <a:t>. Care este subtitlul operei lui Al. Odobescu?</a:t>
            </a:r>
          </a:p>
          <a:p>
            <a:pPr lvl="0"/>
            <a:r>
              <a:rPr lang="ro-RO" i="1" dirty="0" smtClean="0">
                <a:latin typeface="Times New Roman" pitchFamily="18" charset="0"/>
                <a:cs typeface="Times New Roman" pitchFamily="18" charset="0"/>
              </a:rPr>
              <a:t> </a:t>
            </a:r>
            <a:r>
              <a:rPr lang="ro-RO" i="1" dirty="0" err="1" smtClean="0">
                <a:latin typeface="Times New Roman" pitchFamily="18" charset="0"/>
                <a:cs typeface="Times New Roman" pitchFamily="18" charset="0"/>
              </a:rPr>
              <a:t>Pseudo-kyneghetikos</a:t>
            </a:r>
            <a:r>
              <a:rPr lang="ro-RO" i="1" dirty="0" smtClean="0">
                <a:latin typeface="Times New Roman" pitchFamily="18" charset="0"/>
                <a:cs typeface="Times New Roman" pitchFamily="18" charset="0"/>
              </a:rPr>
              <a:t> </a:t>
            </a:r>
            <a:endParaRPr lang="ro-RO" dirty="0" smtClean="0">
              <a:latin typeface="Times New Roman" pitchFamily="18" charset="0"/>
              <a:cs typeface="Times New Roman" pitchFamily="18" charset="0"/>
            </a:endParaRPr>
          </a:p>
          <a:p>
            <a:pPr lvl="0"/>
            <a:r>
              <a:rPr lang="ro-RO" i="1" dirty="0" smtClean="0">
                <a:solidFill>
                  <a:schemeClr val="tx1">
                    <a:lumMod val="95000"/>
                    <a:lumOff val="5000"/>
                  </a:schemeClr>
                </a:solidFill>
                <a:latin typeface="Times New Roman" pitchFamily="18" charset="0"/>
                <a:cs typeface="Times New Roman" pitchFamily="18" charset="0"/>
              </a:rPr>
              <a:t>Fals tratat de vânătoare</a:t>
            </a:r>
            <a:endParaRPr lang="ro-RO" dirty="0" smtClean="0">
              <a:solidFill>
                <a:schemeClr val="tx1">
                  <a:lumMod val="95000"/>
                  <a:lumOff val="5000"/>
                </a:schemeClr>
              </a:solidFill>
              <a:latin typeface="Times New Roman" pitchFamily="18" charset="0"/>
              <a:cs typeface="Times New Roman" pitchFamily="18" charset="0"/>
            </a:endParaRPr>
          </a:p>
          <a:p>
            <a:pPr lvl="0"/>
            <a:r>
              <a:rPr lang="ro-RO" i="1" dirty="0" smtClean="0">
                <a:latin typeface="Times New Roman" pitchFamily="18" charset="0"/>
                <a:cs typeface="Times New Roman" pitchFamily="18" charset="0"/>
              </a:rPr>
              <a:t>Feciorul de împărat cel cu noroc la vânat</a:t>
            </a:r>
            <a:endParaRPr lang="ro-RO" dirty="0" smtClean="0">
              <a:latin typeface="Times New Roman" pitchFamily="18" charset="0"/>
              <a:cs typeface="Times New Roman" pitchFamily="18" charset="0"/>
            </a:endParaRPr>
          </a:p>
          <a:p>
            <a:pPr>
              <a:buNone/>
            </a:pPr>
            <a:endParaRPr lang="ro-RO" dirty="0" smtClean="0">
              <a:latin typeface="Times New Roman" pitchFamily="18" charset="0"/>
              <a:cs typeface="Times New Roman" pitchFamily="18" charset="0"/>
            </a:endParaRPr>
          </a:p>
          <a:p>
            <a:pPr>
              <a:buNone/>
            </a:pPr>
            <a:r>
              <a:rPr lang="ro-RO" dirty="0" smtClean="0">
                <a:latin typeface="Times New Roman" pitchFamily="18" charset="0"/>
                <a:cs typeface="Times New Roman" pitchFamily="18" charset="0"/>
              </a:rPr>
              <a:t>2. Cum a fost denumit eseul lui Al. Odobescu?</a:t>
            </a:r>
          </a:p>
          <a:p>
            <a:pPr lvl="0"/>
            <a:r>
              <a:rPr lang="ro-RO" dirty="0" smtClean="0">
                <a:solidFill>
                  <a:schemeClr val="tx1">
                    <a:lumMod val="95000"/>
                    <a:lumOff val="5000"/>
                  </a:schemeClr>
                </a:solidFill>
                <a:latin typeface="Times New Roman" pitchFamily="18" charset="0"/>
                <a:cs typeface="Times New Roman" pitchFamily="18" charset="0"/>
              </a:rPr>
              <a:t>eseu hibrid</a:t>
            </a:r>
          </a:p>
          <a:p>
            <a:pPr lvl="0"/>
            <a:r>
              <a:rPr lang="ro-RO" dirty="0" smtClean="0">
                <a:latin typeface="Times New Roman" pitchFamily="18" charset="0"/>
                <a:cs typeface="Times New Roman" pitchFamily="18" charset="0"/>
              </a:rPr>
              <a:t>eseu la întâlnirea dintre literatură şi ştiinţă</a:t>
            </a:r>
          </a:p>
          <a:p>
            <a:pPr lvl="0"/>
            <a:r>
              <a:rPr lang="ro-RO" dirty="0" smtClean="0">
                <a:latin typeface="Times New Roman" pitchFamily="18" charset="0"/>
                <a:cs typeface="Times New Roman" pitchFamily="18" charset="0"/>
              </a:rPr>
              <a:t>mozaic</a:t>
            </a:r>
          </a:p>
          <a:p>
            <a:pPr lvl="0"/>
            <a:endParaRPr lang="ro-RO" dirty="0" smtClean="0">
              <a:latin typeface="Times New Roman" pitchFamily="18" charset="0"/>
              <a:cs typeface="Times New Roman" pitchFamily="18" charset="0"/>
            </a:endParaRPr>
          </a:p>
          <a:p>
            <a:pPr>
              <a:buNone/>
            </a:pPr>
            <a:r>
              <a:rPr lang="ro-RO" dirty="0" smtClean="0">
                <a:latin typeface="Times New Roman" pitchFamily="18" charset="0"/>
                <a:cs typeface="Times New Roman" pitchFamily="18" charset="0"/>
              </a:rPr>
              <a:t>3. Din ce este compus ultimul capitol?</a:t>
            </a:r>
          </a:p>
          <a:p>
            <a:pPr lvl="0"/>
            <a:r>
              <a:rPr lang="ro-RO" dirty="0" smtClean="0">
                <a:solidFill>
                  <a:schemeClr val="tx1">
                    <a:lumMod val="95000"/>
                    <a:lumOff val="5000"/>
                  </a:schemeClr>
                </a:solidFill>
                <a:latin typeface="Times New Roman" pitchFamily="18" charset="0"/>
                <a:cs typeface="Times New Roman" pitchFamily="18" charset="0"/>
              </a:rPr>
              <a:t>se compune din puncte-puncte</a:t>
            </a:r>
          </a:p>
          <a:p>
            <a:pPr lvl="0"/>
            <a:r>
              <a:rPr lang="ro-RO" dirty="0" smtClean="0">
                <a:latin typeface="Times New Roman" pitchFamily="18" charset="0"/>
                <a:cs typeface="Times New Roman" pitchFamily="18" charset="0"/>
              </a:rPr>
              <a:t>un basm</a:t>
            </a:r>
          </a:p>
          <a:p>
            <a:pPr lvl="0"/>
            <a:r>
              <a:rPr lang="ro-RO" dirty="0" smtClean="0">
                <a:latin typeface="Times New Roman" pitchFamily="18" charset="0"/>
                <a:cs typeface="Times New Roman" pitchFamily="18" charset="0"/>
              </a:rPr>
              <a:t>o alegorie</a:t>
            </a:r>
          </a:p>
          <a:p>
            <a:pPr>
              <a:buNone/>
            </a:pPr>
            <a:r>
              <a:rPr lang="ro-RO" dirty="0" smtClean="0">
                <a:latin typeface="Times New Roman" pitchFamily="18" charset="0"/>
                <a:cs typeface="Times New Roman" pitchFamily="18" charset="0"/>
              </a:rPr>
              <a:t> </a:t>
            </a:r>
          </a:p>
          <a:p>
            <a:endParaRPr lang="ro-RO" dirty="0">
              <a:latin typeface="Times New Roman" pitchFamily="18" charset="0"/>
              <a:cs typeface="Times New Roman" pitchFamily="18" charset="0"/>
            </a:endParaRPr>
          </a:p>
        </p:txBody>
      </p:sp>
      <p:pic>
        <p:nvPicPr>
          <p:cNvPr id="6" name="Imagine 5" descr="book_PNG2115.png"/>
          <p:cNvPicPr>
            <a:picLocks noChangeAspect="1"/>
          </p:cNvPicPr>
          <p:nvPr/>
        </p:nvPicPr>
        <p:blipFill>
          <a:blip r:embed="rId4" cstate="print"/>
          <a:stretch>
            <a:fillRect/>
          </a:stretch>
        </p:blipFill>
        <p:spPr>
          <a:xfrm rot="21174816">
            <a:off x="4720291" y="2757314"/>
            <a:ext cx="4214717" cy="1987820"/>
          </a:xfrm>
          <a:prstGeom prst="rect">
            <a:avLst/>
          </a:prstGeom>
        </p:spPr>
      </p:pic>
      <p:pic>
        <p:nvPicPr>
          <p:cNvPr id="5" name="Imagine 4" descr="push-button-icon-png-2.png">
            <a:hlinkClick r:id="" action="ppaction://noaction" highlightClick="1">
              <a:snd r:embed="rId5" name="applause.wav"/>
            </a:hlinkClick>
          </p:cNvPr>
          <p:cNvPicPr>
            <a:picLocks noChangeAspect="1"/>
          </p:cNvPicPr>
          <p:nvPr/>
        </p:nvPicPr>
        <p:blipFill>
          <a:blip r:embed="rId6" cstate="print"/>
          <a:stretch>
            <a:fillRect/>
          </a:stretch>
        </p:blipFill>
        <p:spPr>
          <a:xfrm>
            <a:off x="3131840" y="2420888"/>
            <a:ext cx="288032" cy="288032"/>
          </a:xfrm>
          <a:prstGeom prst="rect">
            <a:avLst/>
          </a:prstGeom>
        </p:spPr>
      </p:pic>
      <p:pic>
        <p:nvPicPr>
          <p:cNvPr id="7" name="Imagine 6" descr="push-button-icon-png-2.png">
            <a:hlinkClick r:id="" action="ppaction://noaction" highlightClick="1">
              <a:snd r:embed="rId7" name="bomb.wav"/>
            </a:hlinkClick>
          </p:cNvPr>
          <p:cNvPicPr>
            <a:picLocks noChangeAspect="1"/>
          </p:cNvPicPr>
          <p:nvPr/>
        </p:nvPicPr>
        <p:blipFill>
          <a:blip r:embed="rId6" cstate="print"/>
          <a:stretch>
            <a:fillRect/>
          </a:stretch>
        </p:blipFill>
        <p:spPr>
          <a:xfrm>
            <a:off x="4716016" y="2708920"/>
            <a:ext cx="288032" cy="288032"/>
          </a:xfrm>
          <a:prstGeom prst="rect">
            <a:avLst/>
          </a:prstGeom>
        </p:spPr>
      </p:pic>
      <p:pic>
        <p:nvPicPr>
          <p:cNvPr id="9" name="Imagine 8" descr="push-button-icon-png-2.png">
            <a:hlinkClick r:id="" action="ppaction://noaction" highlightClick="1">
              <a:snd r:embed="rId7" name="bomb.wav"/>
            </a:hlinkClick>
          </p:cNvPr>
          <p:cNvPicPr>
            <a:picLocks noChangeAspect="1"/>
          </p:cNvPicPr>
          <p:nvPr/>
        </p:nvPicPr>
        <p:blipFill>
          <a:blip r:embed="rId6" cstate="print"/>
          <a:stretch>
            <a:fillRect/>
          </a:stretch>
        </p:blipFill>
        <p:spPr>
          <a:xfrm>
            <a:off x="4716016" y="3789040"/>
            <a:ext cx="288032" cy="288032"/>
          </a:xfrm>
          <a:prstGeom prst="rect">
            <a:avLst/>
          </a:prstGeom>
        </p:spPr>
      </p:pic>
      <p:pic>
        <p:nvPicPr>
          <p:cNvPr id="10" name="Imagine 9" descr="push-button-icon-png-2.png">
            <a:hlinkClick r:id="" action="ppaction://noaction" highlightClick="1">
              <a:snd r:embed="rId7" name="bomb.wav"/>
            </a:hlinkClick>
          </p:cNvPr>
          <p:cNvPicPr>
            <a:picLocks noChangeAspect="1"/>
          </p:cNvPicPr>
          <p:nvPr/>
        </p:nvPicPr>
        <p:blipFill>
          <a:blip r:embed="rId6" cstate="print"/>
          <a:stretch>
            <a:fillRect/>
          </a:stretch>
        </p:blipFill>
        <p:spPr>
          <a:xfrm>
            <a:off x="1547664" y="4005064"/>
            <a:ext cx="288032" cy="288032"/>
          </a:xfrm>
          <a:prstGeom prst="rect">
            <a:avLst/>
          </a:prstGeom>
        </p:spPr>
      </p:pic>
      <p:pic>
        <p:nvPicPr>
          <p:cNvPr id="11" name="Imagine 10" descr="push-button-icon-png-2.png">
            <a:hlinkClick r:id="" action="ppaction://noaction" highlightClick="1">
              <a:snd r:embed="rId5" name="applause.wav"/>
            </a:hlinkClick>
          </p:cNvPr>
          <p:cNvPicPr>
            <a:picLocks noChangeAspect="1"/>
          </p:cNvPicPr>
          <p:nvPr/>
        </p:nvPicPr>
        <p:blipFill>
          <a:blip r:embed="rId6" cstate="print"/>
          <a:stretch>
            <a:fillRect/>
          </a:stretch>
        </p:blipFill>
        <p:spPr>
          <a:xfrm>
            <a:off x="1907704" y="3501008"/>
            <a:ext cx="288032" cy="288032"/>
          </a:xfrm>
          <a:prstGeom prst="rect">
            <a:avLst/>
          </a:prstGeom>
        </p:spPr>
      </p:pic>
      <p:pic>
        <p:nvPicPr>
          <p:cNvPr id="12" name="Imagine 11" descr="push-button-icon-png-2.png">
            <a:hlinkClick r:id="" action="ppaction://noaction" highlightClick="1">
              <a:snd r:embed="rId5" name="applause.wav"/>
            </a:hlinkClick>
          </p:cNvPr>
          <p:cNvPicPr>
            <a:picLocks noChangeAspect="1"/>
          </p:cNvPicPr>
          <p:nvPr/>
        </p:nvPicPr>
        <p:blipFill>
          <a:blip r:embed="rId6" cstate="print"/>
          <a:stretch>
            <a:fillRect/>
          </a:stretch>
        </p:blipFill>
        <p:spPr>
          <a:xfrm>
            <a:off x="3707904" y="4869160"/>
            <a:ext cx="288032" cy="288032"/>
          </a:xfrm>
          <a:prstGeom prst="rect">
            <a:avLst/>
          </a:prstGeom>
        </p:spPr>
      </p:pic>
      <p:pic>
        <p:nvPicPr>
          <p:cNvPr id="13" name="Imagine 12" descr="push-button-icon-png-2.png">
            <a:hlinkClick r:id="" action="ppaction://noaction" highlightClick="1">
              <a:snd r:embed="rId7" name="bomb.wav"/>
            </a:hlinkClick>
          </p:cNvPr>
          <p:cNvPicPr>
            <a:picLocks noChangeAspect="1"/>
          </p:cNvPicPr>
          <p:nvPr/>
        </p:nvPicPr>
        <p:blipFill>
          <a:blip r:embed="rId6" cstate="print"/>
          <a:stretch>
            <a:fillRect/>
          </a:stretch>
        </p:blipFill>
        <p:spPr>
          <a:xfrm>
            <a:off x="1691680" y="5157192"/>
            <a:ext cx="288032" cy="288032"/>
          </a:xfrm>
          <a:prstGeom prst="rect">
            <a:avLst/>
          </a:prstGeom>
        </p:spPr>
      </p:pic>
      <p:pic>
        <p:nvPicPr>
          <p:cNvPr id="14" name="Imagine 13" descr="push-button-icon-png-2.png">
            <a:hlinkClick r:id="" action="ppaction://noaction" highlightClick="1">
              <a:snd r:embed="rId7" name="bomb.wav"/>
            </a:hlinkClick>
          </p:cNvPr>
          <p:cNvPicPr>
            <a:picLocks noChangeAspect="1"/>
          </p:cNvPicPr>
          <p:nvPr/>
        </p:nvPicPr>
        <p:blipFill>
          <a:blip r:embed="rId6" cstate="print"/>
          <a:stretch>
            <a:fillRect/>
          </a:stretch>
        </p:blipFill>
        <p:spPr>
          <a:xfrm>
            <a:off x="1763688" y="5445224"/>
            <a:ext cx="288032" cy="288032"/>
          </a:xfrm>
          <a:prstGeom prst="rect">
            <a:avLst/>
          </a:prstGeom>
        </p:spPr>
      </p:pic>
      <p:pic>
        <p:nvPicPr>
          <p:cNvPr id="8" name="Imagine 7" descr="push-button-icon-png-2.png">
            <a:hlinkClick r:id="" action="ppaction://noaction" highlightClick="1">
              <a:snd r:embed="rId7" name="bomb.wav"/>
            </a:hlinkClick>
          </p:cNvPr>
          <p:cNvPicPr>
            <a:picLocks noChangeAspect="1"/>
          </p:cNvPicPr>
          <p:nvPr/>
        </p:nvPicPr>
        <p:blipFill>
          <a:blip r:embed="rId6" cstate="print"/>
          <a:stretch>
            <a:fillRect/>
          </a:stretch>
        </p:blipFill>
        <p:spPr>
          <a:xfrm>
            <a:off x="2987824" y="2132856"/>
            <a:ext cx="288032" cy="288032"/>
          </a:xfrm>
          <a:prstGeom prst="rect">
            <a:avLst/>
          </a:prstGeom>
        </p:spPr>
      </p:pic>
    </p:spTree>
  </p:cSld>
  <p:clrMapOvr>
    <a:masterClrMapping/>
  </p:clrMapOvr>
  <p:transition>
    <p:wedge/>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9"/>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3"/>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7" restart="whenNotActive" fill="hold" evtFilter="cancelBubble" nodeType="interactiveSeq">
                <p:stCondLst>
                  <p:cond evt="onClick" delay="0">
                    <p:tgtEl>
                      <p:spTgt spid="14"/>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tăText 6"/>
          <p:cNvSpPr txBox="1"/>
          <p:nvPr/>
        </p:nvSpPr>
        <p:spPr>
          <a:xfrm>
            <a:off x="1142976" y="1857364"/>
            <a:ext cx="5429288" cy="400110"/>
          </a:xfrm>
          <a:prstGeom prst="rect">
            <a:avLst/>
          </a:prstGeom>
          <a:noFill/>
        </p:spPr>
        <p:txBody>
          <a:bodyPr wrap="square" rtlCol="0">
            <a:spAutoFit/>
          </a:bodyPr>
          <a:lstStyle/>
          <a:p>
            <a:r>
              <a:rPr lang="ro-RO" sz="2000" dirty="0" smtClean="0">
                <a:hlinkClick r:id="" action="ppaction://hlinkshowjump?jump=nextslide"/>
              </a:rPr>
              <a:t>1. Nuvela romantică (repere teoretice)</a:t>
            </a:r>
            <a:endParaRPr lang="ro-RO" sz="2000" dirty="0"/>
          </a:p>
        </p:txBody>
      </p:sp>
      <p:sp>
        <p:nvSpPr>
          <p:cNvPr id="9" name="CasetăText 8"/>
          <p:cNvSpPr txBox="1"/>
          <p:nvPr/>
        </p:nvSpPr>
        <p:spPr>
          <a:xfrm>
            <a:off x="2285984" y="2643182"/>
            <a:ext cx="5526376" cy="400110"/>
          </a:xfrm>
          <a:prstGeom prst="rect">
            <a:avLst/>
          </a:prstGeom>
          <a:noFill/>
        </p:spPr>
        <p:txBody>
          <a:bodyPr wrap="square" rtlCol="0">
            <a:spAutoFit/>
          </a:bodyPr>
          <a:lstStyle/>
          <a:p>
            <a:r>
              <a:rPr lang="ro-RO" sz="2000" dirty="0" smtClean="0">
                <a:hlinkClick r:id="rId3" action="ppaction://hlinksldjump"/>
              </a:rPr>
              <a:t>Costache Negruzzi (aspecte biografice şi literare) </a:t>
            </a:r>
            <a:endParaRPr lang="ro-RO" sz="2000" dirty="0"/>
          </a:p>
        </p:txBody>
      </p:sp>
      <p:sp>
        <p:nvSpPr>
          <p:cNvPr id="10" name="CasetăText 9"/>
          <p:cNvSpPr txBox="1"/>
          <p:nvPr/>
        </p:nvSpPr>
        <p:spPr>
          <a:xfrm>
            <a:off x="2285984" y="3071810"/>
            <a:ext cx="4214842" cy="400110"/>
          </a:xfrm>
          <a:prstGeom prst="rect">
            <a:avLst/>
          </a:prstGeom>
          <a:noFill/>
        </p:spPr>
        <p:txBody>
          <a:bodyPr wrap="square" rtlCol="0">
            <a:spAutoFit/>
          </a:bodyPr>
          <a:lstStyle/>
          <a:p>
            <a:r>
              <a:rPr lang="ro-RO" sz="2000" dirty="0" smtClean="0">
                <a:hlinkClick r:id="rId4" action="ppaction://hlinksldjump"/>
              </a:rPr>
              <a:t> Alexandru Odobescu (viaţa şi opera) </a:t>
            </a:r>
            <a:endParaRPr lang="ro-RO" sz="2000" dirty="0"/>
          </a:p>
        </p:txBody>
      </p:sp>
      <p:sp>
        <p:nvSpPr>
          <p:cNvPr id="13" name="CasetăText 12"/>
          <p:cNvSpPr txBox="1"/>
          <p:nvPr/>
        </p:nvSpPr>
        <p:spPr>
          <a:xfrm>
            <a:off x="1142976" y="4286256"/>
            <a:ext cx="3286148" cy="400110"/>
          </a:xfrm>
          <a:prstGeom prst="rect">
            <a:avLst/>
          </a:prstGeom>
          <a:noFill/>
        </p:spPr>
        <p:txBody>
          <a:bodyPr wrap="square" rtlCol="0">
            <a:spAutoFit/>
          </a:bodyPr>
          <a:lstStyle/>
          <a:p>
            <a:r>
              <a:rPr lang="ro-RO" sz="2000" dirty="0" smtClean="0">
                <a:hlinkClick r:id="rId5" action="ppaction://hlinksldjump"/>
              </a:rPr>
              <a:t>6. Verifică-ţi </a:t>
            </a:r>
            <a:r>
              <a:rPr lang="ro-RO" sz="2000" dirty="0" err="1" smtClean="0">
                <a:hlinkClick r:id="rId5" action="ppaction://hlinksldjump"/>
              </a:rPr>
              <a:t>cunoştiinţele</a:t>
            </a:r>
            <a:r>
              <a:rPr lang="ro-RO" sz="2000" dirty="0" smtClean="0">
                <a:hlinkClick r:id="rId5" action="ppaction://hlinksldjump"/>
              </a:rPr>
              <a:t>!</a:t>
            </a:r>
            <a:endParaRPr lang="ro-RO" sz="2000" dirty="0"/>
          </a:p>
        </p:txBody>
      </p:sp>
      <p:sp>
        <p:nvSpPr>
          <p:cNvPr id="14" name="CasetăText 13"/>
          <p:cNvSpPr txBox="1"/>
          <p:nvPr/>
        </p:nvSpPr>
        <p:spPr>
          <a:xfrm>
            <a:off x="1142976" y="3857628"/>
            <a:ext cx="3857652" cy="400110"/>
          </a:xfrm>
          <a:prstGeom prst="rect">
            <a:avLst/>
          </a:prstGeom>
          <a:noFill/>
        </p:spPr>
        <p:txBody>
          <a:bodyPr wrap="square" rtlCol="0">
            <a:spAutoFit/>
          </a:bodyPr>
          <a:lstStyle/>
          <a:p>
            <a:r>
              <a:rPr lang="ro-RO" sz="2000" dirty="0" smtClean="0">
                <a:hlinkClick r:id="rId6" action="ppaction://hlinksldjump"/>
              </a:rPr>
              <a:t>5. Ecouri din mitologie</a:t>
            </a:r>
            <a:endParaRPr lang="ro-RO" sz="2000" dirty="0"/>
          </a:p>
        </p:txBody>
      </p:sp>
      <p:sp>
        <p:nvSpPr>
          <p:cNvPr id="15" name="CasetăText 14"/>
          <p:cNvSpPr txBox="1"/>
          <p:nvPr/>
        </p:nvSpPr>
        <p:spPr>
          <a:xfrm>
            <a:off x="1142976" y="4786322"/>
            <a:ext cx="1857388" cy="400110"/>
          </a:xfrm>
          <a:prstGeom prst="rect">
            <a:avLst/>
          </a:prstGeom>
          <a:noFill/>
        </p:spPr>
        <p:txBody>
          <a:bodyPr wrap="square" rtlCol="0">
            <a:spAutoFit/>
          </a:bodyPr>
          <a:lstStyle/>
          <a:p>
            <a:r>
              <a:rPr lang="ro-RO" sz="2000" dirty="0" smtClean="0">
                <a:hlinkClick r:id="rId7" action="ppaction://hlinksldjump"/>
              </a:rPr>
              <a:t>7. Bibliografie</a:t>
            </a:r>
            <a:endParaRPr lang="ro-RO" sz="2000" dirty="0"/>
          </a:p>
        </p:txBody>
      </p:sp>
      <p:pic>
        <p:nvPicPr>
          <p:cNvPr id="18" name="Imagine 17" descr="signature-1.gif"/>
          <p:cNvPicPr>
            <a:picLocks noChangeAspect="1"/>
          </p:cNvPicPr>
          <p:nvPr/>
        </p:nvPicPr>
        <p:blipFill>
          <a:blip r:embed="rId8" cstate="print"/>
          <a:stretch>
            <a:fillRect/>
          </a:stretch>
        </p:blipFill>
        <p:spPr>
          <a:xfrm>
            <a:off x="6715140" y="4643445"/>
            <a:ext cx="2071702" cy="1899061"/>
          </a:xfrm>
          <a:prstGeom prst="rect">
            <a:avLst/>
          </a:prstGeom>
        </p:spPr>
      </p:pic>
      <p:sp>
        <p:nvSpPr>
          <p:cNvPr id="12" name="CasetăText 11"/>
          <p:cNvSpPr txBox="1"/>
          <p:nvPr/>
        </p:nvSpPr>
        <p:spPr>
          <a:xfrm>
            <a:off x="1142976" y="2257887"/>
            <a:ext cx="2786082" cy="400110"/>
          </a:xfrm>
          <a:prstGeom prst="rect">
            <a:avLst/>
          </a:prstGeom>
          <a:noFill/>
        </p:spPr>
        <p:txBody>
          <a:bodyPr wrap="square" rtlCol="0">
            <a:spAutoFit/>
          </a:bodyPr>
          <a:lstStyle/>
          <a:p>
            <a:r>
              <a:rPr lang="ro-RO" sz="2000" dirty="0" smtClean="0">
                <a:solidFill>
                  <a:srgbClr val="002060"/>
                </a:solidFill>
              </a:rPr>
              <a:t>2. Reprezentanţi</a:t>
            </a:r>
          </a:p>
        </p:txBody>
      </p:sp>
      <p:pic>
        <p:nvPicPr>
          <p:cNvPr id="2" name="Picture 1">
            <a:hlinkClick r:id="rId4"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71670" y="3111666"/>
            <a:ext cx="321370" cy="536859"/>
          </a:xfrm>
          <a:prstGeom prst="rect">
            <a:avLst/>
          </a:prstGeom>
        </p:spPr>
      </p:pic>
      <p:pic>
        <p:nvPicPr>
          <p:cNvPr id="3" name="Picture 2">
            <a:hlinkClick r:id="rId3"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08083" y="2695033"/>
            <a:ext cx="383346" cy="369929"/>
          </a:xfrm>
          <a:prstGeom prst="rect">
            <a:avLst/>
          </a:prstGeom>
        </p:spPr>
      </p:pic>
      <p:pic>
        <p:nvPicPr>
          <p:cNvPr id="4" name="Picture 3">
            <a:hlinkClick r:id="rId5"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9226" y="4307726"/>
            <a:ext cx="335719" cy="335719"/>
          </a:xfrm>
          <a:prstGeom prst="rect">
            <a:avLst/>
          </a:prstGeom>
        </p:spPr>
      </p:pic>
      <p:pic>
        <p:nvPicPr>
          <p:cNvPr id="5" name="Pictur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2799" y="4786322"/>
            <a:ext cx="412146" cy="309032"/>
          </a:xfrm>
          <a:prstGeom prst="rect">
            <a:avLst/>
          </a:prstGeom>
        </p:spPr>
      </p:pic>
      <p:pic>
        <p:nvPicPr>
          <p:cNvPr id="8" name="Picture 7">
            <a:hlinkClick r:id="rId1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7193" y="1722192"/>
            <a:ext cx="399862" cy="481959"/>
          </a:xfrm>
          <a:prstGeom prst="rect">
            <a:avLst/>
          </a:prstGeom>
        </p:spPr>
      </p:pic>
      <p:pic>
        <p:nvPicPr>
          <p:cNvPr id="11" name="Picture 10">
            <a:hlinkClick r:id="rId6" action="ppaction://hlinksldjump"/>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62894" y="3653656"/>
            <a:ext cx="248381" cy="523540"/>
          </a:xfrm>
          <a:prstGeom prst="rect">
            <a:avLst/>
          </a:prstGeom>
        </p:spPr>
      </p:pic>
    </p:spTree>
  </p:cSld>
  <p:clrMapOvr>
    <a:masterClrMapping/>
  </p:clrMapOvr>
  <p:transition>
    <p:spli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ine 18" descr="cross-512.png"/>
          <p:cNvPicPr>
            <a:picLocks noChangeAspect="1"/>
          </p:cNvPicPr>
          <p:nvPr/>
        </p:nvPicPr>
        <p:blipFill>
          <a:blip r:embed="rId2" cstate="print"/>
          <a:stretch>
            <a:fillRect/>
          </a:stretch>
        </p:blipFill>
        <p:spPr>
          <a:xfrm>
            <a:off x="4211960" y="4797152"/>
            <a:ext cx="134144" cy="134144"/>
          </a:xfrm>
          <a:prstGeom prst="rect">
            <a:avLst/>
          </a:prstGeom>
        </p:spPr>
      </p:pic>
      <p:pic>
        <p:nvPicPr>
          <p:cNvPr id="20" name="Imagine 19" descr="cross-512.png"/>
          <p:cNvPicPr>
            <a:picLocks noChangeAspect="1"/>
          </p:cNvPicPr>
          <p:nvPr/>
        </p:nvPicPr>
        <p:blipFill>
          <a:blip r:embed="rId2" cstate="print"/>
          <a:stretch>
            <a:fillRect/>
          </a:stretch>
        </p:blipFill>
        <p:spPr>
          <a:xfrm>
            <a:off x="3563888" y="4509120"/>
            <a:ext cx="134144" cy="134144"/>
          </a:xfrm>
          <a:prstGeom prst="rect">
            <a:avLst/>
          </a:prstGeom>
        </p:spPr>
      </p:pic>
      <p:pic>
        <p:nvPicPr>
          <p:cNvPr id="21" name="Imagine 20" descr="cross-512.png"/>
          <p:cNvPicPr>
            <a:picLocks noChangeAspect="1"/>
          </p:cNvPicPr>
          <p:nvPr/>
        </p:nvPicPr>
        <p:blipFill>
          <a:blip r:embed="rId2" cstate="print"/>
          <a:stretch>
            <a:fillRect/>
          </a:stretch>
        </p:blipFill>
        <p:spPr>
          <a:xfrm>
            <a:off x="3419872" y="3573016"/>
            <a:ext cx="134144" cy="134144"/>
          </a:xfrm>
          <a:prstGeom prst="rect">
            <a:avLst/>
          </a:prstGeom>
        </p:spPr>
      </p:pic>
      <p:pic>
        <p:nvPicPr>
          <p:cNvPr id="18" name="Imagine 17" descr="cross-512.png"/>
          <p:cNvPicPr>
            <a:picLocks noChangeAspect="1"/>
          </p:cNvPicPr>
          <p:nvPr/>
        </p:nvPicPr>
        <p:blipFill>
          <a:blip r:embed="rId2" cstate="print"/>
          <a:stretch>
            <a:fillRect/>
          </a:stretch>
        </p:blipFill>
        <p:spPr>
          <a:xfrm>
            <a:off x="3419872" y="2492896"/>
            <a:ext cx="134144" cy="134144"/>
          </a:xfrm>
          <a:prstGeom prst="rect">
            <a:avLst/>
          </a:prstGeom>
        </p:spPr>
      </p:pic>
      <p:pic>
        <p:nvPicPr>
          <p:cNvPr id="17" name="Imagine 16" descr="cross-512.png"/>
          <p:cNvPicPr>
            <a:picLocks noChangeAspect="1"/>
          </p:cNvPicPr>
          <p:nvPr/>
        </p:nvPicPr>
        <p:blipFill>
          <a:blip r:embed="rId2" cstate="print"/>
          <a:stretch>
            <a:fillRect/>
          </a:stretch>
        </p:blipFill>
        <p:spPr>
          <a:xfrm>
            <a:off x="3851920" y="1556792"/>
            <a:ext cx="134144" cy="134144"/>
          </a:xfrm>
          <a:prstGeom prst="rect">
            <a:avLst/>
          </a:prstGeom>
        </p:spPr>
      </p:pic>
      <p:pic>
        <p:nvPicPr>
          <p:cNvPr id="16" name="Imagine 15" descr="cross-512.png"/>
          <p:cNvPicPr>
            <a:picLocks noChangeAspect="1"/>
          </p:cNvPicPr>
          <p:nvPr/>
        </p:nvPicPr>
        <p:blipFill>
          <a:blip r:embed="rId2" cstate="print"/>
          <a:stretch>
            <a:fillRect/>
          </a:stretch>
        </p:blipFill>
        <p:spPr>
          <a:xfrm>
            <a:off x="3707904" y="1268760"/>
            <a:ext cx="134144" cy="134144"/>
          </a:xfrm>
          <a:prstGeom prst="rect">
            <a:avLst/>
          </a:prstGeom>
        </p:spPr>
      </p:pic>
      <p:pic>
        <p:nvPicPr>
          <p:cNvPr id="15" name="Imagine 14" descr="Check.png"/>
          <p:cNvPicPr>
            <a:picLocks noChangeAspect="1"/>
          </p:cNvPicPr>
          <p:nvPr/>
        </p:nvPicPr>
        <p:blipFill>
          <a:blip r:embed="rId3" cstate="print"/>
          <a:stretch>
            <a:fillRect/>
          </a:stretch>
        </p:blipFill>
        <p:spPr>
          <a:xfrm>
            <a:off x="8028384" y="5085184"/>
            <a:ext cx="144016" cy="144016"/>
          </a:xfrm>
          <a:prstGeom prst="rect">
            <a:avLst/>
          </a:prstGeom>
        </p:spPr>
      </p:pic>
      <p:pic>
        <p:nvPicPr>
          <p:cNvPr id="14" name="Imagine 13" descr="Check.png"/>
          <p:cNvPicPr>
            <a:picLocks noChangeAspect="1"/>
          </p:cNvPicPr>
          <p:nvPr/>
        </p:nvPicPr>
        <p:blipFill>
          <a:blip r:embed="rId3" cstate="print"/>
          <a:stretch>
            <a:fillRect/>
          </a:stretch>
        </p:blipFill>
        <p:spPr>
          <a:xfrm>
            <a:off x="7668344" y="3356992"/>
            <a:ext cx="144016" cy="144016"/>
          </a:xfrm>
          <a:prstGeom prst="rect">
            <a:avLst/>
          </a:prstGeom>
        </p:spPr>
      </p:pic>
      <p:pic>
        <p:nvPicPr>
          <p:cNvPr id="13" name="Imagine 12" descr="Check.png"/>
          <p:cNvPicPr>
            <a:picLocks noChangeAspect="1"/>
          </p:cNvPicPr>
          <p:nvPr/>
        </p:nvPicPr>
        <p:blipFill>
          <a:blip r:embed="rId3" cstate="print"/>
          <a:stretch>
            <a:fillRect/>
          </a:stretch>
        </p:blipFill>
        <p:spPr>
          <a:xfrm>
            <a:off x="7740352" y="980728"/>
            <a:ext cx="144016" cy="144016"/>
          </a:xfrm>
          <a:prstGeom prst="rect">
            <a:avLst/>
          </a:prstGeom>
        </p:spPr>
      </p:pic>
      <p:sp>
        <p:nvSpPr>
          <p:cNvPr id="3" name="Substituent conținut 2"/>
          <p:cNvSpPr>
            <a:spLocks noGrp="1"/>
          </p:cNvSpPr>
          <p:nvPr>
            <p:ph idx="1"/>
          </p:nvPr>
        </p:nvSpPr>
        <p:spPr>
          <a:xfrm>
            <a:off x="457200" y="548680"/>
            <a:ext cx="8229600" cy="5577483"/>
          </a:xfrm>
        </p:spPr>
        <p:txBody>
          <a:bodyPr>
            <a:normAutofit fontScale="62500" lnSpcReduction="20000"/>
          </a:bodyPr>
          <a:lstStyle/>
          <a:p>
            <a:pPr>
              <a:buNone/>
            </a:pPr>
            <a:r>
              <a:rPr lang="ro-RO" dirty="0" smtClean="0"/>
              <a:t>4</a:t>
            </a:r>
            <a:r>
              <a:rPr lang="ro-RO" dirty="0" smtClean="0">
                <a:latin typeface="Times New Roman" pitchFamily="18" charset="0"/>
                <a:cs typeface="Times New Roman" pitchFamily="18" charset="0"/>
              </a:rPr>
              <a:t>. Cu ce scop a fost scris eseul </a:t>
            </a:r>
            <a:r>
              <a:rPr lang="ro-RO" i="1" dirty="0" err="1" smtClean="0">
                <a:latin typeface="Times New Roman" pitchFamily="18" charset="0"/>
                <a:cs typeface="Times New Roman" pitchFamily="18" charset="0"/>
              </a:rPr>
              <a:t>Pseudo-kyneghetikos</a:t>
            </a:r>
            <a:r>
              <a:rPr lang="ro-RO" i="1" dirty="0" smtClean="0">
                <a:latin typeface="Times New Roman" pitchFamily="18" charset="0"/>
                <a:cs typeface="Times New Roman" pitchFamily="18" charset="0"/>
              </a:rPr>
              <a:t>?</a:t>
            </a:r>
            <a:endParaRPr lang="ro-RO" dirty="0" smtClean="0">
              <a:latin typeface="Times New Roman" pitchFamily="18" charset="0"/>
              <a:cs typeface="Times New Roman" pitchFamily="18" charset="0"/>
            </a:endParaRPr>
          </a:p>
          <a:p>
            <a:pPr lvl="0"/>
            <a:r>
              <a:rPr lang="ro-RO" dirty="0" smtClean="0">
                <a:solidFill>
                  <a:schemeClr val="tx1">
                    <a:lumMod val="95000"/>
                    <a:lumOff val="5000"/>
                  </a:schemeClr>
                </a:solidFill>
                <a:latin typeface="Times New Roman" pitchFamily="18" charset="0"/>
                <a:cs typeface="Times New Roman" pitchFamily="18" charset="0"/>
              </a:rPr>
              <a:t>ca introducere la </a:t>
            </a:r>
            <a:r>
              <a:rPr lang="ro-RO" i="1" dirty="0" smtClean="0">
                <a:solidFill>
                  <a:schemeClr val="tx1">
                    <a:lumMod val="95000"/>
                    <a:lumOff val="5000"/>
                  </a:schemeClr>
                </a:solidFill>
                <a:latin typeface="Times New Roman" pitchFamily="18" charset="0"/>
                <a:cs typeface="Times New Roman" pitchFamily="18" charset="0"/>
              </a:rPr>
              <a:t>Manualul vânătorului</a:t>
            </a:r>
            <a:r>
              <a:rPr lang="ro-RO" dirty="0" smtClean="0">
                <a:solidFill>
                  <a:schemeClr val="tx1">
                    <a:lumMod val="95000"/>
                    <a:lumOff val="5000"/>
                  </a:schemeClr>
                </a:solidFill>
                <a:latin typeface="Times New Roman" pitchFamily="18" charset="0"/>
                <a:cs typeface="Times New Roman" pitchFamily="18" charset="0"/>
              </a:rPr>
              <a:t> de Constantin C. Cornescu</a:t>
            </a:r>
          </a:p>
          <a:p>
            <a:pPr lvl="0"/>
            <a:r>
              <a:rPr lang="ro-RO" dirty="0" smtClean="0">
                <a:latin typeface="Times New Roman" pitchFamily="18" charset="0"/>
                <a:cs typeface="Times New Roman" pitchFamily="18" charset="0"/>
              </a:rPr>
              <a:t>ca operă dedicată vânătorii</a:t>
            </a:r>
          </a:p>
          <a:p>
            <a:pPr lvl="0"/>
            <a:r>
              <a:rPr lang="ro-RO" dirty="0" smtClean="0">
                <a:latin typeface="Times New Roman" pitchFamily="18" charset="0"/>
                <a:cs typeface="Times New Roman" pitchFamily="18" charset="0"/>
              </a:rPr>
              <a:t>ca elogiu adus zeiţei Artemis</a:t>
            </a:r>
          </a:p>
          <a:p>
            <a:pPr lvl="0"/>
            <a:endParaRPr lang="ro-RO" dirty="0" smtClean="0">
              <a:latin typeface="Times New Roman" pitchFamily="18" charset="0"/>
              <a:cs typeface="Times New Roman" pitchFamily="18" charset="0"/>
            </a:endParaRPr>
          </a:p>
          <a:p>
            <a:pPr>
              <a:buNone/>
            </a:pPr>
            <a:r>
              <a:rPr lang="ro-RO" dirty="0" smtClean="0">
                <a:latin typeface="Times New Roman" pitchFamily="18" charset="0"/>
                <a:cs typeface="Times New Roman" pitchFamily="18" charset="0"/>
              </a:rPr>
              <a:t>5. Ce informaţii cuprinde opera?</a:t>
            </a:r>
          </a:p>
          <a:p>
            <a:pPr lvl="0"/>
            <a:r>
              <a:rPr lang="ro-RO" dirty="0" smtClean="0">
                <a:latin typeface="Times New Roman" pitchFamily="18" charset="0"/>
                <a:cs typeface="Times New Roman" pitchFamily="18" charset="0"/>
              </a:rPr>
              <a:t>numai despre vânătoare</a:t>
            </a:r>
          </a:p>
          <a:p>
            <a:pPr lvl="0"/>
            <a:r>
              <a:rPr lang="ro-RO" dirty="0" smtClean="0">
                <a:solidFill>
                  <a:schemeClr val="tx1">
                    <a:lumMod val="95000"/>
                    <a:lumOff val="5000"/>
                  </a:schemeClr>
                </a:solidFill>
                <a:latin typeface="Times New Roman" pitchFamily="18" charset="0"/>
                <a:cs typeface="Times New Roman" pitchFamily="18" charset="0"/>
              </a:rPr>
              <a:t>pe lângă vânătoare, apelează frecvent la versuri greceşti şi latine, citează scriitori moderni sau opere ale arhitecţilor, sculptorilor, pictorilor sau compozitorilor care au ilustrat, fie şi numai incidental, vânătoarea</a:t>
            </a:r>
          </a:p>
          <a:p>
            <a:pPr lvl="0"/>
            <a:r>
              <a:rPr lang="ro-RO" dirty="0" smtClean="0">
                <a:latin typeface="Times New Roman" pitchFamily="18" charset="0"/>
                <a:cs typeface="Times New Roman" pitchFamily="18" charset="0"/>
              </a:rPr>
              <a:t>informaţii din mitologie</a:t>
            </a:r>
          </a:p>
          <a:p>
            <a:pPr lvl="0"/>
            <a:endParaRPr lang="ro-RO" dirty="0" smtClean="0">
              <a:latin typeface="Times New Roman" pitchFamily="18" charset="0"/>
              <a:cs typeface="Times New Roman" pitchFamily="18" charset="0"/>
            </a:endParaRPr>
          </a:p>
          <a:p>
            <a:pPr>
              <a:buNone/>
            </a:pPr>
            <a:r>
              <a:rPr lang="ro-RO" dirty="0" smtClean="0">
                <a:latin typeface="Times New Roman" pitchFamily="18" charset="0"/>
                <a:cs typeface="Times New Roman" pitchFamily="18" charset="0"/>
              </a:rPr>
              <a:t>6. Care a fost preocuparea autorului, scriind această operă?</a:t>
            </a:r>
          </a:p>
          <a:p>
            <a:pPr lvl="0"/>
            <a:r>
              <a:rPr lang="ro-RO" dirty="0" smtClean="0">
                <a:latin typeface="Times New Roman" pitchFamily="18" charset="0"/>
                <a:cs typeface="Times New Roman" pitchFamily="18" charset="0"/>
              </a:rPr>
              <a:t>de a se adresa vânătorilor</a:t>
            </a:r>
          </a:p>
          <a:p>
            <a:pPr lvl="0"/>
            <a:r>
              <a:rPr lang="ro-RO" dirty="0" smtClean="0">
                <a:latin typeface="Times New Roman" pitchFamily="18" charset="0"/>
                <a:cs typeface="Times New Roman" pitchFamily="18" charset="0"/>
              </a:rPr>
              <a:t>de a ilustra o meserie ancestrală</a:t>
            </a:r>
          </a:p>
          <a:p>
            <a:pPr lvl="0"/>
            <a:r>
              <a:rPr lang="ro-RO" dirty="0" smtClean="0">
                <a:solidFill>
                  <a:schemeClr val="tx1">
                    <a:lumMod val="95000"/>
                    <a:lumOff val="5000"/>
                  </a:schemeClr>
                </a:solidFill>
                <a:latin typeface="Times New Roman" pitchFamily="18" charset="0"/>
                <a:cs typeface="Times New Roman" pitchFamily="18" charset="0"/>
              </a:rPr>
              <a:t>este de a educa </a:t>
            </a:r>
            <a:r>
              <a:rPr lang="ro-RO" dirty="0" smtClean="0">
                <a:latin typeface="Times New Roman" pitchFamily="18" charset="0"/>
                <a:cs typeface="Times New Roman" pitchFamily="18" charset="0"/>
              </a:rPr>
              <a:t>simţul estetic, sentimentul frumosului şi gustul artistic</a:t>
            </a:r>
          </a:p>
          <a:p>
            <a:pPr lvl="0"/>
            <a:endParaRPr lang="ro-RO" dirty="0" smtClean="0">
              <a:latin typeface="Times New Roman" pitchFamily="18" charset="0"/>
              <a:cs typeface="Times New Roman" pitchFamily="18" charset="0"/>
            </a:endParaRPr>
          </a:p>
          <a:p>
            <a:endParaRPr lang="ro-RO" dirty="0">
              <a:latin typeface="Times New Roman" pitchFamily="18" charset="0"/>
              <a:cs typeface="Times New Roman" pitchFamily="18" charset="0"/>
            </a:endParaRPr>
          </a:p>
        </p:txBody>
      </p:sp>
      <p:pic>
        <p:nvPicPr>
          <p:cNvPr id="4" name="Imagine 3" descr="push-button-icon-png-2.png">
            <a:hlinkClick r:id="" action="ppaction://noaction" highlightClick="1">
              <a:snd r:embed="rId4" name="bomb.wav"/>
            </a:hlinkClick>
          </p:cNvPr>
          <p:cNvPicPr>
            <a:picLocks noChangeAspect="1"/>
          </p:cNvPicPr>
          <p:nvPr/>
        </p:nvPicPr>
        <p:blipFill>
          <a:blip r:embed="rId5" cstate="print"/>
          <a:stretch>
            <a:fillRect/>
          </a:stretch>
        </p:blipFill>
        <p:spPr>
          <a:xfrm>
            <a:off x="3779912" y="1484784"/>
            <a:ext cx="288032" cy="288032"/>
          </a:xfrm>
          <a:prstGeom prst="rect">
            <a:avLst/>
          </a:prstGeom>
        </p:spPr>
      </p:pic>
      <p:pic>
        <p:nvPicPr>
          <p:cNvPr id="5" name="Imagine 4" descr="push-button-icon-png-2.png">
            <a:hlinkClick r:id="" action="ppaction://noaction" highlightClick="1">
              <a:snd r:embed="rId4" name="bomb.wav"/>
            </a:hlinkClick>
          </p:cNvPr>
          <p:cNvPicPr>
            <a:picLocks noChangeAspect="1"/>
          </p:cNvPicPr>
          <p:nvPr/>
        </p:nvPicPr>
        <p:blipFill>
          <a:blip r:embed="rId5" cstate="print"/>
          <a:stretch>
            <a:fillRect/>
          </a:stretch>
        </p:blipFill>
        <p:spPr>
          <a:xfrm>
            <a:off x="3635896" y="1196752"/>
            <a:ext cx="288032" cy="288032"/>
          </a:xfrm>
          <a:prstGeom prst="rect">
            <a:avLst/>
          </a:prstGeom>
        </p:spPr>
      </p:pic>
      <p:pic>
        <p:nvPicPr>
          <p:cNvPr id="6" name="Imagine 5" descr="push-button-icon-png-2.png">
            <a:hlinkClick r:id="" action="ppaction://noaction" highlightClick="1">
              <a:snd r:embed="rId4" name="bomb.wav"/>
            </a:hlinkClick>
          </p:cNvPr>
          <p:cNvPicPr>
            <a:picLocks noChangeAspect="1"/>
          </p:cNvPicPr>
          <p:nvPr/>
        </p:nvPicPr>
        <p:blipFill>
          <a:blip r:embed="rId5" cstate="print"/>
          <a:stretch>
            <a:fillRect/>
          </a:stretch>
        </p:blipFill>
        <p:spPr>
          <a:xfrm>
            <a:off x="3347864" y="2420888"/>
            <a:ext cx="288032" cy="288032"/>
          </a:xfrm>
          <a:prstGeom prst="rect">
            <a:avLst/>
          </a:prstGeom>
        </p:spPr>
      </p:pic>
      <p:pic>
        <p:nvPicPr>
          <p:cNvPr id="7" name="Imagine 6" descr="push-button-icon-png-2.png">
            <a:hlinkClick r:id="" action="ppaction://noaction" highlightClick="1">
              <a:snd r:embed="rId4" name="bomb.wav"/>
            </a:hlinkClick>
          </p:cNvPr>
          <p:cNvPicPr>
            <a:picLocks noChangeAspect="1"/>
          </p:cNvPicPr>
          <p:nvPr/>
        </p:nvPicPr>
        <p:blipFill>
          <a:blip r:embed="rId5" cstate="print"/>
          <a:stretch>
            <a:fillRect/>
          </a:stretch>
        </p:blipFill>
        <p:spPr>
          <a:xfrm>
            <a:off x="3347864" y="3501008"/>
            <a:ext cx="288032" cy="288032"/>
          </a:xfrm>
          <a:prstGeom prst="rect">
            <a:avLst/>
          </a:prstGeom>
        </p:spPr>
      </p:pic>
      <p:pic>
        <p:nvPicPr>
          <p:cNvPr id="8" name="Imagine 7" descr="push-button-icon-png-2.png">
            <a:hlinkClick r:id="" action="ppaction://noaction">
              <a:snd r:embed="rId4" name="bomb.wav"/>
            </a:hlinkClick>
          </p:cNvPr>
          <p:cNvPicPr>
            <a:picLocks noChangeAspect="1"/>
          </p:cNvPicPr>
          <p:nvPr/>
        </p:nvPicPr>
        <p:blipFill>
          <a:blip r:embed="rId5" cstate="print"/>
          <a:stretch>
            <a:fillRect/>
          </a:stretch>
        </p:blipFill>
        <p:spPr>
          <a:xfrm>
            <a:off x="3491880" y="4437112"/>
            <a:ext cx="288032" cy="288032"/>
          </a:xfrm>
          <a:prstGeom prst="rect">
            <a:avLst/>
          </a:prstGeom>
        </p:spPr>
      </p:pic>
      <p:pic>
        <p:nvPicPr>
          <p:cNvPr id="9" name="Imagine 8" descr="push-button-icon-png-2.png">
            <a:hlinkClick r:id="" action="ppaction://noaction">
              <a:snd r:embed="rId4" name="bomb.wav"/>
            </a:hlinkClick>
          </p:cNvPr>
          <p:cNvPicPr>
            <a:picLocks noChangeAspect="1"/>
          </p:cNvPicPr>
          <p:nvPr/>
        </p:nvPicPr>
        <p:blipFill>
          <a:blip r:embed="rId5" cstate="print"/>
          <a:stretch>
            <a:fillRect/>
          </a:stretch>
        </p:blipFill>
        <p:spPr>
          <a:xfrm>
            <a:off x="4139952" y="4725144"/>
            <a:ext cx="288032" cy="288032"/>
          </a:xfrm>
          <a:prstGeom prst="rect">
            <a:avLst/>
          </a:prstGeom>
        </p:spPr>
      </p:pic>
      <p:pic>
        <p:nvPicPr>
          <p:cNvPr id="10" name="Imagine 9" descr="push-button-icon-png-2.png">
            <a:hlinkClick r:id="" action="ppaction://noaction" highlightClick="1">
              <a:snd r:embed="rId6" name="applause.wav"/>
            </a:hlinkClick>
          </p:cNvPr>
          <p:cNvPicPr>
            <a:picLocks noChangeAspect="1"/>
          </p:cNvPicPr>
          <p:nvPr/>
        </p:nvPicPr>
        <p:blipFill>
          <a:blip r:embed="rId5" cstate="print"/>
          <a:stretch>
            <a:fillRect/>
          </a:stretch>
        </p:blipFill>
        <p:spPr>
          <a:xfrm>
            <a:off x="7668344" y="908720"/>
            <a:ext cx="288032" cy="288032"/>
          </a:xfrm>
          <a:prstGeom prst="rect">
            <a:avLst/>
          </a:prstGeom>
        </p:spPr>
      </p:pic>
      <p:pic>
        <p:nvPicPr>
          <p:cNvPr id="11" name="Imagine 10" descr="push-button-icon-png-2.png">
            <a:hlinkClick r:id="" action="ppaction://noaction" highlightClick="1">
              <a:snd r:embed="rId6" name="applause.wav"/>
            </a:hlinkClick>
          </p:cNvPr>
          <p:cNvPicPr>
            <a:picLocks noChangeAspect="1"/>
          </p:cNvPicPr>
          <p:nvPr/>
        </p:nvPicPr>
        <p:blipFill>
          <a:blip r:embed="rId5" cstate="print"/>
          <a:stretch>
            <a:fillRect/>
          </a:stretch>
        </p:blipFill>
        <p:spPr>
          <a:xfrm>
            <a:off x="7596336" y="3284984"/>
            <a:ext cx="288032" cy="288032"/>
          </a:xfrm>
          <a:prstGeom prst="rect">
            <a:avLst/>
          </a:prstGeom>
        </p:spPr>
      </p:pic>
      <p:pic>
        <p:nvPicPr>
          <p:cNvPr id="12" name="Imagine 11" descr="push-button-icon-png-2.png">
            <a:hlinkClick r:id="" action="ppaction://noaction">
              <a:snd r:embed="rId6" name="applause.wav"/>
            </a:hlinkClick>
          </p:cNvPr>
          <p:cNvPicPr>
            <a:picLocks noChangeAspect="1"/>
          </p:cNvPicPr>
          <p:nvPr/>
        </p:nvPicPr>
        <p:blipFill>
          <a:blip r:embed="rId5" cstate="print"/>
          <a:stretch>
            <a:fillRect/>
          </a:stretch>
        </p:blipFill>
        <p:spPr>
          <a:xfrm>
            <a:off x="7956376" y="5013176"/>
            <a:ext cx="288032" cy="288032"/>
          </a:xfrm>
          <a:prstGeom prst="rect">
            <a:avLst/>
          </a:prstGeom>
        </p:spPr>
      </p:pic>
      <p:pic>
        <p:nvPicPr>
          <p:cNvPr id="1026" name="Picture 2" descr="C:\Users\Elev\AppData\Local\Microsoft\Windows\Temporary Internet Files\Content.IE5\DZ9LK7LB\1-1232202210pfVp[1].jpg"/>
          <p:cNvPicPr>
            <a:picLocks noChangeAspect="1" noChangeArrowheads="1"/>
          </p:cNvPicPr>
          <p:nvPr/>
        </p:nvPicPr>
        <p:blipFill>
          <a:blip r:embed="rId7" cstate="print"/>
          <a:srcRect/>
          <a:stretch>
            <a:fillRect/>
          </a:stretch>
        </p:blipFill>
        <p:spPr bwMode="auto">
          <a:xfrm>
            <a:off x="5436096" y="1268760"/>
            <a:ext cx="2016224" cy="1174601"/>
          </a:xfrm>
          <a:prstGeom prst="rect">
            <a:avLst/>
          </a:prstGeom>
          <a:noFill/>
        </p:spPr>
      </p:pic>
    </p:spTree>
  </p:cSld>
  <p:clrMapOvr>
    <a:masterClrMapping/>
  </p:clrMapOvr>
  <p:transition>
    <p:wheel spokes="1"/>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2" restart="whenNotActive" fill="hold" evtFilter="cancelBubble" nodeType="interactiveSeq">
                <p:stCondLst>
                  <p:cond evt="onClick" delay="0">
                    <p:tgtEl>
                      <p:spTgt spid="11"/>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7" restart="whenNotActive" fill="hold" evtFilter="cancelBubble" nodeType="interactiveSeq">
                <p:stCondLst>
                  <p:cond evt="onClick" delay="0">
                    <p:tgtEl>
                      <p:spTgt spid="7"/>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8"/>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ine 19" descr="cross-512.png"/>
          <p:cNvPicPr>
            <a:picLocks noChangeAspect="1"/>
          </p:cNvPicPr>
          <p:nvPr/>
        </p:nvPicPr>
        <p:blipFill>
          <a:blip r:embed="rId2" cstate="print"/>
          <a:stretch>
            <a:fillRect/>
          </a:stretch>
        </p:blipFill>
        <p:spPr>
          <a:xfrm>
            <a:off x="2915816" y="4941168"/>
            <a:ext cx="134144" cy="134144"/>
          </a:xfrm>
          <a:prstGeom prst="rect">
            <a:avLst/>
          </a:prstGeom>
        </p:spPr>
      </p:pic>
      <p:pic>
        <p:nvPicPr>
          <p:cNvPr id="21" name="Imagine 20" descr="cross-512.png"/>
          <p:cNvPicPr>
            <a:picLocks noChangeAspect="1"/>
          </p:cNvPicPr>
          <p:nvPr/>
        </p:nvPicPr>
        <p:blipFill>
          <a:blip r:embed="rId2" cstate="print"/>
          <a:stretch>
            <a:fillRect/>
          </a:stretch>
        </p:blipFill>
        <p:spPr>
          <a:xfrm>
            <a:off x="3059832" y="4509120"/>
            <a:ext cx="134144" cy="134144"/>
          </a:xfrm>
          <a:prstGeom prst="rect">
            <a:avLst/>
          </a:prstGeom>
        </p:spPr>
      </p:pic>
      <p:pic>
        <p:nvPicPr>
          <p:cNvPr id="22" name="Imagine 21" descr="cross-512.png"/>
          <p:cNvPicPr>
            <a:picLocks noChangeAspect="1"/>
          </p:cNvPicPr>
          <p:nvPr/>
        </p:nvPicPr>
        <p:blipFill>
          <a:blip r:embed="rId2" cstate="print"/>
          <a:stretch>
            <a:fillRect/>
          </a:stretch>
        </p:blipFill>
        <p:spPr>
          <a:xfrm>
            <a:off x="2051720" y="3212976"/>
            <a:ext cx="134144" cy="134144"/>
          </a:xfrm>
          <a:prstGeom prst="rect">
            <a:avLst/>
          </a:prstGeom>
        </p:spPr>
      </p:pic>
      <p:pic>
        <p:nvPicPr>
          <p:cNvPr id="23" name="Imagine 22" descr="cross-512.png"/>
          <p:cNvPicPr>
            <a:picLocks noChangeAspect="1"/>
          </p:cNvPicPr>
          <p:nvPr/>
        </p:nvPicPr>
        <p:blipFill>
          <a:blip r:embed="rId2" cstate="print"/>
          <a:stretch>
            <a:fillRect/>
          </a:stretch>
        </p:blipFill>
        <p:spPr>
          <a:xfrm>
            <a:off x="2915816" y="2564904"/>
            <a:ext cx="134144" cy="134144"/>
          </a:xfrm>
          <a:prstGeom prst="rect">
            <a:avLst/>
          </a:prstGeom>
        </p:spPr>
      </p:pic>
      <p:pic>
        <p:nvPicPr>
          <p:cNvPr id="24" name="Imagine 23" descr="cross-512.png"/>
          <p:cNvPicPr>
            <a:picLocks noChangeAspect="1"/>
          </p:cNvPicPr>
          <p:nvPr/>
        </p:nvPicPr>
        <p:blipFill>
          <a:blip r:embed="rId2" cstate="print"/>
          <a:stretch>
            <a:fillRect/>
          </a:stretch>
        </p:blipFill>
        <p:spPr>
          <a:xfrm>
            <a:off x="3707904" y="1556792"/>
            <a:ext cx="134144" cy="134144"/>
          </a:xfrm>
          <a:prstGeom prst="rect">
            <a:avLst/>
          </a:prstGeom>
        </p:spPr>
      </p:pic>
      <p:pic>
        <p:nvPicPr>
          <p:cNvPr id="19" name="Imagine 18" descr="cross-512.png"/>
          <p:cNvPicPr>
            <a:picLocks noChangeAspect="1"/>
          </p:cNvPicPr>
          <p:nvPr/>
        </p:nvPicPr>
        <p:blipFill>
          <a:blip r:embed="rId2" cstate="print"/>
          <a:stretch>
            <a:fillRect/>
          </a:stretch>
        </p:blipFill>
        <p:spPr>
          <a:xfrm>
            <a:off x="4139952" y="1268760"/>
            <a:ext cx="134144" cy="134144"/>
          </a:xfrm>
          <a:prstGeom prst="rect">
            <a:avLst/>
          </a:prstGeom>
        </p:spPr>
      </p:pic>
      <p:pic>
        <p:nvPicPr>
          <p:cNvPr id="18" name="Imagine 17" descr="Check.png"/>
          <p:cNvPicPr>
            <a:picLocks noChangeAspect="1"/>
          </p:cNvPicPr>
          <p:nvPr/>
        </p:nvPicPr>
        <p:blipFill>
          <a:blip r:embed="rId3" cstate="print"/>
          <a:stretch>
            <a:fillRect/>
          </a:stretch>
        </p:blipFill>
        <p:spPr>
          <a:xfrm>
            <a:off x="5724128" y="5229200"/>
            <a:ext cx="144016" cy="144016"/>
          </a:xfrm>
          <a:prstGeom prst="rect">
            <a:avLst/>
          </a:prstGeom>
        </p:spPr>
      </p:pic>
      <p:pic>
        <p:nvPicPr>
          <p:cNvPr id="17" name="Imagine 16" descr="Check.png"/>
          <p:cNvPicPr>
            <a:picLocks noChangeAspect="1"/>
          </p:cNvPicPr>
          <p:nvPr/>
        </p:nvPicPr>
        <p:blipFill>
          <a:blip r:embed="rId3" cstate="print"/>
          <a:stretch>
            <a:fillRect/>
          </a:stretch>
        </p:blipFill>
        <p:spPr>
          <a:xfrm>
            <a:off x="5940152" y="2924944"/>
            <a:ext cx="144016" cy="144016"/>
          </a:xfrm>
          <a:prstGeom prst="rect">
            <a:avLst/>
          </a:prstGeom>
        </p:spPr>
      </p:pic>
      <p:pic>
        <p:nvPicPr>
          <p:cNvPr id="16" name="Imagine 15" descr="Check.png"/>
          <p:cNvPicPr>
            <a:picLocks noChangeAspect="1"/>
          </p:cNvPicPr>
          <p:nvPr/>
        </p:nvPicPr>
        <p:blipFill>
          <a:blip r:embed="rId3" cstate="print"/>
          <a:stretch>
            <a:fillRect/>
          </a:stretch>
        </p:blipFill>
        <p:spPr>
          <a:xfrm>
            <a:off x="5580112" y="908720"/>
            <a:ext cx="144016" cy="144016"/>
          </a:xfrm>
          <a:prstGeom prst="rect">
            <a:avLst/>
          </a:prstGeom>
        </p:spPr>
      </p:pic>
      <p:sp>
        <p:nvSpPr>
          <p:cNvPr id="3" name="Substituent conținut 2"/>
          <p:cNvSpPr>
            <a:spLocks noGrp="1"/>
          </p:cNvSpPr>
          <p:nvPr>
            <p:ph idx="1"/>
          </p:nvPr>
        </p:nvSpPr>
        <p:spPr>
          <a:xfrm>
            <a:off x="428596" y="428604"/>
            <a:ext cx="8229600" cy="5649491"/>
          </a:xfrm>
        </p:spPr>
        <p:txBody>
          <a:bodyPr>
            <a:normAutofit fontScale="70000" lnSpcReduction="20000"/>
          </a:bodyPr>
          <a:lstStyle/>
          <a:p>
            <a:pPr>
              <a:buNone/>
            </a:pPr>
            <a:r>
              <a:rPr lang="ro-RO" dirty="0" smtClean="0"/>
              <a:t>7. </a:t>
            </a:r>
            <a:r>
              <a:rPr lang="ro-RO" dirty="0" smtClean="0">
                <a:latin typeface="Times New Roman" pitchFamily="18" charset="0"/>
                <a:cs typeface="Times New Roman" pitchFamily="18" charset="0"/>
              </a:rPr>
              <a:t>Cum se intitulează basmul inclus în această operă?</a:t>
            </a:r>
          </a:p>
          <a:p>
            <a:pPr lvl="0"/>
            <a:r>
              <a:rPr lang="ro-RO" i="1" dirty="0" smtClean="0">
                <a:solidFill>
                  <a:schemeClr val="tx1">
                    <a:lumMod val="95000"/>
                    <a:lumOff val="5000"/>
                  </a:schemeClr>
                </a:solidFill>
                <a:latin typeface="Times New Roman" pitchFamily="18" charset="0"/>
                <a:cs typeface="Times New Roman" pitchFamily="18" charset="0"/>
              </a:rPr>
              <a:t>Feciorul </a:t>
            </a:r>
            <a:r>
              <a:rPr lang="ro-RO" i="1" dirty="0" smtClean="0">
                <a:latin typeface="Times New Roman" pitchFamily="18" charset="0"/>
                <a:cs typeface="Times New Roman" pitchFamily="18" charset="0"/>
              </a:rPr>
              <a:t>de împărat cel cu noroc la vânat</a:t>
            </a:r>
            <a:endParaRPr lang="ro-RO" dirty="0" smtClean="0">
              <a:latin typeface="Times New Roman" pitchFamily="18" charset="0"/>
              <a:cs typeface="Times New Roman" pitchFamily="18" charset="0"/>
            </a:endParaRPr>
          </a:p>
          <a:p>
            <a:pPr lvl="0"/>
            <a:r>
              <a:rPr lang="ro-RO" i="1" dirty="0" smtClean="0">
                <a:latin typeface="Times New Roman" pitchFamily="18" charset="0"/>
                <a:cs typeface="Times New Roman" pitchFamily="18" charset="0"/>
              </a:rPr>
              <a:t>Miron şi frumoasa fără corp</a:t>
            </a:r>
            <a:endParaRPr lang="ro-RO" dirty="0" smtClean="0">
              <a:latin typeface="Times New Roman" pitchFamily="18" charset="0"/>
              <a:cs typeface="Times New Roman" pitchFamily="18" charset="0"/>
            </a:endParaRPr>
          </a:p>
          <a:p>
            <a:pPr lvl="0"/>
            <a:r>
              <a:rPr lang="ro-RO" i="1" dirty="0" smtClean="0">
                <a:latin typeface="Times New Roman" pitchFamily="18" charset="0"/>
                <a:cs typeface="Times New Roman" pitchFamily="18" charset="0"/>
              </a:rPr>
              <a:t>Artemis şi zânele pădurii</a:t>
            </a:r>
            <a:endParaRPr lang="ro-RO" dirty="0" smtClean="0">
              <a:latin typeface="Times New Roman" pitchFamily="18" charset="0"/>
              <a:cs typeface="Times New Roman" pitchFamily="18" charset="0"/>
            </a:endParaRPr>
          </a:p>
          <a:p>
            <a:pPr>
              <a:buNone/>
            </a:pPr>
            <a:r>
              <a:rPr lang="ro-RO" dirty="0" smtClean="0">
                <a:latin typeface="Times New Roman" pitchFamily="18" charset="0"/>
                <a:cs typeface="Times New Roman" pitchFamily="18" charset="0"/>
              </a:rPr>
              <a:t> </a:t>
            </a:r>
          </a:p>
          <a:p>
            <a:pPr>
              <a:buNone/>
            </a:pPr>
            <a:r>
              <a:rPr lang="ro-RO" dirty="0" smtClean="0">
                <a:latin typeface="Times New Roman" pitchFamily="18" charset="0"/>
                <a:cs typeface="Times New Roman" pitchFamily="18" charset="0"/>
              </a:rPr>
              <a:t>8. Ce tip de analize include Al. Odobescu în eseul său?</a:t>
            </a:r>
          </a:p>
          <a:p>
            <a:pPr lvl="0"/>
            <a:r>
              <a:rPr lang="ro-RO" dirty="0" smtClean="0">
                <a:latin typeface="Times New Roman" pitchFamily="18" charset="0"/>
                <a:cs typeface="Times New Roman" pitchFamily="18" charset="0"/>
              </a:rPr>
              <a:t>analize cinegetice</a:t>
            </a:r>
          </a:p>
          <a:p>
            <a:pPr lvl="0"/>
            <a:r>
              <a:rPr lang="ro-RO" dirty="0" smtClean="0">
                <a:solidFill>
                  <a:schemeClr val="tx1">
                    <a:lumMod val="95000"/>
                    <a:lumOff val="5000"/>
                  </a:schemeClr>
                </a:solidFill>
                <a:latin typeface="Times New Roman" pitchFamily="18" charset="0"/>
                <a:cs typeface="Times New Roman" pitchFamily="18" charset="0"/>
              </a:rPr>
              <a:t>analize de opere </a:t>
            </a:r>
            <a:r>
              <a:rPr lang="ro-RO" dirty="0" smtClean="0">
                <a:latin typeface="Times New Roman" pitchFamily="18" charset="0"/>
                <a:cs typeface="Times New Roman" pitchFamily="18" charset="0"/>
              </a:rPr>
              <a:t>plastice, muzicale şi literare</a:t>
            </a:r>
          </a:p>
          <a:p>
            <a:pPr lvl="0"/>
            <a:r>
              <a:rPr lang="ro-RO" dirty="0" err="1" smtClean="0">
                <a:latin typeface="Times New Roman" pitchFamily="18" charset="0"/>
                <a:cs typeface="Times New Roman" pitchFamily="18" charset="0"/>
              </a:rPr>
              <a:t>mitanalize</a:t>
            </a:r>
            <a:r>
              <a:rPr lang="ro-RO" dirty="0" smtClean="0">
                <a:latin typeface="Times New Roman" pitchFamily="18" charset="0"/>
                <a:cs typeface="Times New Roman" pitchFamily="18" charset="0"/>
              </a:rPr>
              <a:t> </a:t>
            </a:r>
          </a:p>
          <a:p>
            <a:pPr>
              <a:buNone/>
            </a:pPr>
            <a:r>
              <a:rPr lang="ro-RO" dirty="0" smtClean="0">
                <a:latin typeface="Times New Roman" pitchFamily="18" charset="0"/>
                <a:cs typeface="Times New Roman" pitchFamily="18" charset="0"/>
              </a:rPr>
              <a:t> </a:t>
            </a:r>
          </a:p>
          <a:p>
            <a:pPr>
              <a:buNone/>
            </a:pPr>
            <a:r>
              <a:rPr lang="ro-RO" dirty="0" smtClean="0">
                <a:latin typeface="Times New Roman" pitchFamily="18" charset="0"/>
                <a:cs typeface="Times New Roman" pitchFamily="18" charset="0"/>
              </a:rPr>
              <a:t> </a:t>
            </a:r>
          </a:p>
          <a:p>
            <a:pPr>
              <a:buNone/>
            </a:pPr>
            <a:r>
              <a:rPr lang="ro-RO" dirty="0" smtClean="0">
                <a:latin typeface="Times New Roman" pitchFamily="18" charset="0"/>
                <a:cs typeface="Times New Roman" pitchFamily="18" charset="0"/>
              </a:rPr>
              <a:t>9. Cum îl caracterizează Al. Piru pe scriitorul Al. Odobescu?</a:t>
            </a:r>
          </a:p>
          <a:p>
            <a:pPr lvl="0"/>
            <a:r>
              <a:rPr lang="ro-RO" dirty="0" smtClean="0">
                <a:latin typeface="Times New Roman" pitchFamily="18" charset="0"/>
                <a:cs typeface="Times New Roman" pitchFamily="18" charset="0"/>
              </a:rPr>
              <a:t>„un eseist complet”</a:t>
            </a:r>
          </a:p>
          <a:p>
            <a:pPr lvl="0"/>
            <a:r>
              <a:rPr lang="ro-RO" dirty="0" smtClean="0">
                <a:latin typeface="Times New Roman"/>
                <a:cs typeface="Times New Roman"/>
              </a:rPr>
              <a:t>„</a:t>
            </a:r>
            <a:r>
              <a:rPr lang="ro-RO" dirty="0" smtClean="0">
                <a:latin typeface="Times New Roman" pitchFamily="18" charset="0"/>
                <a:cs typeface="Times New Roman" pitchFamily="18" charset="0"/>
              </a:rPr>
              <a:t>un scriitor clasic”</a:t>
            </a:r>
          </a:p>
          <a:p>
            <a:pPr lvl="0"/>
            <a:r>
              <a:rPr lang="ro-RO" dirty="0" smtClean="0">
                <a:solidFill>
                  <a:schemeClr val="tx1">
                    <a:lumMod val="95000"/>
                    <a:lumOff val="5000"/>
                  </a:schemeClr>
                </a:solidFill>
                <a:latin typeface="Times New Roman" pitchFamily="18" charset="0"/>
                <a:cs typeface="Times New Roman" pitchFamily="18" charset="0"/>
              </a:rPr>
              <a:t>„al doilea eseist român după D. Cantemir”.</a:t>
            </a:r>
          </a:p>
          <a:p>
            <a:endParaRPr lang="ro-RO" dirty="0" smtClean="0">
              <a:latin typeface="Times New Roman" pitchFamily="18" charset="0"/>
              <a:cs typeface="Times New Roman" pitchFamily="18" charset="0"/>
            </a:endParaRPr>
          </a:p>
          <a:p>
            <a:endParaRPr lang="ro-RO" dirty="0"/>
          </a:p>
        </p:txBody>
      </p:sp>
      <p:pic>
        <p:nvPicPr>
          <p:cNvPr id="8" name="Imagine 7" descr="f131dcde99c5d09cbef21f831d9143a0.jpg"/>
          <p:cNvPicPr>
            <a:picLocks noChangeAspect="1"/>
          </p:cNvPicPr>
          <p:nvPr/>
        </p:nvPicPr>
        <p:blipFill>
          <a:blip r:embed="rId4" cstate="print"/>
          <a:stretch>
            <a:fillRect/>
          </a:stretch>
        </p:blipFill>
        <p:spPr>
          <a:xfrm>
            <a:off x="6715140" y="928670"/>
            <a:ext cx="2247900" cy="2462214"/>
          </a:xfrm>
          <a:prstGeom prst="rect">
            <a:avLst/>
          </a:prstGeom>
        </p:spPr>
      </p:pic>
      <p:sp>
        <p:nvSpPr>
          <p:cNvPr id="5" name="Buton acțiune: Întoarcere 4">
            <a:hlinkClick r:id="rId5" action="ppaction://hlinksldjump" highlightClick="1"/>
          </p:cNvPr>
          <p:cNvSpPr/>
          <p:nvPr/>
        </p:nvSpPr>
        <p:spPr>
          <a:xfrm>
            <a:off x="8429652" y="6357958"/>
            <a:ext cx="428628" cy="357190"/>
          </a:xfrm>
          <a:prstGeom prst="actionButtonReturn">
            <a:avLst/>
          </a:prstGeom>
          <a:solidFill>
            <a:srgbClr val="E0B31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6" name="Imagine 5" descr="push-button-icon-png-2.png">
            <a:hlinkClick r:id="" action="ppaction://noaction">
              <a:snd r:embed="rId6" name="bomb.wav"/>
            </a:hlinkClick>
          </p:cNvPr>
          <p:cNvPicPr>
            <a:picLocks noChangeAspect="1"/>
          </p:cNvPicPr>
          <p:nvPr/>
        </p:nvPicPr>
        <p:blipFill>
          <a:blip r:embed="rId7" cstate="print"/>
          <a:stretch>
            <a:fillRect/>
          </a:stretch>
        </p:blipFill>
        <p:spPr>
          <a:xfrm>
            <a:off x="3635896" y="1484784"/>
            <a:ext cx="288032" cy="288032"/>
          </a:xfrm>
          <a:prstGeom prst="rect">
            <a:avLst/>
          </a:prstGeom>
        </p:spPr>
      </p:pic>
      <p:pic>
        <p:nvPicPr>
          <p:cNvPr id="7" name="Imagine 6" descr="push-button-icon-png-2.png">
            <a:hlinkClick r:id="" action="ppaction://noaction">
              <a:snd r:embed="rId6" name="bomb.wav"/>
            </a:hlinkClick>
          </p:cNvPr>
          <p:cNvPicPr>
            <a:picLocks noChangeAspect="1"/>
          </p:cNvPicPr>
          <p:nvPr/>
        </p:nvPicPr>
        <p:blipFill>
          <a:blip r:embed="rId7" cstate="print"/>
          <a:stretch>
            <a:fillRect/>
          </a:stretch>
        </p:blipFill>
        <p:spPr>
          <a:xfrm>
            <a:off x="4067944" y="1196752"/>
            <a:ext cx="288032" cy="288032"/>
          </a:xfrm>
          <a:prstGeom prst="rect">
            <a:avLst/>
          </a:prstGeom>
        </p:spPr>
      </p:pic>
      <p:pic>
        <p:nvPicPr>
          <p:cNvPr id="9" name="Imagine 8" descr="push-button-icon-png-2.png">
            <a:hlinkClick r:id="" action="ppaction://noaction">
              <a:snd r:embed="rId6" name="bomb.wav"/>
            </a:hlinkClick>
          </p:cNvPr>
          <p:cNvPicPr>
            <a:picLocks noChangeAspect="1"/>
          </p:cNvPicPr>
          <p:nvPr/>
        </p:nvPicPr>
        <p:blipFill>
          <a:blip r:embed="rId7" cstate="print"/>
          <a:stretch>
            <a:fillRect/>
          </a:stretch>
        </p:blipFill>
        <p:spPr>
          <a:xfrm>
            <a:off x="2843808" y="2492896"/>
            <a:ext cx="288032" cy="288032"/>
          </a:xfrm>
          <a:prstGeom prst="rect">
            <a:avLst/>
          </a:prstGeom>
        </p:spPr>
      </p:pic>
      <p:pic>
        <p:nvPicPr>
          <p:cNvPr id="10" name="Imagine 9" descr="push-button-icon-png-2.png">
            <a:hlinkClick r:id="" action="ppaction://noaction">
              <a:snd r:embed="rId6" name="bomb.wav"/>
            </a:hlinkClick>
          </p:cNvPr>
          <p:cNvPicPr>
            <a:picLocks noChangeAspect="1"/>
          </p:cNvPicPr>
          <p:nvPr/>
        </p:nvPicPr>
        <p:blipFill>
          <a:blip r:embed="rId7" cstate="print"/>
          <a:stretch>
            <a:fillRect/>
          </a:stretch>
        </p:blipFill>
        <p:spPr>
          <a:xfrm>
            <a:off x="1979712" y="3140968"/>
            <a:ext cx="288032" cy="288032"/>
          </a:xfrm>
          <a:prstGeom prst="rect">
            <a:avLst/>
          </a:prstGeom>
        </p:spPr>
      </p:pic>
      <p:pic>
        <p:nvPicPr>
          <p:cNvPr id="11" name="Imagine 10" descr="push-button-icon-png-2.png">
            <a:hlinkClick r:id="" action="ppaction://noaction">
              <a:snd r:embed="rId6" name="bomb.wav"/>
            </a:hlinkClick>
          </p:cNvPr>
          <p:cNvPicPr>
            <a:picLocks noChangeAspect="1"/>
          </p:cNvPicPr>
          <p:nvPr/>
        </p:nvPicPr>
        <p:blipFill>
          <a:blip r:embed="rId7" cstate="print"/>
          <a:stretch>
            <a:fillRect/>
          </a:stretch>
        </p:blipFill>
        <p:spPr>
          <a:xfrm>
            <a:off x="2987824" y="4437112"/>
            <a:ext cx="288032" cy="288032"/>
          </a:xfrm>
          <a:prstGeom prst="rect">
            <a:avLst/>
          </a:prstGeom>
        </p:spPr>
      </p:pic>
      <p:pic>
        <p:nvPicPr>
          <p:cNvPr id="12" name="Imagine 11" descr="push-button-icon-png-2.png">
            <a:hlinkClick r:id="" action="ppaction://noaction">
              <a:snd r:embed="rId6" name="bomb.wav"/>
            </a:hlinkClick>
          </p:cNvPr>
          <p:cNvPicPr>
            <a:picLocks noChangeAspect="1"/>
          </p:cNvPicPr>
          <p:nvPr/>
        </p:nvPicPr>
        <p:blipFill>
          <a:blip r:embed="rId7" cstate="print"/>
          <a:stretch>
            <a:fillRect/>
          </a:stretch>
        </p:blipFill>
        <p:spPr>
          <a:xfrm>
            <a:off x="2843808" y="4869160"/>
            <a:ext cx="288032" cy="288032"/>
          </a:xfrm>
          <a:prstGeom prst="rect">
            <a:avLst/>
          </a:prstGeom>
        </p:spPr>
      </p:pic>
      <p:pic>
        <p:nvPicPr>
          <p:cNvPr id="13" name="Imagine 12" descr="push-button-icon-png-2.png">
            <a:hlinkClick r:id="" action="ppaction://noaction">
              <a:snd r:embed="rId8" name="applause.wav"/>
            </a:hlinkClick>
          </p:cNvPr>
          <p:cNvPicPr>
            <a:picLocks noChangeAspect="1"/>
          </p:cNvPicPr>
          <p:nvPr/>
        </p:nvPicPr>
        <p:blipFill>
          <a:blip r:embed="rId7" cstate="print"/>
          <a:stretch>
            <a:fillRect/>
          </a:stretch>
        </p:blipFill>
        <p:spPr>
          <a:xfrm>
            <a:off x="5508104" y="836712"/>
            <a:ext cx="288032" cy="288032"/>
          </a:xfrm>
          <a:prstGeom prst="rect">
            <a:avLst/>
          </a:prstGeom>
        </p:spPr>
      </p:pic>
      <p:pic>
        <p:nvPicPr>
          <p:cNvPr id="14" name="Imagine 13" descr="push-button-icon-png-2.png">
            <a:hlinkClick r:id="" action="ppaction://noaction">
              <a:snd r:embed="rId8" name="applause.wav"/>
            </a:hlinkClick>
          </p:cNvPr>
          <p:cNvPicPr>
            <a:picLocks noChangeAspect="1"/>
          </p:cNvPicPr>
          <p:nvPr/>
        </p:nvPicPr>
        <p:blipFill>
          <a:blip r:embed="rId7" cstate="print"/>
          <a:stretch>
            <a:fillRect/>
          </a:stretch>
        </p:blipFill>
        <p:spPr>
          <a:xfrm>
            <a:off x="5868144" y="2852936"/>
            <a:ext cx="288032" cy="288032"/>
          </a:xfrm>
          <a:prstGeom prst="rect">
            <a:avLst/>
          </a:prstGeom>
        </p:spPr>
      </p:pic>
      <p:pic>
        <p:nvPicPr>
          <p:cNvPr id="15" name="Imagine 14" descr="push-button-icon-png-2.png">
            <a:hlinkClick r:id="" action="ppaction://noaction">
              <a:snd r:embed="rId8" name="applause.wav"/>
            </a:hlinkClick>
          </p:cNvPr>
          <p:cNvPicPr>
            <a:picLocks noChangeAspect="1"/>
          </p:cNvPicPr>
          <p:nvPr/>
        </p:nvPicPr>
        <p:blipFill>
          <a:blip r:embed="rId7" cstate="print"/>
          <a:stretch>
            <a:fillRect/>
          </a:stretch>
        </p:blipFill>
        <p:spPr>
          <a:xfrm>
            <a:off x="5652120" y="5157192"/>
            <a:ext cx="288032" cy="288032"/>
          </a:xfrm>
          <a:prstGeom prst="rect">
            <a:avLst/>
          </a:prstGeom>
        </p:spPr>
      </p:pic>
    </p:spTree>
  </p:cSld>
  <p:clrMapOvr>
    <a:masterClrMapping/>
  </p:clrMapOvr>
  <p:transition>
    <p:wheel spokes="1"/>
  </p:transition>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4"/>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7" restart="whenNotActive" fill="hold" evtFilter="cancelBubble" nodeType="interactiveSeq">
                <p:stCondLst>
                  <p:cond evt="onClick" delay="0">
                    <p:tgtEl>
                      <p:spTgt spid="12"/>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2" restart="whenNotActive" fill="hold" evtFilter="cancelBubble" nodeType="interactiveSeq">
                <p:stCondLst>
                  <p:cond evt="onClick" delay="0">
                    <p:tgtEl>
                      <p:spTgt spid="15"/>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dirty="0" smtClean="0"/>
              <a:t>Bibliografie</a:t>
            </a:r>
            <a:endParaRPr lang="ro-RO" dirty="0"/>
          </a:p>
        </p:txBody>
      </p:sp>
      <p:sp>
        <p:nvSpPr>
          <p:cNvPr id="3" name="Substituent conținut 2"/>
          <p:cNvSpPr>
            <a:spLocks noGrp="1"/>
          </p:cNvSpPr>
          <p:nvPr>
            <p:ph idx="1"/>
          </p:nvPr>
        </p:nvSpPr>
        <p:spPr>
          <a:xfrm>
            <a:off x="457200" y="1268760"/>
            <a:ext cx="8229600" cy="4968552"/>
          </a:xfrm>
        </p:spPr>
        <p:txBody>
          <a:bodyPr/>
          <a:lstStyle/>
          <a:p>
            <a:pPr algn="just">
              <a:buNone/>
            </a:pPr>
            <a:r>
              <a:rPr lang="ro-RO" dirty="0" smtClean="0">
                <a:latin typeface="Times New Roman" pitchFamily="18" charset="0"/>
                <a:cs typeface="Times New Roman" pitchFamily="18" charset="0"/>
              </a:rPr>
              <a:t>	</a:t>
            </a:r>
            <a:r>
              <a:rPr lang="ro-RO" sz="2000" dirty="0" smtClean="0">
                <a:latin typeface="Times New Roman" pitchFamily="18" charset="0"/>
                <a:cs typeface="Times New Roman" pitchFamily="18" charset="0"/>
              </a:rPr>
              <a:t>Lăzărescu, George, </a:t>
            </a:r>
            <a:r>
              <a:rPr lang="ro-RO" sz="2000" i="1" dirty="0" smtClean="0">
                <a:latin typeface="Times New Roman" pitchFamily="18" charset="0"/>
                <a:cs typeface="Times New Roman" pitchFamily="18" charset="0"/>
              </a:rPr>
              <a:t>Dicţionar mitologic</a:t>
            </a:r>
            <a:r>
              <a:rPr lang="ro-RO" sz="2000" dirty="0" smtClean="0">
                <a:latin typeface="Times New Roman" pitchFamily="18" charset="0"/>
                <a:cs typeface="Times New Roman" pitchFamily="18" charset="0"/>
              </a:rPr>
              <a:t>, Bucureşti, Editura Niculescu, 2005</a:t>
            </a:r>
          </a:p>
          <a:p>
            <a:pPr algn="just">
              <a:buNone/>
            </a:pPr>
            <a:r>
              <a:rPr lang="ro-RO" sz="2000" dirty="0" smtClean="0">
                <a:latin typeface="Times New Roman" pitchFamily="18" charset="0"/>
                <a:cs typeface="Times New Roman" pitchFamily="18" charset="0"/>
              </a:rPr>
              <a:t>	 Moţ, Mircea (</a:t>
            </a:r>
            <a:r>
              <a:rPr lang="it-IT" sz="2000" dirty="0" smtClean="0">
                <a:latin typeface="Times New Roman" pitchFamily="18" charset="0"/>
                <a:cs typeface="Times New Roman" pitchFamily="18" charset="0"/>
              </a:rPr>
              <a:t>coord</a:t>
            </a:r>
            <a:r>
              <a:rPr lang="ro-RO" sz="2000" dirty="0" smtClean="0">
                <a:latin typeface="Times New Roman" pitchFamily="18" charset="0"/>
                <a:cs typeface="Times New Roman" pitchFamily="18" charset="0"/>
              </a:rPr>
              <a:t>), </a:t>
            </a:r>
            <a:r>
              <a:rPr lang="it-IT" sz="2000" dirty="0" smtClean="0">
                <a:latin typeface="Times New Roman" pitchFamily="18" charset="0"/>
                <a:cs typeface="Times New Roman" pitchFamily="18" charset="0"/>
              </a:rPr>
              <a:t> </a:t>
            </a:r>
            <a:r>
              <a:rPr lang="it-IT" sz="2000" i="1" dirty="0" smtClean="0">
                <a:latin typeface="Times New Roman" pitchFamily="18" charset="0"/>
                <a:cs typeface="Times New Roman" pitchFamily="18" charset="0"/>
              </a:rPr>
              <a:t>Dic</a:t>
            </a:r>
            <a:r>
              <a:rPr lang="ro-RO" sz="2000" i="1" dirty="0" smtClean="0">
                <a:latin typeface="Times New Roman" pitchFamily="18" charset="0"/>
                <a:cs typeface="Times New Roman" pitchFamily="18" charset="0"/>
              </a:rPr>
              <a:t>ţ</a:t>
            </a:r>
            <a:r>
              <a:rPr lang="it-IT" sz="2000" i="1" dirty="0" smtClean="0">
                <a:latin typeface="Times New Roman" pitchFamily="18" charset="0"/>
                <a:cs typeface="Times New Roman" pitchFamily="18" charset="0"/>
              </a:rPr>
              <a:t>ionar de termeni literari</a:t>
            </a:r>
            <a:r>
              <a:rPr lang="ro-RO" sz="2000" dirty="0" smtClean="0">
                <a:latin typeface="Times New Roman" pitchFamily="18" charset="0"/>
                <a:cs typeface="Times New Roman" pitchFamily="18" charset="0"/>
              </a:rPr>
              <a:t>, </a:t>
            </a:r>
            <a:r>
              <a:rPr lang="it-IT" sz="2000" dirty="0" smtClean="0">
                <a:latin typeface="Times New Roman" pitchFamily="18" charset="0"/>
                <a:cs typeface="Times New Roman" pitchFamily="18" charset="0"/>
              </a:rPr>
              <a:t>București, Editura Orator, 1999, p. 247</a:t>
            </a:r>
            <a:r>
              <a:rPr lang="ro-RO" sz="2000" dirty="0" smtClean="0">
                <a:latin typeface="Times New Roman" pitchFamily="18" charset="0"/>
                <a:cs typeface="Times New Roman" pitchFamily="18" charset="0"/>
              </a:rPr>
              <a:t>)</a:t>
            </a:r>
          </a:p>
          <a:p>
            <a:pPr algn="just">
              <a:buNone/>
            </a:pPr>
            <a:r>
              <a:rPr lang="ro-RO" sz="2000" dirty="0" smtClean="0">
                <a:latin typeface="Times New Roman" pitchFamily="18" charset="0"/>
                <a:cs typeface="Times New Roman" pitchFamily="18" charset="0"/>
              </a:rPr>
              <a:t>	Odobescu, Al., </a:t>
            </a:r>
            <a:r>
              <a:rPr lang="ro-RO" sz="2000" i="1" dirty="0" err="1" smtClean="0">
                <a:latin typeface="Times New Roman" pitchFamily="18" charset="0"/>
                <a:cs typeface="Times New Roman" pitchFamily="18" charset="0"/>
              </a:rPr>
              <a:t>Pseudo-cynegeticos</a:t>
            </a:r>
            <a:r>
              <a:rPr lang="ro-RO" sz="2000" dirty="0" smtClean="0">
                <a:latin typeface="Times New Roman" pitchFamily="18" charset="0"/>
                <a:cs typeface="Times New Roman" pitchFamily="18" charset="0"/>
              </a:rPr>
              <a:t>, ediţie de G. Pienescu, Bucureşti, Editura Albatros, 1990</a:t>
            </a:r>
          </a:p>
          <a:p>
            <a:pPr algn="just">
              <a:buNone/>
            </a:pPr>
            <a:endParaRPr lang="ro-RO" sz="2000" dirty="0" smtClean="0">
              <a:latin typeface="Times New Roman" pitchFamily="18" charset="0"/>
              <a:cs typeface="Times New Roman" pitchFamily="18" charset="0"/>
            </a:endParaRPr>
          </a:p>
          <a:p>
            <a:pPr algn="just">
              <a:buNone/>
            </a:pPr>
            <a:r>
              <a:rPr lang="ro-RO" sz="2000" u="sng" dirty="0" smtClean="0">
                <a:hlinkClick r:id="rId2"/>
              </a:rPr>
              <a:t>http://www.limbalatina.ro/istorie/zeiiolimpului.html</a:t>
            </a:r>
            <a:r>
              <a:rPr lang="ro-RO" sz="2000" u="sng" dirty="0" smtClean="0"/>
              <a:t>, </a:t>
            </a:r>
            <a:r>
              <a:rPr lang="ro-RO" sz="2000" dirty="0" smtClean="0"/>
              <a:t>accesat 08.12. 2013, orele 13.50</a:t>
            </a:r>
          </a:p>
          <a:p>
            <a:pPr algn="just">
              <a:buNone/>
            </a:pPr>
            <a:r>
              <a:rPr lang="ro-RO" sz="2000" u="sng" dirty="0" smtClean="0">
                <a:hlinkClick r:id="rId3"/>
              </a:rPr>
              <a:t>http://ro.wikipedia.org/wiki/Casa_memorial%C4%83_Costache_Negruzzi</a:t>
            </a:r>
            <a:r>
              <a:rPr lang="ro-RO" sz="2000" dirty="0" smtClean="0"/>
              <a:t>, accesat 07.12. 2013, orele 19.50</a:t>
            </a:r>
          </a:p>
          <a:p>
            <a:pPr algn="just">
              <a:buNone/>
            </a:pPr>
            <a:r>
              <a:rPr lang="ro-RO" sz="2000" dirty="0" smtClean="0">
                <a:hlinkClick r:id="rId4"/>
              </a:rPr>
              <a:t>http://www.google.ro/imgres?imgurl=http://romania.ici.ro/images/cultura/l_odobescu.jpg&amp;imgrefurl=http://romania.ici.ro/ro/stiinta/pagina.php?id%3D27&amp;h</a:t>
            </a:r>
            <a:r>
              <a:rPr lang="ro-RO" sz="2000" dirty="0" smtClean="0"/>
              <a:t>, accesat 07.12. 2013, orele 20.00</a:t>
            </a:r>
          </a:p>
          <a:p>
            <a:pPr>
              <a:buNone/>
            </a:pPr>
            <a:endParaRPr lang="ro-RO" sz="2000" dirty="0"/>
          </a:p>
        </p:txBody>
      </p:sp>
      <p:sp>
        <p:nvSpPr>
          <p:cNvPr id="5" name="Buton acțiune: Întoarcere 4">
            <a:hlinkClick r:id="rId5" action="ppaction://hlinksldjump" highlightClick="1"/>
          </p:cNvPr>
          <p:cNvSpPr/>
          <p:nvPr/>
        </p:nvSpPr>
        <p:spPr>
          <a:xfrm>
            <a:off x="8429652" y="6357958"/>
            <a:ext cx="428628" cy="357190"/>
          </a:xfrm>
          <a:prstGeom prst="actionButtonReturn">
            <a:avLst/>
          </a:prstGeom>
          <a:solidFill>
            <a:srgbClr val="E0B31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ine 8" descr="images.jpg"/>
          <p:cNvPicPr>
            <a:picLocks noChangeAspect="1"/>
          </p:cNvPicPr>
          <p:nvPr/>
        </p:nvPicPr>
        <p:blipFill>
          <a:blip r:embed="rId2" cstate="print"/>
          <a:srcRect r="5820" b="24243"/>
          <a:stretch>
            <a:fillRect/>
          </a:stretch>
        </p:blipFill>
        <p:spPr>
          <a:xfrm>
            <a:off x="7786710" y="0"/>
            <a:ext cx="1214446" cy="1380034"/>
          </a:xfrm>
          <a:prstGeom prst="rect">
            <a:avLst/>
          </a:prstGeom>
        </p:spPr>
      </p:pic>
      <p:sp>
        <p:nvSpPr>
          <p:cNvPr id="2" name="Titlu 1"/>
          <p:cNvSpPr>
            <a:spLocks noGrp="1"/>
          </p:cNvSpPr>
          <p:nvPr>
            <p:ph type="ctrTitle"/>
          </p:nvPr>
        </p:nvSpPr>
        <p:spPr>
          <a:xfrm>
            <a:off x="685800" y="260649"/>
            <a:ext cx="7772400" cy="720079"/>
          </a:xfrm>
        </p:spPr>
        <p:txBody>
          <a:bodyPr>
            <a:normAutofit fontScale="90000"/>
          </a:bodyPr>
          <a:lstStyle/>
          <a:p>
            <a:r>
              <a:rPr lang="ro-RO" dirty="0" smtClean="0"/>
              <a:t>Nuvela romantică</a:t>
            </a:r>
            <a:endParaRPr lang="ro-RO" dirty="0"/>
          </a:p>
        </p:txBody>
      </p:sp>
      <p:sp>
        <p:nvSpPr>
          <p:cNvPr id="3" name="Subtitlu 2"/>
          <p:cNvSpPr>
            <a:spLocks noGrp="1"/>
          </p:cNvSpPr>
          <p:nvPr>
            <p:ph type="subTitle" idx="1"/>
          </p:nvPr>
        </p:nvSpPr>
        <p:spPr>
          <a:xfrm>
            <a:off x="323528" y="980728"/>
            <a:ext cx="8280920" cy="5472608"/>
          </a:xfrm>
        </p:spPr>
        <p:txBody>
          <a:bodyPr>
            <a:normAutofit/>
          </a:bodyPr>
          <a:lstStyle/>
          <a:p>
            <a:pPr algn="just"/>
            <a:r>
              <a:rPr lang="ro-RO" sz="2400" dirty="0" smtClean="0">
                <a:solidFill>
                  <a:schemeClr val="tx1"/>
                </a:solidFill>
                <a:latin typeface="Times New Roman" pitchFamily="18" charset="0"/>
                <a:cs typeface="Times New Roman" pitchFamily="18" charset="0"/>
              </a:rPr>
              <a:t>	Nuvela (din fr. </a:t>
            </a:r>
            <a:r>
              <a:rPr lang="ro-RO" sz="2400" i="1" dirty="0" err="1" smtClean="0">
                <a:solidFill>
                  <a:schemeClr val="tx1"/>
                </a:solidFill>
                <a:latin typeface="Times New Roman" pitchFamily="18" charset="0"/>
                <a:cs typeface="Times New Roman" pitchFamily="18" charset="0"/>
              </a:rPr>
              <a:t>nouvelle</a:t>
            </a:r>
            <a:r>
              <a:rPr lang="ro-RO" sz="2400" dirty="0" smtClean="0">
                <a:solidFill>
                  <a:schemeClr val="tx1"/>
                </a:solidFill>
                <a:latin typeface="Times New Roman" pitchFamily="18" charset="0"/>
                <a:cs typeface="Times New Roman" pitchFamily="18" charset="0"/>
              </a:rPr>
              <a:t>, it. </a:t>
            </a:r>
            <a:r>
              <a:rPr lang="ro-RO" sz="2400" i="1" dirty="0" err="1" smtClean="0">
                <a:solidFill>
                  <a:schemeClr val="tx1"/>
                </a:solidFill>
                <a:latin typeface="Times New Roman" pitchFamily="18" charset="0"/>
                <a:cs typeface="Times New Roman" pitchFamily="18" charset="0"/>
              </a:rPr>
              <a:t>novella</a:t>
            </a:r>
            <a:r>
              <a:rPr lang="ro-RO" sz="2400" i="1" dirty="0" smtClean="0">
                <a:solidFill>
                  <a:schemeClr val="tx1"/>
                </a:solidFill>
                <a:latin typeface="Times New Roman" pitchFamily="18" charset="0"/>
                <a:cs typeface="Times New Roman" pitchFamily="18" charset="0"/>
              </a:rPr>
              <a:t>: noutate, nuvelă</a:t>
            </a:r>
            <a:r>
              <a:rPr lang="ro-RO" sz="2400" dirty="0" smtClean="0">
                <a:solidFill>
                  <a:schemeClr val="tx1"/>
                </a:solidFill>
                <a:latin typeface="Times New Roman" pitchFamily="18" charset="0"/>
                <a:cs typeface="Times New Roman" pitchFamily="18" charset="0"/>
              </a:rPr>
              <a:t>): se poate defini începând cu sec. XIV - XV, ca naraţiune în proză, uneori şi în versuri (La Fontaine - </a:t>
            </a:r>
            <a:r>
              <a:rPr lang="ro-RO" sz="2400" i="1" dirty="0" smtClean="0">
                <a:solidFill>
                  <a:schemeClr val="tx1"/>
                </a:solidFill>
                <a:latin typeface="Times New Roman" pitchFamily="18" charset="0"/>
                <a:cs typeface="Times New Roman" pitchFamily="18" charset="0"/>
              </a:rPr>
              <a:t>Nuvele în versuri</a:t>
            </a:r>
            <a:r>
              <a:rPr lang="ro-RO" sz="2400" dirty="0" smtClean="0">
                <a:solidFill>
                  <a:schemeClr val="tx1"/>
                </a:solidFill>
                <a:latin typeface="Times New Roman" pitchFamily="18" charset="0"/>
                <a:cs typeface="Times New Roman" pitchFamily="18" charset="0"/>
              </a:rPr>
              <a:t>), cu un singur fir epic </a:t>
            </a:r>
            <a:r>
              <a:rPr lang="ro-RO" sz="2400" dirty="0" err="1" smtClean="0">
                <a:solidFill>
                  <a:schemeClr val="tx1"/>
                </a:solidFill>
                <a:latin typeface="Times New Roman" pitchFamily="18" charset="0"/>
                <a:cs typeface="Times New Roman" pitchFamily="18" charset="0"/>
              </a:rPr>
              <a:t>fabulativ</a:t>
            </a:r>
            <a:r>
              <a:rPr lang="ro-RO" sz="2400" dirty="0" smtClean="0">
                <a:solidFill>
                  <a:schemeClr val="tx1"/>
                </a:solidFill>
                <a:latin typeface="Times New Roman" pitchFamily="18" charset="0"/>
                <a:cs typeface="Times New Roman" pitchFamily="18" charset="0"/>
              </a:rPr>
              <a:t>, urmărind un conflict unic, concentrat; personajele, nu prea numeroase, sunt caracterizate succint, în funcţie de importanţa lor la închegarea acţiunii.</a:t>
            </a:r>
            <a:r>
              <a:rPr lang="it-IT" sz="2400" dirty="0" smtClean="0">
                <a:solidFill>
                  <a:schemeClr val="tx1"/>
                </a:solidFill>
                <a:latin typeface="Times New Roman" pitchFamily="18" charset="0"/>
                <a:cs typeface="Times New Roman" pitchFamily="18" charset="0"/>
              </a:rPr>
              <a:t> </a:t>
            </a:r>
            <a:endParaRPr lang="ro-RO" sz="2400" dirty="0" smtClean="0">
              <a:solidFill>
                <a:schemeClr val="tx1"/>
              </a:solidFill>
              <a:latin typeface="Times New Roman" pitchFamily="18" charset="0"/>
              <a:cs typeface="Times New Roman" pitchFamily="18" charset="0"/>
            </a:endParaRPr>
          </a:p>
          <a:p>
            <a:pPr algn="just"/>
            <a:r>
              <a:rPr lang="ro-RO" sz="2400" dirty="0" smtClean="0">
                <a:solidFill>
                  <a:schemeClr val="tx1"/>
                </a:solidFill>
                <a:latin typeface="Times New Roman" pitchFamily="18" charset="0"/>
                <a:cs typeface="Times New Roman" pitchFamily="18" charset="0"/>
              </a:rPr>
              <a:t>	Nuvela romantică se distinge prin:</a:t>
            </a:r>
          </a:p>
          <a:p>
            <a:pPr algn="just"/>
            <a:r>
              <a:rPr lang="ro-RO" sz="2400" dirty="0" smtClean="0">
                <a:solidFill>
                  <a:schemeClr val="tx1"/>
                </a:solidFill>
                <a:latin typeface="Times New Roman" pitchFamily="18" charset="0"/>
                <a:cs typeface="Times New Roman" pitchFamily="18" charset="0"/>
              </a:rPr>
              <a:t>1.personajul excepţional, ce acţionează în circumstanţe excepţionale, ilustrând un destin de excepţie;</a:t>
            </a:r>
          </a:p>
          <a:p>
            <a:pPr algn="just"/>
            <a:r>
              <a:rPr lang="ro-RO" sz="2400" dirty="0" smtClean="0">
                <a:solidFill>
                  <a:schemeClr val="tx1"/>
                </a:solidFill>
                <a:latin typeface="Times New Roman" pitchFamily="18" charset="0"/>
                <a:cs typeface="Times New Roman" pitchFamily="18" charset="0"/>
              </a:rPr>
              <a:t>2. seria de antiteze/ contraste;</a:t>
            </a:r>
          </a:p>
          <a:p>
            <a:pPr algn="just"/>
            <a:r>
              <a:rPr lang="ro-RO" sz="2400" dirty="0" smtClean="0">
                <a:solidFill>
                  <a:schemeClr val="tx1"/>
                </a:solidFill>
                <a:latin typeface="Times New Roman" pitchFamily="18" charset="0"/>
                <a:cs typeface="Times New Roman" pitchFamily="18" charset="0"/>
              </a:rPr>
              <a:t>3. spectaculosul nuvelei.</a:t>
            </a:r>
          </a:p>
          <a:p>
            <a:pPr algn="just"/>
            <a:endParaRPr lang="ro-RO" sz="2400" dirty="0" smtClean="0">
              <a:solidFill>
                <a:schemeClr val="tx1"/>
              </a:solidFill>
              <a:latin typeface="Times New Roman" pitchFamily="18" charset="0"/>
              <a:cs typeface="Times New Roman" pitchFamily="18" charset="0"/>
            </a:endParaRPr>
          </a:p>
          <a:p>
            <a:pPr algn="l"/>
            <a:r>
              <a:rPr lang="ro-RO" sz="1800" dirty="0" smtClean="0">
                <a:solidFill>
                  <a:schemeClr val="tx1"/>
                </a:solidFill>
                <a:latin typeface="Times New Roman" pitchFamily="18" charset="0"/>
                <a:cs typeface="Times New Roman" pitchFamily="18" charset="0"/>
              </a:rPr>
              <a:t>(Mircea Moţ [</a:t>
            </a:r>
            <a:r>
              <a:rPr lang="it-IT" sz="1800" dirty="0" smtClean="0">
                <a:solidFill>
                  <a:schemeClr val="tx1"/>
                </a:solidFill>
                <a:latin typeface="Times New Roman" pitchFamily="18" charset="0"/>
                <a:cs typeface="Times New Roman" pitchFamily="18" charset="0"/>
              </a:rPr>
              <a:t>coord</a:t>
            </a:r>
            <a:r>
              <a:rPr lang="ro-RO" sz="1800" dirty="0" smtClean="0">
                <a:solidFill>
                  <a:schemeClr val="tx1"/>
                </a:solidFill>
                <a:latin typeface="Times New Roman" pitchFamily="18" charset="0"/>
                <a:cs typeface="Times New Roman" pitchFamily="18" charset="0"/>
              </a:rPr>
              <a:t>], </a:t>
            </a:r>
            <a:r>
              <a:rPr lang="it-IT" sz="1800" dirty="0" smtClean="0">
                <a:solidFill>
                  <a:schemeClr val="tx1"/>
                </a:solidFill>
                <a:latin typeface="Times New Roman" pitchFamily="18" charset="0"/>
                <a:cs typeface="Times New Roman" pitchFamily="18" charset="0"/>
              </a:rPr>
              <a:t> </a:t>
            </a:r>
            <a:r>
              <a:rPr lang="it-IT" sz="1800" i="1" dirty="0" smtClean="0">
                <a:solidFill>
                  <a:schemeClr val="tx1"/>
                </a:solidFill>
                <a:latin typeface="Times New Roman" pitchFamily="18" charset="0"/>
                <a:cs typeface="Times New Roman" pitchFamily="18" charset="0"/>
              </a:rPr>
              <a:t>Dic</a:t>
            </a:r>
            <a:r>
              <a:rPr lang="ro-RO" sz="1800" i="1" dirty="0" smtClean="0">
                <a:solidFill>
                  <a:schemeClr val="tx1"/>
                </a:solidFill>
                <a:latin typeface="Times New Roman" pitchFamily="18" charset="0"/>
                <a:cs typeface="Times New Roman" pitchFamily="18" charset="0"/>
              </a:rPr>
              <a:t>ţ</a:t>
            </a:r>
            <a:r>
              <a:rPr lang="it-IT" sz="1800" i="1" dirty="0" smtClean="0">
                <a:solidFill>
                  <a:schemeClr val="tx1"/>
                </a:solidFill>
                <a:latin typeface="Times New Roman" pitchFamily="18" charset="0"/>
                <a:cs typeface="Times New Roman" pitchFamily="18" charset="0"/>
              </a:rPr>
              <a:t>ionar de termeni literari</a:t>
            </a:r>
            <a:r>
              <a:rPr lang="ro-RO" sz="1800" dirty="0" smtClean="0">
                <a:solidFill>
                  <a:schemeClr val="tx1"/>
                </a:solidFill>
                <a:latin typeface="Times New Roman" pitchFamily="18" charset="0"/>
                <a:cs typeface="Times New Roman" pitchFamily="18" charset="0"/>
              </a:rPr>
              <a:t>, </a:t>
            </a:r>
            <a:r>
              <a:rPr lang="it-IT" sz="1800" dirty="0" smtClean="0">
                <a:solidFill>
                  <a:schemeClr val="tx1"/>
                </a:solidFill>
                <a:latin typeface="Times New Roman" pitchFamily="18" charset="0"/>
                <a:cs typeface="Times New Roman" pitchFamily="18" charset="0"/>
              </a:rPr>
              <a:t>București, Editura Orator, 1999, p. 247</a:t>
            </a:r>
            <a:r>
              <a:rPr lang="ro-RO" sz="1800" dirty="0" smtClean="0">
                <a:solidFill>
                  <a:schemeClr val="tx1"/>
                </a:solidFill>
                <a:latin typeface="Times New Roman" pitchFamily="18" charset="0"/>
                <a:cs typeface="Times New Roman" pitchFamily="18" charset="0"/>
              </a:rPr>
              <a:t>)</a:t>
            </a:r>
          </a:p>
          <a:p>
            <a:pPr algn="l"/>
            <a:endParaRPr lang="ro-RO" sz="2400" dirty="0">
              <a:solidFill>
                <a:schemeClr val="tx1"/>
              </a:solidFill>
              <a:latin typeface="Times New Roman" pitchFamily="18" charset="0"/>
              <a:cs typeface="Times New Roman" pitchFamily="18" charset="0"/>
            </a:endParaRPr>
          </a:p>
        </p:txBody>
      </p:sp>
      <p:sp>
        <p:nvSpPr>
          <p:cNvPr id="6" name="Buton acțiune: Întoarcere 5">
            <a:hlinkClick r:id="" action="ppaction://hlinkshowjump?jump=lastslideviewed" highlightClick="1"/>
          </p:cNvPr>
          <p:cNvSpPr/>
          <p:nvPr/>
        </p:nvSpPr>
        <p:spPr>
          <a:xfrm>
            <a:off x="8429652" y="6357958"/>
            <a:ext cx="428628" cy="357190"/>
          </a:xfrm>
          <a:prstGeom prst="actionButtonReturn">
            <a:avLst/>
          </a:prstGeom>
          <a:solidFill>
            <a:srgbClr val="E0B31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4101" name="Picture 5"/>
          <p:cNvPicPr>
            <a:picLocks noChangeAspect="1" noChangeArrowheads="1"/>
          </p:cNvPicPr>
          <p:nvPr/>
        </p:nvPicPr>
        <p:blipFill>
          <a:blip r:embed="rId3" cstate="print"/>
          <a:srcRect/>
          <a:stretch>
            <a:fillRect/>
          </a:stretch>
        </p:blipFill>
        <p:spPr bwMode="auto">
          <a:xfrm>
            <a:off x="6588224" y="4077072"/>
            <a:ext cx="1726735" cy="17238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5004048" y="764704"/>
            <a:ext cx="3682752" cy="4464496"/>
          </a:xfrm>
        </p:spPr>
        <p:txBody>
          <a:bodyPr>
            <a:normAutofit/>
          </a:bodyPr>
          <a:lstStyle/>
          <a:p>
            <a:r>
              <a:rPr lang="ro-RO" dirty="0" smtClean="0"/>
              <a:t>Costache Negruzzi</a:t>
            </a:r>
            <a:br>
              <a:rPr lang="ro-RO" dirty="0" smtClean="0"/>
            </a:br>
            <a:r>
              <a:rPr lang="ro-RO" dirty="0" smtClean="0"/>
              <a:t>(1808-1868) </a:t>
            </a:r>
            <a:endParaRPr lang="ro-RO" dirty="0"/>
          </a:p>
        </p:txBody>
      </p:sp>
      <p:pic>
        <p:nvPicPr>
          <p:cNvPr id="1027" name="Picture 3" descr="C:\Users\Yonk\Desktop\NEGRUZZI\images[1] (2).jpg"/>
          <p:cNvPicPr>
            <a:picLocks noGrp="1" noChangeAspect="1" noChangeArrowheads="1"/>
          </p:cNvPicPr>
          <p:nvPr>
            <p:ph idx="1"/>
          </p:nvPr>
        </p:nvPicPr>
        <p:blipFill>
          <a:blip r:embed="rId2" cstate="print"/>
          <a:srcRect/>
          <a:stretch>
            <a:fillRect/>
          </a:stretch>
        </p:blipFill>
        <p:spPr bwMode="auto">
          <a:xfrm>
            <a:off x="857224" y="142852"/>
            <a:ext cx="4392488" cy="6492948"/>
          </a:xfrm>
          <a:prstGeom prst="rect">
            <a:avLst/>
          </a:prstGeom>
          <a:noFill/>
        </p:spPr>
      </p:pic>
    </p:spTree>
  </p:cSld>
  <p:clrMapOvr>
    <a:masterClrMapping/>
  </p:clrMapOvr>
  <p:transition spd="med" advClick="0" advTm="2000">
    <p:spli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1426170"/>
          </a:xfrm>
        </p:spPr>
        <p:txBody>
          <a:bodyPr>
            <a:noAutofit/>
          </a:bodyPr>
          <a:lstStyle/>
          <a:p>
            <a:r>
              <a:rPr lang="ro-RO" sz="2800" b="1" dirty="0" smtClean="0">
                <a:latin typeface="Times New Roman" pitchFamily="18" charset="0"/>
                <a:cs typeface="Times New Roman" pitchFamily="18" charset="0"/>
              </a:rPr>
              <a:t>Casa memorială Costache Negruzzi de la Hermeziu </a:t>
            </a:r>
            <a:r>
              <a:rPr lang="ro-RO" sz="2800" dirty="0" smtClean="0">
                <a:latin typeface="Times New Roman" pitchFamily="18" charset="0"/>
                <a:cs typeface="Times New Roman" pitchFamily="18" charset="0"/>
              </a:rPr>
              <a:t>(judeţul Iaşi) este un muzeu memorial înființat în casa în care s-a născut și a trăit scriitorul</a:t>
            </a:r>
            <a:endParaRPr lang="ro-RO" sz="2800" dirty="0">
              <a:latin typeface="Times New Roman" pitchFamily="18" charset="0"/>
              <a:cs typeface="Times New Roman" pitchFamily="18" charset="0"/>
            </a:endParaRPr>
          </a:p>
        </p:txBody>
      </p:sp>
      <p:pic>
        <p:nvPicPr>
          <p:cNvPr id="2050" name="Picture 2" descr="C:\Users\Yonk\Desktop\NEGRUZZI\350px-Casa_memoriala_Costache_Negruzzi_din_Hermeziu[1].jpg"/>
          <p:cNvPicPr>
            <a:picLocks noGrp="1" noChangeAspect="1" noChangeArrowheads="1"/>
          </p:cNvPicPr>
          <p:nvPr>
            <p:ph idx="1"/>
          </p:nvPr>
        </p:nvPicPr>
        <p:blipFill>
          <a:blip r:embed="rId2" cstate="print"/>
          <a:srcRect/>
          <a:stretch>
            <a:fillRect/>
          </a:stretch>
        </p:blipFill>
        <p:spPr bwMode="auto">
          <a:xfrm>
            <a:off x="179512" y="2060848"/>
            <a:ext cx="4320480" cy="4176464"/>
          </a:xfrm>
          <a:prstGeom prst="rect">
            <a:avLst/>
          </a:prstGeom>
          <a:noFill/>
        </p:spPr>
      </p:pic>
      <p:pic>
        <p:nvPicPr>
          <p:cNvPr id="2052" name="Picture 4" descr="http://t3.gstatic.com/images?q=tbn:ANd9GcRPelcIaCnSB7Wakf8kPL6ZNJ4rinMJk9mAENTlCH4WwSi0fnVhgQ">
            <a:hlinkClick r:id="rId3"/>
          </p:cNvPr>
          <p:cNvPicPr>
            <a:picLocks noChangeAspect="1" noChangeArrowheads="1"/>
          </p:cNvPicPr>
          <p:nvPr/>
        </p:nvPicPr>
        <p:blipFill>
          <a:blip r:embed="rId4" cstate="print"/>
          <a:srcRect/>
          <a:stretch>
            <a:fillRect/>
          </a:stretch>
        </p:blipFill>
        <p:spPr bwMode="auto">
          <a:xfrm>
            <a:off x="4572000" y="2060848"/>
            <a:ext cx="4320480" cy="4176464"/>
          </a:xfrm>
          <a:prstGeom prst="rect">
            <a:avLst/>
          </a:prstGeom>
          <a:noFill/>
        </p:spPr>
      </p:pic>
    </p:spTree>
  </p:cSld>
  <p:clrMapOvr>
    <a:masterClrMapping/>
  </p:clrMapOvr>
  <p:transition spd="med" advClick="0" advTm="2000">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548680"/>
            <a:ext cx="8229600" cy="432048"/>
          </a:xfrm>
        </p:spPr>
        <p:txBody>
          <a:bodyPr>
            <a:normAutofit fontScale="90000"/>
          </a:bodyPr>
          <a:lstStyle/>
          <a:p>
            <a:r>
              <a:rPr lang="ro-RO" sz="3100" dirty="0" smtClean="0"/>
              <a:t>Vedere a parcului şi a bisericii din curtea conacului</a:t>
            </a:r>
            <a:r>
              <a:rPr lang="ro-RO" dirty="0" smtClean="0"/>
              <a:t/>
            </a:r>
            <a:br>
              <a:rPr lang="ro-RO" dirty="0" smtClean="0"/>
            </a:br>
            <a:endParaRPr lang="ro-RO" dirty="0"/>
          </a:p>
        </p:txBody>
      </p:sp>
      <p:pic>
        <p:nvPicPr>
          <p:cNvPr id="3076" name="Picture 4" descr="Fișier:Casa memorială Costache Negruzzi de la Hermeziu0.jpg">
            <a:hlinkClick r:id="rId2"/>
          </p:cNvPr>
          <p:cNvPicPr>
            <a:picLocks noChangeAspect="1" noChangeArrowheads="1"/>
          </p:cNvPicPr>
          <p:nvPr/>
        </p:nvPicPr>
        <p:blipFill>
          <a:blip r:embed="rId3" cstate="print"/>
          <a:srcRect/>
          <a:stretch>
            <a:fillRect/>
          </a:stretch>
        </p:blipFill>
        <p:spPr bwMode="auto">
          <a:xfrm>
            <a:off x="5072066" y="1357298"/>
            <a:ext cx="3841436" cy="4500594"/>
          </a:xfrm>
          <a:prstGeom prst="rect">
            <a:avLst/>
          </a:prstGeom>
          <a:noFill/>
        </p:spPr>
      </p:pic>
      <p:pic>
        <p:nvPicPr>
          <p:cNvPr id="8" name="Substituent conținut 7" descr="Casa_memoriala_Costache_Negruzzi_din_Hermeziu4.jpg"/>
          <p:cNvPicPr>
            <a:picLocks noGrp="1" noChangeAspect="1"/>
          </p:cNvPicPr>
          <p:nvPr>
            <p:ph idx="1"/>
          </p:nvPr>
        </p:nvPicPr>
        <p:blipFill>
          <a:blip r:embed="rId4" cstate="print"/>
          <a:stretch>
            <a:fillRect/>
          </a:stretch>
        </p:blipFill>
        <p:spPr>
          <a:xfrm>
            <a:off x="285720" y="1357298"/>
            <a:ext cx="4724415" cy="4500594"/>
          </a:xfrm>
        </p:spPr>
      </p:pic>
    </p:spTree>
  </p:cSld>
  <p:clrMapOvr>
    <a:masterClrMapping/>
  </p:clrMapOvr>
  <p:transition spd="med" advClick="0" advTm="2000">
    <p:spli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716016" y="274638"/>
            <a:ext cx="3970784" cy="5890666"/>
          </a:xfrm>
        </p:spPr>
        <p:txBody>
          <a:bodyPr/>
          <a:lstStyle/>
          <a:p>
            <a:endParaRPr lang="ro-RO" dirty="0"/>
          </a:p>
        </p:txBody>
      </p:sp>
      <p:sp>
        <p:nvSpPr>
          <p:cNvPr id="3" name="Substituent conținut 2"/>
          <p:cNvSpPr>
            <a:spLocks noGrp="1"/>
          </p:cNvSpPr>
          <p:nvPr>
            <p:ph idx="1"/>
          </p:nvPr>
        </p:nvSpPr>
        <p:spPr>
          <a:xfrm>
            <a:off x="457200" y="404664"/>
            <a:ext cx="4186808" cy="5721499"/>
          </a:xfrm>
        </p:spPr>
        <p:txBody>
          <a:bodyPr>
            <a:normAutofit fontScale="62500" lnSpcReduction="20000"/>
          </a:bodyPr>
          <a:lstStyle/>
          <a:p>
            <a:pPr algn="just">
              <a:buNone/>
            </a:pPr>
            <a:r>
              <a:rPr lang="ro-RO" dirty="0" smtClean="0"/>
              <a:t>		</a:t>
            </a:r>
            <a:r>
              <a:rPr lang="ro-RO" sz="2600" dirty="0" smtClean="0">
                <a:latin typeface="Times New Roman" pitchFamily="18" charset="0"/>
                <a:cs typeface="Times New Roman" pitchFamily="18" charset="0"/>
              </a:rPr>
              <a:t>Opera lui nu se reduce la nuvela </a:t>
            </a:r>
            <a:r>
              <a:rPr lang="ro-RO" sz="2600" i="1" dirty="0" smtClean="0">
                <a:latin typeface="Times New Roman" pitchFamily="18" charset="0"/>
                <a:cs typeface="Times New Roman" pitchFamily="18" charset="0"/>
              </a:rPr>
              <a:t>Alexandru </a:t>
            </a:r>
            <a:r>
              <a:rPr lang="ro-RO" sz="2600" i="1" dirty="0" err="1" smtClean="0">
                <a:latin typeface="Times New Roman" pitchFamily="18" charset="0"/>
                <a:cs typeface="Times New Roman" pitchFamily="18" charset="0"/>
              </a:rPr>
              <a:t>Lăpuşneanul</a:t>
            </a:r>
            <a:r>
              <a:rPr lang="ro-RO" sz="2600" dirty="0" smtClean="0">
                <a:latin typeface="Times New Roman" pitchFamily="18" charset="0"/>
                <a:cs typeface="Times New Roman" pitchFamily="18" charset="0"/>
              </a:rPr>
              <a:t>, Negruzzi abordând şi poezia, teatrul sau scrierile cu caracter memorialistic. În 1857 apare la Iaşi volumul </a:t>
            </a:r>
            <a:r>
              <a:rPr lang="ro-RO" sz="2600" i="1" dirty="0" smtClean="0">
                <a:latin typeface="Times New Roman" pitchFamily="18" charset="0"/>
                <a:cs typeface="Times New Roman" pitchFamily="18" charset="0"/>
              </a:rPr>
              <a:t>Păcatele tinereţilor</a:t>
            </a:r>
            <a:r>
              <a:rPr lang="ro-RO" sz="2600" dirty="0" smtClean="0">
                <a:latin typeface="Times New Roman" pitchFamily="18" charset="0"/>
                <a:cs typeface="Times New Roman" pitchFamily="18" charset="0"/>
              </a:rPr>
              <a:t>, care cuprinde patru părţi: </a:t>
            </a:r>
            <a:r>
              <a:rPr lang="ro-RO" sz="2600" i="1" dirty="0" smtClean="0">
                <a:latin typeface="Times New Roman" pitchFamily="18" charset="0"/>
                <a:cs typeface="Times New Roman" pitchFamily="18" charset="0"/>
              </a:rPr>
              <a:t>Amintiri din juneţe</a:t>
            </a:r>
            <a:r>
              <a:rPr lang="ro-RO" sz="2600" dirty="0" smtClean="0">
                <a:latin typeface="Times New Roman" pitchFamily="18" charset="0"/>
                <a:cs typeface="Times New Roman" pitchFamily="18" charset="0"/>
              </a:rPr>
              <a:t>, </a:t>
            </a:r>
            <a:r>
              <a:rPr lang="ro-RO" sz="2600" i="1" dirty="0" smtClean="0">
                <a:latin typeface="Times New Roman" pitchFamily="18" charset="0"/>
                <a:cs typeface="Times New Roman" pitchFamily="18" charset="0"/>
              </a:rPr>
              <a:t>Fragmente istorice</a:t>
            </a:r>
            <a:r>
              <a:rPr lang="ro-RO" sz="2600" dirty="0" smtClean="0">
                <a:latin typeface="Times New Roman" pitchFamily="18" charset="0"/>
                <a:cs typeface="Times New Roman" pitchFamily="18" charset="0"/>
              </a:rPr>
              <a:t>, </a:t>
            </a:r>
            <a:r>
              <a:rPr lang="ro-RO" sz="2600" i="1" dirty="0" smtClean="0">
                <a:latin typeface="Times New Roman" pitchFamily="18" charset="0"/>
                <a:cs typeface="Times New Roman" pitchFamily="18" charset="0"/>
              </a:rPr>
              <a:t>Neghină şi pălămidă</a:t>
            </a:r>
            <a:r>
              <a:rPr lang="ro-RO" sz="2600" dirty="0" smtClean="0">
                <a:latin typeface="Times New Roman" pitchFamily="18" charset="0"/>
                <a:cs typeface="Times New Roman" pitchFamily="18" charset="0"/>
              </a:rPr>
              <a:t> şi </a:t>
            </a:r>
            <a:r>
              <a:rPr lang="ro-RO" sz="2600" i="1" dirty="0" smtClean="0">
                <a:latin typeface="Times New Roman" pitchFamily="18" charset="0"/>
                <a:cs typeface="Times New Roman" pitchFamily="18" charset="0"/>
              </a:rPr>
              <a:t>Negru pe alb</a:t>
            </a:r>
            <a:r>
              <a:rPr lang="ro-RO" sz="2600" dirty="0" smtClean="0">
                <a:latin typeface="Times New Roman" pitchFamily="18" charset="0"/>
                <a:cs typeface="Times New Roman" pitchFamily="18" charset="0"/>
              </a:rPr>
              <a:t>.</a:t>
            </a:r>
            <a:r>
              <a:rPr lang="ro-RO" sz="2600" i="1" dirty="0" smtClean="0">
                <a:latin typeface="Times New Roman" pitchFamily="18" charset="0"/>
                <a:cs typeface="Times New Roman" pitchFamily="18" charset="0"/>
              </a:rPr>
              <a:t> </a:t>
            </a:r>
            <a:r>
              <a:rPr lang="ro-RO" sz="2600" dirty="0" smtClean="0">
                <a:latin typeface="Times New Roman" pitchFamily="18" charset="0"/>
                <a:cs typeface="Times New Roman" pitchFamily="18" charset="0"/>
              </a:rPr>
              <a:t>O ediţie completă a operei sale a realizat în 1974 criticul literar Liviu Leonte.</a:t>
            </a:r>
          </a:p>
          <a:p>
            <a:pPr algn="just">
              <a:buNone/>
            </a:pPr>
            <a:r>
              <a:rPr lang="ro-RO" sz="2600" dirty="0" smtClean="0">
                <a:latin typeface="Times New Roman" pitchFamily="18" charset="0"/>
                <a:cs typeface="Times New Roman" pitchFamily="18" charset="0"/>
              </a:rPr>
              <a:t>		Meritul de căpătâi al lui Negruzzi este acela de a fi fost, şi pe acest teren, un întemeietor. Unul talentat, ceea ce dă valoare incontestabilă acestor </a:t>
            </a:r>
            <a:r>
              <a:rPr lang="ro-RO" sz="2600" dirty="0" err="1" smtClean="0">
                <a:latin typeface="Times New Roman" pitchFamily="18" charset="0"/>
                <a:cs typeface="Times New Roman" pitchFamily="18" charset="0"/>
              </a:rPr>
              <a:t>pseudoscrisori</a:t>
            </a:r>
            <a:r>
              <a:rPr lang="ro-RO" sz="2600" dirty="0" smtClean="0">
                <a:latin typeface="Times New Roman" pitchFamily="18" charset="0"/>
                <a:cs typeface="Times New Roman" pitchFamily="18" charset="0"/>
              </a:rPr>
              <a:t>: „Scrisorile reunite sub titulatura </a:t>
            </a:r>
            <a:r>
              <a:rPr lang="ro-RO" sz="2600" i="1" dirty="0" smtClean="0">
                <a:latin typeface="Times New Roman" pitchFamily="18" charset="0"/>
                <a:cs typeface="Times New Roman" pitchFamily="18" charset="0"/>
              </a:rPr>
              <a:t>Negru pe alb</a:t>
            </a:r>
            <a:r>
              <a:rPr lang="ro-RO" sz="2600" dirty="0" smtClean="0">
                <a:latin typeface="Times New Roman" pitchFamily="18" charset="0"/>
                <a:cs typeface="Times New Roman" pitchFamily="18" charset="0"/>
              </a:rPr>
              <a:t> au în comun unitatea de formulă artistică”. Dincolo de acest criteriu estetic prin care le este asigurată unitatea, ele dezvăluie un prozator veritabil, stăpân pe arta construcţiei şi a dialogului şi înzestrat cu o capacitate remarcabilă de a surprinde mentalitatea vremii sale. Lor li se adaugă ironia şi umorul, caracteristici care dau farmec acestor proze scurte pe care, pe bună dreptate, Nicolae Manolescu, le socotea din familia </a:t>
            </a:r>
            <a:r>
              <a:rPr lang="ro-RO" sz="2600" i="1" dirty="0" smtClean="0">
                <a:latin typeface="Times New Roman" pitchFamily="18" charset="0"/>
                <a:cs typeface="Times New Roman" pitchFamily="18" charset="0"/>
              </a:rPr>
              <a:t>Momentelor </a:t>
            </a:r>
            <a:r>
              <a:rPr lang="ro-RO" sz="2600" dirty="0" smtClean="0">
                <a:latin typeface="Times New Roman" pitchFamily="18" charset="0"/>
                <a:cs typeface="Times New Roman" pitchFamily="18" charset="0"/>
              </a:rPr>
              <a:t>lui Caragiale de mai târziu.</a:t>
            </a:r>
          </a:p>
          <a:p>
            <a:endParaRPr lang="ro-RO" sz="2600" dirty="0"/>
          </a:p>
        </p:txBody>
      </p:sp>
      <p:pic>
        <p:nvPicPr>
          <p:cNvPr id="5122" name="Picture 2" descr="C:\Users\Yonk\Desktop\writing-1209121_960_720[1].jpg"/>
          <p:cNvPicPr>
            <a:picLocks noChangeAspect="1" noChangeArrowheads="1"/>
          </p:cNvPicPr>
          <p:nvPr/>
        </p:nvPicPr>
        <p:blipFill>
          <a:blip r:embed="rId2" cstate="print"/>
          <a:srcRect/>
          <a:stretch>
            <a:fillRect/>
          </a:stretch>
        </p:blipFill>
        <p:spPr bwMode="auto">
          <a:xfrm>
            <a:off x="5364088" y="3717032"/>
            <a:ext cx="2925763" cy="2193925"/>
          </a:xfrm>
          <a:prstGeom prst="rect">
            <a:avLst/>
          </a:prstGeom>
          <a:noFill/>
        </p:spPr>
      </p:pic>
      <p:pic>
        <p:nvPicPr>
          <p:cNvPr id="5123" name="Picture 3" descr="C:\Users\Yonk\Desktop\alexandru_lapusneanul[1].jpg"/>
          <p:cNvPicPr>
            <a:picLocks noChangeAspect="1" noChangeArrowheads="1"/>
          </p:cNvPicPr>
          <p:nvPr/>
        </p:nvPicPr>
        <p:blipFill>
          <a:blip r:embed="rId3" cstate="print"/>
          <a:srcRect/>
          <a:stretch>
            <a:fillRect/>
          </a:stretch>
        </p:blipFill>
        <p:spPr bwMode="auto">
          <a:xfrm>
            <a:off x="5292080" y="332656"/>
            <a:ext cx="2828925" cy="3356992"/>
          </a:xfrm>
          <a:prstGeom prst="rect">
            <a:avLst/>
          </a:prstGeom>
          <a:noFill/>
        </p:spPr>
      </p:pic>
    </p:spTree>
  </p:cSld>
  <p:clrMapOvr>
    <a:masterClrMapping/>
  </p:clrMapOvr>
  <p:transition advClick="0" advTm="2000">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3929058" y="1000108"/>
            <a:ext cx="5214942" cy="1357322"/>
          </a:xfrm>
        </p:spPr>
        <p:txBody>
          <a:bodyPr>
            <a:normAutofit/>
          </a:bodyPr>
          <a:lstStyle/>
          <a:p>
            <a:r>
              <a:rPr lang="ro-RO" sz="2400" b="1" i="1" dirty="0" smtClean="0"/>
              <a:t>Bustul  lui Costache Negruzzi din faţa </a:t>
            </a:r>
            <a:br>
              <a:rPr lang="ro-RO" sz="2400" b="1" i="1" dirty="0" smtClean="0"/>
            </a:br>
            <a:r>
              <a:rPr lang="ro-RO" sz="2400" b="1" i="1" dirty="0" smtClean="0"/>
              <a:t>Casei memoriale</a:t>
            </a:r>
            <a:endParaRPr lang="ro-RO" sz="2400" b="1" i="1" dirty="0"/>
          </a:p>
        </p:txBody>
      </p:sp>
      <p:pic>
        <p:nvPicPr>
          <p:cNvPr id="5" name="Picture 2" descr="C:\Users\Yonk\Desktop\450px-Mormantul_lui_Costache_Negruzzi[1].jpg"/>
          <p:cNvPicPr>
            <a:picLocks noChangeAspect="1" noChangeArrowheads="1"/>
          </p:cNvPicPr>
          <p:nvPr/>
        </p:nvPicPr>
        <p:blipFill>
          <a:blip r:embed="rId2" cstate="print"/>
          <a:srcRect/>
          <a:stretch>
            <a:fillRect/>
          </a:stretch>
        </p:blipFill>
        <p:spPr bwMode="auto">
          <a:xfrm>
            <a:off x="5857884" y="3122366"/>
            <a:ext cx="2714644" cy="3508155"/>
          </a:xfrm>
          <a:prstGeom prst="rect">
            <a:avLst/>
          </a:prstGeom>
          <a:noFill/>
        </p:spPr>
      </p:pic>
      <p:sp>
        <p:nvSpPr>
          <p:cNvPr id="6" name="Dreptunghi 5"/>
          <p:cNvSpPr/>
          <p:nvPr/>
        </p:nvSpPr>
        <p:spPr>
          <a:xfrm>
            <a:off x="500034" y="4643446"/>
            <a:ext cx="5072066" cy="830997"/>
          </a:xfrm>
          <a:prstGeom prst="rect">
            <a:avLst/>
          </a:prstGeom>
        </p:spPr>
        <p:txBody>
          <a:bodyPr wrap="square">
            <a:spAutoFit/>
          </a:bodyPr>
          <a:lstStyle/>
          <a:p>
            <a:r>
              <a:rPr lang="ro-RO" sz="2400" b="1" i="1" dirty="0" smtClean="0"/>
              <a:t>Mormântul lui Costache Negruzzi, aflat în curtea bisericii din Hermeziu</a:t>
            </a:r>
            <a:endParaRPr lang="ro-RO" sz="2400" b="1" i="1" dirty="0"/>
          </a:p>
        </p:txBody>
      </p:sp>
      <p:pic>
        <p:nvPicPr>
          <p:cNvPr id="11" name="Substituent conținut 10" descr="450px-Bustul_lui_Costache_Negruzzi_din_Iaşi.jpg"/>
          <p:cNvPicPr>
            <a:picLocks noGrp="1" noChangeAspect="1"/>
          </p:cNvPicPr>
          <p:nvPr>
            <p:ph idx="1"/>
          </p:nvPr>
        </p:nvPicPr>
        <p:blipFill>
          <a:blip r:embed="rId3" cstate="print"/>
          <a:stretch>
            <a:fillRect/>
          </a:stretch>
        </p:blipFill>
        <p:spPr>
          <a:xfrm>
            <a:off x="785786" y="285729"/>
            <a:ext cx="3071834" cy="4095779"/>
          </a:xfrm>
        </p:spPr>
      </p:pic>
    </p:spTree>
  </p:cSld>
  <p:clrMapOvr>
    <a:masterClrMapping/>
  </p:clrMapOvr>
  <p:transition spd="med" advClick="0" advTm="2000">
    <p:spli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Yonk\Desktop\280px-Biserica_Sf._Constantin_si_Elena_din_Hermeziu[1].jpg"/>
          <p:cNvPicPr>
            <a:picLocks noGrp="1" noChangeAspect="1" noChangeArrowheads="1"/>
          </p:cNvPicPr>
          <p:nvPr>
            <p:ph idx="1"/>
          </p:nvPr>
        </p:nvPicPr>
        <p:blipFill>
          <a:blip r:embed="rId2" cstate="print"/>
          <a:srcRect/>
          <a:stretch>
            <a:fillRect/>
          </a:stretch>
        </p:blipFill>
        <p:spPr bwMode="auto">
          <a:xfrm>
            <a:off x="285720" y="285728"/>
            <a:ext cx="4743978" cy="6286544"/>
          </a:xfrm>
          <a:prstGeom prst="rect">
            <a:avLst/>
          </a:prstGeom>
          <a:noFill/>
        </p:spPr>
      </p:pic>
      <p:sp>
        <p:nvSpPr>
          <p:cNvPr id="6" name="Buton acțiune: Întoarcere 5">
            <a:hlinkClick r:id="rId3" action="ppaction://hlinksldjump" highlightClick="1"/>
          </p:cNvPr>
          <p:cNvSpPr/>
          <p:nvPr/>
        </p:nvSpPr>
        <p:spPr>
          <a:xfrm>
            <a:off x="8429652" y="6357958"/>
            <a:ext cx="428628" cy="357190"/>
          </a:xfrm>
          <a:prstGeom prst="actionButtonReturn">
            <a:avLst/>
          </a:prstGeom>
          <a:solidFill>
            <a:srgbClr val="E0B31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 name="CasetăText 7"/>
          <p:cNvSpPr txBox="1"/>
          <p:nvPr/>
        </p:nvSpPr>
        <p:spPr>
          <a:xfrm>
            <a:off x="5357818" y="2214554"/>
            <a:ext cx="3429024" cy="1200329"/>
          </a:xfrm>
          <a:prstGeom prst="rect">
            <a:avLst/>
          </a:prstGeom>
          <a:noFill/>
        </p:spPr>
        <p:txBody>
          <a:bodyPr wrap="square" rtlCol="0">
            <a:spAutoFit/>
          </a:bodyPr>
          <a:lstStyle/>
          <a:p>
            <a:pPr algn="ctr"/>
            <a:r>
              <a:rPr lang="ro-RO" sz="2400" dirty="0" smtClean="0">
                <a:latin typeface="Times New Roman" pitchFamily="18" charset="0"/>
                <a:cs typeface="Times New Roman" pitchFamily="18" charset="0"/>
              </a:rPr>
              <a:t>Biserica „Sf. Împăraţi Constantin și Elena</a:t>
            </a:r>
            <a:r>
              <a:rPr lang="ro-RO" sz="2400" dirty="0" smtClean="0">
                <a:latin typeface="Times New Roman"/>
                <a:cs typeface="Times New Roman"/>
              </a:rPr>
              <a:t>”</a:t>
            </a:r>
            <a:r>
              <a:rPr lang="ro-RO" sz="2400" dirty="0" smtClean="0">
                <a:latin typeface="Times New Roman" pitchFamily="18" charset="0"/>
                <a:cs typeface="Times New Roman" pitchFamily="18" charset="0"/>
              </a:rPr>
              <a:t> din Hermeziu</a:t>
            </a:r>
            <a:endParaRPr lang="ro-RO" sz="2400" dirty="0"/>
          </a:p>
        </p:txBody>
      </p:sp>
    </p:spTree>
  </p:cSld>
  <p:clrMapOvr>
    <a:masterClrMapping/>
  </p:clrMapOvr>
  <p:transition>
    <p:split/>
  </p:transition>
  <p:timing>
    <p:tnLst>
      <p:par>
        <p:cTn id="1" dur="indefinite" restart="never" nodeType="tmRoot"/>
      </p:par>
    </p:tnLst>
  </p:timing>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741</TotalTime>
  <Words>306</Words>
  <Application>Microsoft Office PowerPoint</Application>
  <PresentationFormat>Expunere pe ecran (4:3)</PresentationFormat>
  <Paragraphs>95</Paragraphs>
  <Slides>22</Slides>
  <Notes>1</Notes>
  <HiddenSlides>0</HiddenSlides>
  <MMClips>0</MMClips>
  <ScaleCrop>false</ScaleCrop>
  <HeadingPairs>
    <vt:vector size="4" baseType="variant">
      <vt:variant>
        <vt:lpstr>Temă</vt:lpstr>
      </vt:variant>
      <vt:variant>
        <vt:i4>1</vt:i4>
      </vt:variant>
      <vt:variant>
        <vt:lpstr>Titluri diapozitive</vt:lpstr>
      </vt:variant>
      <vt:variant>
        <vt:i4>22</vt:i4>
      </vt:variant>
    </vt:vector>
  </HeadingPairs>
  <TitlesOfParts>
    <vt:vector size="23" baseType="lpstr">
      <vt:lpstr>Temă Office</vt:lpstr>
      <vt:lpstr>Nuvela romantică Cl. a XI-a</vt:lpstr>
      <vt:lpstr>Prezentare PowerPoint</vt:lpstr>
      <vt:lpstr>Nuvela romantică</vt:lpstr>
      <vt:lpstr>Costache Negruzzi (1808-1868) </vt:lpstr>
      <vt:lpstr>Casa memorială Costache Negruzzi de la Hermeziu (judeţul Iaşi) este un muzeu memorial înființat în casa în care s-a născut și a trăit scriitorul</vt:lpstr>
      <vt:lpstr>Vedere a parcului şi a bisericii din curtea conacului </vt:lpstr>
      <vt:lpstr>Prezentare PowerPoint</vt:lpstr>
      <vt:lpstr>Bustul  lui Costache Negruzzi din faţa  Casei memoriale</vt:lpstr>
      <vt:lpstr>Prezentare PowerPoint</vt:lpstr>
      <vt:lpstr>Alexandru Odobescu  (1834 – 1895)</vt:lpstr>
      <vt:lpstr>Prezentare PowerPoint</vt:lpstr>
      <vt:lpstr>Casa memorială Al.Odobescu, acum Şcoala cu clasele I-IV</vt:lpstr>
      <vt:lpstr> În Pseudo-cynegeticos, (1874) cap I –  apare imaginea satului Tămădău şi a localnicilor,  comuna în care se află casa copilăriei sale:</vt:lpstr>
      <vt:lpstr>Prezentare PowerPoint</vt:lpstr>
      <vt:lpstr>Prezentare PowerPoint</vt:lpstr>
      <vt:lpstr>Zeița Artemis în mitologia greacă-Diana la romani (statuie din Muzeul Luvru)  Simboluri: arcul şi căprioara</vt:lpstr>
      <vt:lpstr> Sora lui Apollo era zeiţa Artemis, divinitate a luminii selenare, dar şi a castităţii şi fidelităţii conjugale, iar ca zeitate terestră, a vânătorii şi a săgeţilor care nu greşesc ţinta Sunt cunoscute mai multe legende în care se arată crudă şi necruţătoare atunci când este mâniată; îl transformă în cerb pe vânătorul Acteon, care o surprinsese la baie, iar tânărul este ucis de proprii lui câini. Este identificată la romani cu Diana, reprezentată ca o tânără cu o tolbă de săgeţi şi însoţită de o căprioară.  Templul ei din Efes a fost una din cele Şapte minuni ale lumii.  (George Lăzărescu, Dicţionar mitologic, Bucureşti, Editura Niculescu, 2005, p. 58)</vt:lpstr>
      <vt:lpstr>ZEIŢA VÂNĂTORII- STATUETĂ DIN BRONZ PE SOCLU DIN MARMURĂ </vt:lpstr>
      <vt:lpstr>TEST</vt:lpstr>
      <vt:lpstr>Prezentare PowerPoint</vt:lpstr>
      <vt:lpstr>Prezentare PowerPoint</vt:lpstr>
      <vt:lpstr>Bibliografie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BIBLIOGRAFIE</dc:title>
  <dc:creator>Yonk</dc:creator>
  <cp:lastModifiedBy>isj</cp:lastModifiedBy>
  <cp:revision>102</cp:revision>
  <dcterms:created xsi:type="dcterms:W3CDTF">2013-10-26T14:33:46Z</dcterms:created>
  <dcterms:modified xsi:type="dcterms:W3CDTF">2020-05-06T15:16:56Z</dcterms:modified>
</cp:coreProperties>
</file>