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8" r:id="rId3"/>
    <p:sldId id="258" r:id="rId4"/>
    <p:sldId id="266" r:id="rId5"/>
    <p:sldId id="264" r:id="rId6"/>
    <p:sldId id="259" r:id="rId7"/>
    <p:sldId id="260" r:id="rId8"/>
    <p:sldId id="261" r:id="rId9"/>
    <p:sldId id="262" r:id="rId10"/>
    <p:sldId id="263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03BAC-8D98-45C9-AFCB-1F7F99E0DE5B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3223FB-6A84-4B03-BD7E-970C13F6FB8A}">
      <dgm:prSet phldrT="[Text]"/>
      <dgm:spPr/>
      <dgm:t>
        <a:bodyPr/>
        <a:lstStyle/>
        <a:p>
          <a:r>
            <a:rPr lang="ro-MO" i="1" dirty="0" smtClean="0">
              <a:latin typeface="Times New Roman" pitchFamily="18" charset="0"/>
              <a:cs typeface="Times New Roman" pitchFamily="18" charset="0"/>
            </a:rPr>
            <a:t>MOARA CU NOROC </a:t>
          </a:r>
          <a:r>
            <a:rPr lang="ro-MO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o-MO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DRUMUL VIEȚII LUI GHIȚĂ</a:t>
          </a:r>
          <a:endParaRPr lang="en-US" b="1" u="sng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C20ACD-596A-4576-ADB6-2073C0159748}" type="parTrans" cxnId="{C2F354A3-CE9F-4E4F-896B-D6397C2D2D9D}">
      <dgm:prSet/>
      <dgm:spPr/>
      <dgm:t>
        <a:bodyPr/>
        <a:lstStyle/>
        <a:p>
          <a:endParaRPr lang="en-US"/>
        </a:p>
      </dgm:t>
    </dgm:pt>
    <dgm:pt modelId="{F35D3150-CFDC-412E-A980-D80FA8CA1883}" type="sibTrans" cxnId="{C2F354A3-CE9F-4E4F-896B-D6397C2D2D9D}">
      <dgm:prSet/>
      <dgm:spPr/>
      <dgm:t>
        <a:bodyPr/>
        <a:lstStyle/>
        <a:p>
          <a:endParaRPr lang="en-US"/>
        </a:p>
      </dgm:t>
    </dgm:pt>
    <dgm:pt modelId="{EB27FD80-B6E4-4BB2-9413-02D5F36D22F6}">
      <dgm:prSet phldrT="[Text]" custT="1"/>
      <dgm:spPr/>
      <dgm:t>
        <a:bodyPr/>
        <a:lstStyle/>
        <a:p>
          <a:pPr algn="just"/>
          <a:r>
            <a:rPr lang="ro-MO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I. GHIȚĂ – </a:t>
          </a:r>
          <a:r>
            <a:rPr lang="ro-MO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CIZMARUL: OMUL LUI DUMNEZEU</a:t>
          </a:r>
          <a:endParaRPr lang="en-US" sz="2400" b="1" u="sng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AABFD95-05AA-46F7-BDE7-5D55D6837E28}" type="parTrans" cxnId="{8409E26D-8922-4445-A526-ADA23B917670}">
      <dgm:prSet/>
      <dgm:spPr/>
      <dgm:t>
        <a:bodyPr/>
        <a:lstStyle/>
        <a:p>
          <a:endParaRPr lang="en-US"/>
        </a:p>
      </dgm:t>
    </dgm:pt>
    <dgm:pt modelId="{5992C6BE-EB98-4D4E-B34C-10416157E4A1}" type="sibTrans" cxnId="{8409E26D-8922-4445-A526-ADA23B917670}">
      <dgm:prSet/>
      <dgm:spPr/>
      <dgm:t>
        <a:bodyPr/>
        <a:lstStyle/>
        <a:p>
          <a:endParaRPr lang="en-US"/>
        </a:p>
      </dgm:t>
    </dgm:pt>
    <dgm:pt modelId="{2225B356-22EE-4C7D-BF7A-9BA88F29F1A3}">
      <dgm:prSet phldrT="[Text]" custT="1"/>
      <dgm:spPr/>
      <dgm:t>
        <a:bodyPr/>
        <a:lstStyle/>
        <a:p>
          <a:pPr algn="just"/>
          <a:r>
            <a:rPr lang="ro-MO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II. GHIȚĂ – </a:t>
          </a:r>
          <a:r>
            <a:rPr lang="ro-MO" sz="24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ÎN PROCESUL DEZUMANIZĂRII– CÂRCIUMAR </a:t>
          </a:r>
          <a:endParaRPr lang="en-US" sz="2400" b="1" u="sng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F77754C-9504-422C-B06F-A7C599029C40}" type="parTrans" cxnId="{C0EA3BA0-A90C-476E-8FE9-AA9DC761D230}">
      <dgm:prSet/>
      <dgm:spPr/>
      <dgm:t>
        <a:bodyPr/>
        <a:lstStyle/>
        <a:p>
          <a:endParaRPr lang="en-US"/>
        </a:p>
      </dgm:t>
    </dgm:pt>
    <dgm:pt modelId="{9140E522-47AE-4F64-95A9-418AE0375B9F}" type="sibTrans" cxnId="{C0EA3BA0-A90C-476E-8FE9-AA9DC761D230}">
      <dgm:prSet/>
      <dgm:spPr/>
      <dgm:t>
        <a:bodyPr/>
        <a:lstStyle/>
        <a:p>
          <a:endParaRPr lang="en-US"/>
        </a:p>
      </dgm:t>
    </dgm:pt>
    <dgm:pt modelId="{601F6DED-CFE5-449D-8E1C-889189C783C7}">
      <dgm:prSet phldrT="[Text]" custT="1"/>
      <dgm:spPr/>
      <dgm:t>
        <a:bodyPr/>
        <a:lstStyle/>
        <a:p>
          <a:pPr algn="just"/>
          <a:r>
            <a:rPr lang="ro-MO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III. GHIȚĂ – </a:t>
          </a:r>
          <a:r>
            <a:rPr lang="ro-MO" sz="2400" b="1" u="sng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ÎN PRAGUL PRĂBUȘIRII</a:t>
          </a:r>
          <a:endParaRPr lang="en-US" sz="2400" b="1" u="sng" dirty="0">
            <a:solidFill>
              <a:srgbClr val="FFC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68BF72-17F4-43F2-8D43-4B45E8EC6B5B}" type="parTrans" cxnId="{7437E2D8-5BA5-4466-ABC8-615152926C35}">
      <dgm:prSet/>
      <dgm:spPr/>
      <dgm:t>
        <a:bodyPr/>
        <a:lstStyle/>
        <a:p>
          <a:endParaRPr lang="en-US"/>
        </a:p>
      </dgm:t>
    </dgm:pt>
    <dgm:pt modelId="{A1238AB1-8F67-43B8-BCF2-D917A4429581}" type="sibTrans" cxnId="{7437E2D8-5BA5-4466-ABC8-615152926C35}">
      <dgm:prSet/>
      <dgm:spPr/>
      <dgm:t>
        <a:bodyPr/>
        <a:lstStyle/>
        <a:p>
          <a:endParaRPr lang="en-US"/>
        </a:p>
      </dgm:t>
    </dgm:pt>
    <dgm:pt modelId="{8492883F-4C9F-4C32-B19D-A0E999C124B9}">
      <dgm:prSet phldrT="[Text]" custT="1"/>
      <dgm:spPr/>
      <dgm:t>
        <a:bodyPr/>
        <a:lstStyle/>
        <a:p>
          <a:pPr algn="just"/>
          <a:r>
            <a:rPr lang="ro-MO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IV. GHIȚĂ – </a:t>
          </a:r>
          <a:r>
            <a:rPr lang="ro-MO" sz="2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CRIMINAL ȘI VICTIMĂ</a:t>
          </a:r>
          <a:endParaRPr lang="en-US" sz="2400" b="1" u="sng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0732B62-9A0E-402A-82FC-823341F914BC}" type="parTrans" cxnId="{282D0ED6-87AD-414A-B176-2BDF9231D0F1}">
      <dgm:prSet/>
      <dgm:spPr/>
      <dgm:t>
        <a:bodyPr/>
        <a:lstStyle/>
        <a:p>
          <a:endParaRPr lang="en-US"/>
        </a:p>
      </dgm:t>
    </dgm:pt>
    <dgm:pt modelId="{BAA4D751-B1CC-4B00-ACC2-711AE3C33365}" type="sibTrans" cxnId="{282D0ED6-87AD-414A-B176-2BDF9231D0F1}">
      <dgm:prSet/>
      <dgm:spPr/>
      <dgm:t>
        <a:bodyPr/>
        <a:lstStyle/>
        <a:p>
          <a:endParaRPr lang="en-US"/>
        </a:p>
      </dgm:t>
    </dgm:pt>
    <dgm:pt modelId="{FAA5B0DE-23C3-4ED6-8680-C78AE47F645E}" type="pres">
      <dgm:prSet presAssocID="{3E503BAC-8D98-45C9-AFCB-1F7F99E0DE5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7D7620-8CFB-4CE6-8E5A-D50DB85767FF}" type="pres">
      <dgm:prSet presAssocID="{3E503BAC-8D98-45C9-AFCB-1F7F99E0DE5B}" presName="matrix" presStyleCnt="0"/>
      <dgm:spPr/>
    </dgm:pt>
    <dgm:pt modelId="{8EEC45D2-5EEF-405B-B142-66BB72B4D95C}" type="pres">
      <dgm:prSet presAssocID="{3E503BAC-8D98-45C9-AFCB-1F7F99E0DE5B}" presName="tile1" presStyleLbl="node1" presStyleIdx="0" presStyleCnt="4"/>
      <dgm:spPr/>
      <dgm:t>
        <a:bodyPr/>
        <a:lstStyle/>
        <a:p>
          <a:endParaRPr lang="en-US"/>
        </a:p>
      </dgm:t>
    </dgm:pt>
    <dgm:pt modelId="{021916DC-50EF-46A1-8DA3-69AA299967D8}" type="pres">
      <dgm:prSet presAssocID="{3E503BAC-8D98-45C9-AFCB-1F7F99E0DE5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7A9FFE-3FC4-4525-A72B-622E8D6045FD}" type="pres">
      <dgm:prSet presAssocID="{3E503BAC-8D98-45C9-AFCB-1F7F99E0DE5B}" presName="tile2" presStyleLbl="node1" presStyleIdx="1" presStyleCnt="4"/>
      <dgm:spPr/>
      <dgm:t>
        <a:bodyPr/>
        <a:lstStyle/>
        <a:p>
          <a:endParaRPr lang="en-US"/>
        </a:p>
      </dgm:t>
    </dgm:pt>
    <dgm:pt modelId="{BEA4D95E-84B4-4BA8-84BD-DB6667A52D85}" type="pres">
      <dgm:prSet presAssocID="{3E503BAC-8D98-45C9-AFCB-1F7F99E0DE5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8BBAAE-C204-42D1-94C5-1C63D6FB45F5}" type="pres">
      <dgm:prSet presAssocID="{3E503BAC-8D98-45C9-AFCB-1F7F99E0DE5B}" presName="tile3" presStyleLbl="node1" presStyleIdx="2" presStyleCnt="4"/>
      <dgm:spPr/>
      <dgm:t>
        <a:bodyPr/>
        <a:lstStyle/>
        <a:p>
          <a:endParaRPr lang="en-US"/>
        </a:p>
      </dgm:t>
    </dgm:pt>
    <dgm:pt modelId="{4D769FFE-32AB-4724-A274-5F45217AEE3F}" type="pres">
      <dgm:prSet presAssocID="{3E503BAC-8D98-45C9-AFCB-1F7F99E0DE5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D471E6-5790-49D6-AB01-4E59A3D581B3}" type="pres">
      <dgm:prSet presAssocID="{3E503BAC-8D98-45C9-AFCB-1F7F99E0DE5B}" presName="tile4" presStyleLbl="node1" presStyleIdx="3" presStyleCnt="4" custLinFactNeighborX="-1852" custLinFactNeighborY="1017"/>
      <dgm:spPr/>
      <dgm:t>
        <a:bodyPr/>
        <a:lstStyle/>
        <a:p>
          <a:endParaRPr lang="en-US"/>
        </a:p>
      </dgm:t>
    </dgm:pt>
    <dgm:pt modelId="{B95FAC71-54AE-4095-9A99-806AAF6B9EC5}" type="pres">
      <dgm:prSet presAssocID="{3E503BAC-8D98-45C9-AFCB-1F7F99E0DE5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A525C-57AD-42D2-ACCC-6FD4937C2B9D}" type="pres">
      <dgm:prSet presAssocID="{3E503BAC-8D98-45C9-AFCB-1F7F99E0DE5B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C0EA3BA0-A90C-476E-8FE9-AA9DC761D230}" srcId="{383223FB-6A84-4B03-BD7E-970C13F6FB8A}" destId="{2225B356-22EE-4C7D-BF7A-9BA88F29F1A3}" srcOrd="1" destOrd="0" parTransId="{9F77754C-9504-422C-B06F-A7C599029C40}" sibTransId="{9140E522-47AE-4F64-95A9-418AE0375B9F}"/>
    <dgm:cxn modelId="{7437E2D8-5BA5-4466-ABC8-615152926C35}" srcId="{383223FB-6A84-4B03-BD7E-970C13F6FB8A}" destId="{601F6DED-CFE5-449D-8E1C-889189C783C7}" srcOrd="2" destOrd="0" parTransId="{CD68BF72-17F4-43F2-8D43-4B45E8EC6B5B}" sibTransId="{A1238AB1-8F67-43B8-BCF2-D917A4429581}"/>
    <dgm:cxn modelId="{282D0ED6-87AD-414A-B176-2BDF9231D0F1}" srcId="{383223FB-6A84-4B03-BD7E-970C13F6FB8A}" destId="{8492883F-4C9F-4C32-B19D-A0E999C124B9}" srcOrd="3" destOrd="0" parTransId="{B0732B62-9A0E-402A-82FC-823341F914BC}" sibTransId="{BAA4D751-B1CC-4B00-ACC2-711AE3C33365}"/>
    <dgm:cxn modelId="{22750A82-1684-4239-A750-83FB41397A1F}" type="presOf" srcId="{2225B356-22EE-4C7D-BF7A-9BA88F29F1A3}" destId="{BEA4D95E-84B4-4BA8-84BD-DB6667A52D85}" srcOrd="1" destOrd="0" presId="urn:microsoft.com/office/officeart/2005/8/layout/matrix1"/>
    <dgm:cxn modelId="{B595D6A7-9686-4498-8C83-97CA33862453}" type="presOf" srcId="{8492883F-4C9F-4C32-B19D-A0E999C124B9}" destId="{B95FAC71-54AE-4095-9A99-806AAF6B9EC5}" srcOrd="1" destOrd="0" presId="urn:microsoft.com/office/officeart/2005/8/layout/matrix1"/>
    <dgm:cxn modelId="{8B1015EF-C410-4C7F-87B9-F01244ECC335}" type="presOf" srcId="{601F6DED-CFE5-449D-8E1C-889189C783C7}" destId="{F08BBAAE-C204-42D1-94C5-1C63D6FB45F5}" srcOrd="0" destOrd="0" presId="urn:microsoft.com/office/officeart/2005/8/layout/matrix1"/>
    <dgm:cxn modelId="{A1B829D6-962F-4FA2-A39D-FD67C31AA42A}" type="presOf" srcId="{383223FB-6A84-4B03-BD7E-970C13F6FB8A}" destId="{935A525C-57AD-42D2-ACCC-6FD4937C2B9D}" srcOrd="0" destOrd="0" presId="urn:microsoft.com/office/officeart/2005/8/layout/matrix1"/>
    <dgm:cxn modelId="{8409E26D-8922-4445-A526-ADA23B917670}" srcId="{383223FB-6A84-4B03-BD7E-970C13F6FB8A}" destId="{EB27FD80-B6E4-4BB2-9413-02D5F36D22F6}" srcOrd="0" destOrd="0" parTransId="{0AABFD95-05AA-46F7-BDE7-5D55D6837E28}" sibTransId="{5992C6BE-EB98-4D4E-B34C-10416157E4A1}"/>
    <dgm:cxn modelId="{C2F354A3-CE9F-4E4F-896B-D6397C2D2D9D}" srcId="{3E503BAC-8D98-45C9-AFCB-1F7F99E0DE5B}" destId="{383223FB-6A84-4B03-BD7E-970C13F6FB8A}" srcOrd="0" destOrd="0" parTransId="{14C20ACD-596A-4576-ADB6-2073C0159748}" sibTransId="{F35D3150-CFDC-412E-A980-D80FA8CA1883}"/>
    <dgm:cxn modelId="{3E9C15C3-A0B1-4E39-B148-2ED0FFEAAF9A}" type="presOf" srcId="{3E503BAC-8D98-45C9-AFCB-1F7F99E0DE5B}" destId="{FAA5B0DE-23C3-4ED6-8680-C78AE47F645E}" srcOrd="0" destOrd="0" presId="urn:microsoft.com/office/officeart/2005/8/layout/matrix1"/>
    <dgm:cxn modelId="{96830D83-C283-42CB-869D-DBF81B6F79E9}" type="presOf" srcId="{EB27FD80-B6E4-4BB2-9413-02D5F36D22F6}" destId="{021916DC-50EF-46A1-8DA3-69AA299967D8}" srcOrd="1" destOrd="0" presId="urn:microsoft.com/office/officeart/2005/8/layout/matrix1"/>
    <dgm:cxn modelId="{9E365A38-CB79-4AD3-A7CF-F7C7EB4A8A3B}" type="presOf" srcId="{8492883F-4C9F-4C32-B19D-A0E999C124B9}" destId="{F1D471E6-5790-49D6-AB01-4E59A3D581B3}" srcOrd="0" destOrd="0" presId="urn:microsoft.com/office/officeart/2005/8/layout/matrix1"/>
    <dgm:cxn modelId="{890EE576-6B69-4709-9646-CAA7817382C4}" type="presOf" srcId="{2225B356-22EE-4C7D-BF7A-9BA88F29F1A3}" destId="{CB7A9FFE-3FC4-4525-A72B-622E8D6045FD}" srcOrd="0" destOrd="0" presId="urn:microsoft.com/office/officeart/2005/8/layout/matrix1"/>
    <dgm:cxn modelId="{0511D100-F5FF-488A-9B46-E4A9B4066748}" type="presOf" srcId="{EB27FD80-B6E4-4BB2-9413-02D5F36D22F6}" destId="{8EEC45D2-5EEF-405B-B142-66BB72B4D95C}" srcOrd="0" destOrd="0" presId="urn:microsoft.com/office/officeart/2005/8/layout/matrix1"/>
    <dgm:cxn modelId="{9198CE3B-53CF-4EC7-A3AF-67C993ADB871}" type="presOf" srcId="{601F6DED-CFE5-449D-8E1C-889189C783C7}" destId="{4D769FFE-32AB-4724-A274-5F45217AEE3F}" srcOrd="1" destOrd="0" presId="urn:microsoft.com/office/officeart/2005/8/layout/matrix1"/>
    <dgm:cxn modelId="{A5B707BD-13A9-4704-8BE2-B585595D520A}" type="presParOf" srcId="{FAA5B0DE-23C3-4ED6-8680-C78AE47F645E}" destId="{B07D7620-8CFB-4CE6-8E5A-D50DB85767FF}" srcOrd="0" destOrd="0" presId="urn:microsoft.com/office/officeart/2005/8/layout/matrix1"/>
    <dgm:cxn modelId="{53C68C86-6634-44B4-82B4-48BEDED48CFD}" type="presParOf" srcId="{B07D7620-8CFB-4CE6-8E5A-D50DB85767FF}" destId="{8EEC45D2-5EEF-405B-B142-66BB72B4D95C}" srcOrd="0" destOrd="0" presId="urn:microsoft.com/office/officeart/2005/8/layout/matrix1"/>
    <dgm:cxn modelId="{088E1DB0-B7B7-419E-97B2-64D265AC7095}" type="presParOf" srcId="{B07D7620-8CFB-4CE6-8E5A-D50DB85767FF}" destId="{021916DC-50EF-46A1-8DA3-69AA299967D8}" srcOrd="1" destOrd="0" presId="urn:microsoft.com/office/officeart/2005/8/layout/matrix1"/>
    <dgm:cxn modelId="{E4CF67F8-5709-4AD6-964D-C7B647EF3DB8}" type="presParOf" srcId="{B07D7620-8CFB-4CE6-8E5A-D50DB85767FF}" destId="{CB7A9FFE-3FC4-4525-A72B-622E8D6045FD}" srcOrd="2" destOrd="0" presId="urn:microsoft.com/office/officeart/2005/8/layout/matrix1"/>
    <dgm:cxn modelId="{5F4A51C8-DB5F-4A57-AF7D-3277F4426138}" type="presParOf" srcId="{B07D7620-8CFB-4CE6-8E5A-D50DB85767FF}" destId="{BEA4D95E-84B4-4BA8-84BD-DB6667A52D85}" srcOrd="3" destOrd="0" presId="urn:microsoft.com/office/officeart/2005/8/layout/matrix1"/>
    <dgm:cxn modelId="{CB0A8517-B51F-4165-89B3-4FA3486D4A07}" type="presParOf" srcId="{B07D7620-8CFB-4CE6-8E5A-D50DB85767FF}" destId="{F08BBAAE-C204-42D1-94C5-1C63D6FB45F5}" srcOrd="4" destOrd="0" presId="urn:microsoft.com/office/officeart/2005/8/layout/matrix1"/>
    <dgm:cxn modelId="{BDAE3DA1-4689-468E-BEE2-B0EB83CBCFCA}" type="presParOf" srcId="{B07D7620-8CFB-4CE6-8E5A-D50DB85767FF}" destId="{4D769FFE-32AB-4724-A274-5F45217AEE3F}" srcOrd="5" destOrd="0" presId="urn:microsoft.com/office/officeart/2005/8/layout/matrix1"/>
    <dgm:cxn modelId="{0674F03C-1816-41BB-B8DF-3B301100B8AA}" type="presParOf" srcId="{B07D7620-8CFB-4CE6-8E5A-D50DB85767FF}" destId="{F1D471E6-5790-49D6-AB01-4E59A3D581B3}" srcOrd="6" destOrd="0" presId="urn:microsoft.com/office/officeart/2005/8/layout/matrix1"/>
    <dgm:cxn modelId="{F3904129-336C-440C-AD50-010CD9F60FC0}" type="presParOf" srcId="{B07D7620-8CFB-4CE6-8E5A-D50DB85767FF}" destId="{B95FAC71-54AE-4095-9A99-806AAF6B9EC5}" srcOrd="7" destOrd="0" presId="urn:microsoft.com/office/officeart/2005/8/layout/matrix1"/>
    <dgm:cxn modelId="{DBFD59EB-660B-4CD9-9ED2-3B22137B53B5}" type="presParOf" srcId="{FAA5B0DE-23C3-4ED6-8680-C78AE47F645E}" destId="{935A525C-57AD-42D2-ACCC-6FD4937C2B9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EC45D2-5EEF-405B-B142-66BB72B4D95C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O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I. GHIȚĂ – </a:t>
          </a:r>
          <a:r>
            <a:rPr lang="ro-MO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CIZMARUL: OMUL LUI DUMNEZEU</a:t>
          </a:r>
          <a:endParaRPr lang="en-US" sz="2400" b="1" u="sng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1" y="1"/>
        <a:ext cx="4114800" cy="1697236"/>
      </dsp:txXfrm>
    </dsp:sp>
    <dsp:sp modelId="{CB7A9FFE-3FC4-4525-A72B-622E8D6045FD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O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II. GHIȚĂ – </a:t>
          </a:r>
          <a:r>
            <a:rPr lang="ro-MO" sz="2400" b="1" u="sng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ÎN PROCESUL DEZUMANIZĂRII– CÂRCIUMAR </a:t>
          </a:r>
          <a:endParaRPr lang="en-US" sz="2400" b="1" u="sng" kern="1200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14800" y="0"/>
        <a:ext cx="4114800" cy="1697236"/>
      </dsp:txXfrm>
    </dsp:sp>
    <dsp:sp modelId="{F08BBAAE-C204-42D1-94C5-1C63D6FB45F5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O" sz="24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III. GHIȚĂ – </a:t>
          </a:r>
          <a:r>
            <a:rPr lang="ro-MO" sz="2400" b="1" u="sng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ÎN PRAGUL PRĂBUȘIRII</a:t>
          </a:r>
          <a:endParaRPr lang="en-US" sz="2400" b="1" u="sng" kern="1200" dirty="0">
            <a:solidFill>
              <a:srgbClr val="FFC000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2828726"/>
        <a:ext cx="4114800" cy="1697236"/>
      </dsp:txXfrm>
    </dsp:sp>
    <dsp:sp modelId="{F1D471E6-5790-49D6-AB01-4E59A3D581B3}">
      <dsp:nvSpPr>
        <dsp:cNvPr id="0" name=""/>
        <dsp:cNvSpPr/>
      </dsp:nvSpPr>
      <dsp:spPr>
        <a:xfrm rot="5400000">
          <a:off x="4964503" y="1337072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O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IV. GHIȚĂ – </a:t>
          </a:r>
          <a:r>
            <a:rPr lang="ro-MO" sz="2400" b="1" u="sng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CRIMINAL ȘI VICTIMĂ</a:t>
          </a:r>
          <a:endParaRPr lang="en-US" sz="2400" b="1" u="sng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-5400000">
        <a:off x="4038593" y="2828726"/>
        <a:ext cx="4114800" cy="1697236"/>
      </dsp:txXfrm>
    </dsp:sp>
    <dsp:sp modelId="{935A525C-57AD-42D2-ACCC-6FD4937C2B9D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MO" sz="2000" i="1" kern="1200" dirty="0" smtClean="0">
              <a:latin typeface="Times New Roman" pitchFamily="18" charset="0"/>
              <a:cs typeface="Times New Roman" pitchFamily="18" charset="0"/>
            </a:rPr>
            <a:t>MOARA CU NOROC </a:t>
          </a:r>
          <a:r>
            <a:rPr lang="ro-MO" sz="2000" kern="1200" dirty="0" smtClean="0">
              <a:latin typeface="Times New Roman" pitchFamily="18" charset="0"/>
              <a:cs typeface="Times New Roman" pitchFamily="18" charset="0"/>
            </a:rPr>
            <a:t>– </a:t>
          </a:r>
          <a:r>
            <a:rPr lang="ro-MO" sz="2000" b="1" u="sng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DRUMUL VIEȚII LUI GHIȚĂ</a:t>
          </a:r>
          <a:endParaRPr lang="en-US" sz="2000" b="1" u="sng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35594" y="1752471"/>
        <a:ext cx="2358410" cy="1021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8E271-BD97-4257-8CBA-E03F4489A5B4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D28B2-7200-4AB5-8438-428A0E85FD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0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o-MO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7DA50A-5D7B-462B-9947-8D9CC2C6DABA}" type="slidenum">
              <a:rPr lang="ro-RO" smtClean="0"/>
              <a:pPr>
                <a:defRPr/>
              </a:pPr>
              <a:t>9</a:t>
            </a:fld>
            <a:endParaRPr lang="ro-R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11700" y="390467"/>
            <a:ext cx="85206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311700" y="1638233"/>
            <a:ext cx="8520600" cy="445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390466"/>
            <a:ext cx="8520600" cy="3267134"/>
          </a:xfrm>
        </p:spPr>
        <p:txBody>
          <a:bodyPr>
            <a:normAutofit/>
          </a:bodyPr>
          <a:lstStyle/>
          <a:p>
            <a:r>
              <a:rPr lang="ro-MO" sz="6000" b="1" dirty="0" smtClean="0">
                <a:solidFill>
                  <a:srgbClr val="FF0000"/>
                </a:solidFill>
              </a:rPr>
              <a:t>MOARA CU NOROC</a:t>
            </a:r>
            <a:br>
              <a:rPr lang="ro-MO" sz="6000" b="1" dirty="0" smtClean="0">
                <a:solidFill>
                  <a:srgbClr val="FF0000"/>
                </a:solidFill>
              </a:rPr>
            </a:br>
            <a:r>
              <a:rPr lang="ro-MO" b="1" dirty="0" smtClean="0">
                <a:solidFill>
                  <a:srgbClr val="FF0000"/>
                </a:solidFill>
              </a:rPr>
              <a:t/>
            </a:r>
            <a:br>
              <a:rPr lang="ro-MO" b="1" dirty="0" smtClean="0">
                <a:solidFill>
                  <a:srgbClr val="FF0000"/>
                </a:solidFill>
              </a:rPr>
            </a:br>
            <a:r>
              <a:rPr lang="ro-MO" dirty="0" smtClean="0"/>
              <a:t>IOAN SLAVICI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MO" dirty="0" smtClean="0"/>
          </a:p>
          <a:p>
            <a:endParaRPr lang="ro-MO" dirty="0" smtClean="0"/>
          </a:p>
          <a:p>
            <a:endParaRPr lang="ro-MO" dirty="0" smtClean="0"/>
          </a:p>
          <a:p>
            <a:endParaRPr lang="ro-MO" dirty="0" smtClean="0"/>
          </a:p>
          <a:p>
            <a:pPr lvl="8"/>
            <a:r>
              <a:rPr lang="ro-MO" dirty="0" smtClean="0"/>
              <a:t>Profesor: </a:t>
            </a:r>
            <a:r>
              <a:rPr lang="ro-MO" dirty="0" err="1" smtClean="0"/>
              <a:t>Ciorcilă</a:t>
            </a:r>
            <a:r>
              <a:rPr lang="ro-MO" dirty="0" smtClean="0"/>
              <a:t> </a:t>
            </a:r>
            <a:r>
              <a:rPr lang="en-US" dirty="0" err="1" smtClean="0"/>
              <a:t>Camelia</a:t>
            </a:r>
            <a:endParaRPr lang="ro-MO" dirty="0" smtClean="0"/>
          </a:p>
          <a:p>
            <a:pPr lvl="8"/>
            <a:r>
              <a:rPr lang="ro-MO" dirty="0" smtClean="0"/>
              <a:t>C.T.C. „</a:t>
            </a:r>
            <a:r>
              <a:rPr lang="ro-MO" dirty="0" err="1" smtClean="0"/>
              <a:t>N.V.Karpen</a:t>
            </a:r>
            <a:r>
              <a:rPr lang="ro-MO" dirty="0" smtClean="0">
                <a:cs typeface="Times New Roman"/>
              </a:rPr>
              <a:t>ˮ</a:t>
            </a:r>
            <a:r>
              <a:rPr lang="ro-MO" dirty="0" smtClean="0"/>
              <a:t>, Bacău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027" name="Picture 3" descr="D:\Laptop Cami D\MATERIALE 2016-2017\PORTOFOLIU ONLINE\MATERIALE RED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0"/>
            <a:ext cx="86868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D:\Laptop Cami D\MATERIALE 2016-2017\PORTOFOLIU ONLINE\MATERIALE RED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71500" y="-7143750"/>
            <a:ext cx="10287000" cy="2114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D:\Laptop Cami D\MATERIALE 2016-2017\PORTOFOLIU ONLINE\MATERIALE RED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283" y="228600"/>
            <a:ext cx="8051518" cy="12458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57200" y="304800"/>
            <a:ext cx="3333750" cy="62345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50" name="Picture 2" descr="Rezultat imagine pentru moara cu noro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457200"/>
            <a:ext cx="3790950" cy="1981200"/>
          </a:xfrm>
          <a:prstGeom prst="rect">
            <a:avLst/>
          </a:prstGeom>
          <a:noFill/>
        </p:spPr>
      </p:pic>
      <p:pic>
        <p:nvPicPr>
          <p:cNvPr id="27654" name="Picture 6" descr="Rezultat imagine pentru moara cu noro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2514600"/>
            <a:ext cx="3124200" cy="1838325"/>
          </a:xfrm>
          <a:prstGeom prst="rect">
            <a:avLst/>
          </a:prstGeom>
          <a:noFill/>
        </p:spPr>
      </p:pic>
      <p:pic>
        <p:nvPicPr>
          <p:cNvPr id="27656" name="Picture 8" descr="Rezultat imagine pentru moara cu noro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4495800"/>
            <a:ext cx="3352800" cy="2066925"/>
          </a:xfrm>
          <a:prstGeom prst="rect">
            <a:avLst/>
          </a:prstGeom>
          <a:noFill/>
        </p:spPr>
      </p:pic>
      <p:pic>
        <p:nvPicPr>
          <p:cNvPr id="27658" name="Picture 10" descr="Rezultat imagine pentru moara cu noroc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228600"/>
            <a:ext cx="1524000" cy="2743200"/>
          </a:xfrm>
          <a:prstGeom prst="rect">
            <a:avLst/>
          </a:prstGeom>
          <a:noFill/>
        </p:spPr>
      </p:pic>
      <p:pic>
        <p:nvPicPr>
          <p:cNvPr id="27660" name="Picture 12" descr="Rezultat imagine pentru moara cu noroc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14800" y="2057400"/>
            <a:ext cx="1524000" cy="2219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O" sz="3200" dirty="0" smtClean="0">
                <a:latin typeface="Times New Roman" pitchFamily="18" charset="0"/>
                <a:cs typeface="Times New Roman" pitchFamily="18" charset="0"/>
              </a:rPr>
              <a:t>SĂ NE AMINTIM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Când a apărut nuvela?</a:t>
            </a:r>
          </a:p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Care este tema nuvelei?</a:t>
            </a:r>
          </a:p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Tipologie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MO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Comentați titlul nuvelei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MO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Precizați relațiile temporale și spațiale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MO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Descrieți drumul pe care-l parcurge Ghiță până la </a:t>
            </a:r>
            <a:r>
              <a:rPr lang="ro-MO" sz="2800" i="1" dirty="0" smtClean="0">
                <a:latin typeface="Times New Roman" pitchFamily="18" charset="0"/>
                <a:cs typeface="Times New Roman" pitchFamily="18" charset="0"/>
              </a:rPr>
              <a:t>Moara cu noroc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o-MO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MO" sz="2800" dirty="0" smtClean="0">
                <a:latin typeface="Times New Roman" pitchFamily="18" charset="0"/>
                <a:cs typeface="Times New Roman" pitchFamily="18" charset="0"/>
              </a:rPr>
              <a:t>Prezentați, pe scurt, subiectul nuvelei.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b="1" dirty="0" smtClean="0"/>
              <a:t>Drumul</a:t>
            </a:r>
            <a:r>
              <a:rPr lang="ro-MO" dirty="0" smtClean="0"/>
              <a:t> vieții lui Ghiță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144000" cy="2438401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o-MO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o-MO" sz="5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Omul să fie mulțumit cu sărăcia sa, căci, dacă e vorba, nu bogăția, ci liniștea colibei tale te face fericit</a:t>
            </a:r>
            <a:r>
              <a:rPr lang="en-US" sz="5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o-MO" sz="5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7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MO" sz="3200" b="1" dirty="0" smtClean="0">
                <a:latin typeface="Times New Roman" pitchFamily="18" charset="0"/>
                <a:cs typeface="Times New Roman" pitchFamily="18" charset="0"/>
              </a:rPr>
              <a:t>CADRANELE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O" sz="3600" dirty="0" smtClean="0">
                <a:latin typeface="Times New Roman" pitchFamily="18" charset="0"/>
                <a:cs typeface="Times New Roman" pitchFamily="18" charset="0"/>
              </a:rPr>
              <a:t>METAMORFOZELE LUI GHIȚĂ</a:t>
            </a:r>
            <a:br>
              <a:rPr lang="ro-MO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OMUL MORAL – </a:t>
            </a:r>
            <a:r>
              <a:rPr lang="en-US" sz="3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omul</a:t>
            </a:r>
            <a:r>
              <a:rPr lang="en-US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Dumnezeu</a:t>
            </a:r>
            <a:endParaRPr lang="en-US" sz="3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Cizmar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sărac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familist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, el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manifestă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iubire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responsabilitate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față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familie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Își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dorește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bunăstarea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familiei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își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dorește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muncească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trai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bun;</a:t>
            </a:r>
          </a:p>
          <a:p>
            <a:pPr lvl="1"/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săturase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cârpească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cizmele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oamenilor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obișnuiau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umble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toată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săptămâna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opinci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desculți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dacă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Duminica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noroi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își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duc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cizmele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mână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până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biserică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decizia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de a se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muta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trei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ani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Moara</a:t>
            </a:r>
            <a:r>
              <a:rPr lang="en-US" sz="3300" b="1" i="1" dirty="0" smtClean="0"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3300" b="1" i="1" dirty="0" err="1" smtClean="0">
                <a:latin typeface="Times New Roman" pitchFamily="18" charset="0"/>
                <a:cs typeface="Times New Roman" pitchFamily="18" charset="0"/>
              </a:rPr>
              <a:t>noroc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Ghiță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își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părăsește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casa,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meșteșugul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cunoscuții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a se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muta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într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-un loc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străin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/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Familia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instalează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repede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han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încearcă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să-și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recreeze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spațiul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familial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care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fuseseră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obișnuiți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trăiască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o-RO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Cauză           Mijloc                           Scop</a:t>
            </a: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__________________________________→</a:t>
            </a: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36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o-RO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Sărăcia     Mutarea la cîrciumă          Bunăstarea familiei</a:t>
            </a:r>
            <a:endParaRPr 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MO" dirty="0" smtClean="0"/>
              <a:t>METAMORFOZELE LUI GHIȚĂ</a:t>
            </a:r>
            <a:br>
              <a:rPr lang="ro-MO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915400" cy="6096000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o-RO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OMUL DILEMATIC (</a:t>
            </a:r>
            <a:r>
              <a:rPr lang="ro-RO" sz="3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ipostaza omului dilematic ce trăiește drama opțiunii</a:t>
            </a:r>
            <a:r>
              <a:rPr lang="ro-RO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 - </a:t>
            </a:r>
          </a:p>
          <a:p>
            <a:pPr lvl="0" algn="just">
              <a:buNone/>
            </a:pPr>
            <a:r>
              <a:rPr lang="ro-RO" b="1" dirty="0" smtClean="0">
                <a:solidFill>
                  <a:srgbClr val="C00000"/>
                </a:solidFill>
              </a:rPr>
              <a:t>– oscilează între dorința de a rămâne om cinstit și ispita câștigului nemuncit (lupta pentru fondul cinstit și ispita îmbogățirii): Ghiță – în procesul dezumanizării și prăbușirea sa morală - cârciumar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ro-RO" b="1" dirty="0" smtClean="0"/>
              <a:t>Întâlnirea cu Lică Sămădăul îi pecetluiește destinul; tentativa eșuată de a se împotrivi lui Lică e urmată de alunecarea treptată sub influența sămădăului, de acceptarea compromisului moral, iar de aici, drumul său are un singur sens;</a:t>
            </a:r>
            <a:endParaRPr lang="en-US" b="1" dirty="0" smtClean="0"/>
          </a:p>
          <a:p>
            <a:pPr lvl="1"/>
            <a:r>
              <a:rPr lang="ro-RO" b="1" dirty="0" smtClean="0"/>
              <a:t>Ghiță este prins în capcana propriei decizii; </a:t>
            </a:r>
            <a:endParaRPr lang="en-US" b="1" dirty="0" smtClean="0"/>
          </a:p>
          <a:p>
            <a:pPr lvl="1"/>
            <a:r>
              <a:rPr lang="ro-RO" b="1" dirty="0" smtClean="0"/>
              <a:t>Treptat, ființele cele mai dragi încep să-i pară ca niște adversari;</a:t>
            </a:r>
            <a:endParaRPr lang="en-US" b="1" dirty="0" smtClean="0"/>
          </a:p>
          <a:p>
            <a:pPr lvl="1"/>
            <a:r>
              <a:rPr lang="ro-RO" b="1" dirty="0" smtClean="0"/>
              <a:t>Devine tot mai ursuz, regretă ca are nevastă și copii, să poată zice: </a:t>
            </a:r>
            <a:r>
              <a:rPr lang="ro-RO" b="1" i="1" dirty="0" smtClean="0"/>
              <a:t>prea puțin îmi pasă</a:t>
            </a:r>
            <a:r>
              <a:rPr lang="ro-RO" b="1" dirty="0" smtClean="0"/>
              <a:t>; este dominat de ispita îmbogățirii.</a:t>
            </a:r>
          </a:p>
          <a:p>
            <a:pPr lvl="1"/>
            <a:r>
              <a:rPr lang="ro-RO" b="1" dirty="0" smtClean="0"/>
              <a:t>Ghiță este legat definitiv de locul în care a făcut compromisuri;</a:t>
            </a:r>
            <a:endParaRPr lang="en-US" b="1" dirty="0" smtClean="0"/>
          </a:p>
          <a:p>
            <a:pPr lvl="1"/>
            <a:r>
              <a:rPr lang="ro-RO" b="1" dirty="0" smtClean="0"/>
              <a:t>Ghiță e indecis și labil; vrea să păstreze pentru Ana aparența bărbatului puternic; este duplicitar, colaborează cu Pintea pentru prinderea lui Lică, dar păstrează jumătate din banii furați pe care îi încredințează sămădăului.</a:t>
            </a:r>
            <a:endParaRPr lang="en-US" b="1" dirty="0" smtClean="0"/>
          </a:p>
          <a:p>
            <a:pPr lvl="1"/>
            <a:r>
              <a:rPr lang="ro-RO" b="1" dirty="0" smtClean="0"/>
              <a:t>Se compătimește și îi compătimește și pe ceilalți: </a:t>
            </a:r>
            <a:r>
              <a:rPr lang="ro-RO" b="1" i="1" dirty="0" smtClean="0"/>
              <a:t>Iartă-mă, Ano!; vorbește despre sine ca și cum n-ar exista;</a:t>
            </a:r>
          </a:p>
          <a:p>
            <a:pPr algn="just">
              <a:buNone/>
            </a:pPr>
            <a:r>
              <a:rPr lang="ro-RO" sz="2900" b="1" dirty="0" smtClean="0">
                <a:latin typeface="Times New Roman" pitchFamily="18" charset="0"/>
                <a:cs typeface="Times New Roman" pitchFamily="18" charset="0"/>
              </a:rPr>
              <a:t>Cauză                 Mijloc                          Scop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2900" b="1" dirty="0" smtClean="0">
                <a:latin typeface="Times New Roman" pitchFamily="18" charset="0"/>
                <a:cs typeface="Times New Roman" pitchFamily="18" charset="0"/>
              </a:rPr>
              <a:t>____________________________________→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2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Supremaţia</a:t>
            </a:r>
            <a:r>
              <a:rPr lang="ro-RO" sz="2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o-RO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Jocul dublu; complicele </a:t>
            </a:r>
            <a:r>
              <a:rPr lang="ro-RO" sz="2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Bunăstarea familiei nu mai contează, scopul este 					îmbogățirea</a:t>
            </a:r>
            <a:endParaRPr lang="en-US" sz="2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o-RO" sz="29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față de Lică   </a:t>
            </a:r>
            <a:r>
              <a:rPr lang="ro-RO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lui Lică, partenerul lui Pintea    </a:t>
            </a:r>
            <a:endParaRPr lang="en-US" sz="29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O" dirty="0" smtClean="0"/>
              <a:t>METAMORFOZELE LUI GHIȚĂ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OMUL IMORAL – criminal și victimă</a:t>
            </a:r>
          </a:p>
          <a:p>
            <a:pPr lvl="0" algn="just">
              <a:buNone/>
            </a:pPr>
            <a:r>
              <a:rPr lang="ro-RO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- Ghiță nu a reușit nici să-l prindă pe Lică, nici să păstreze cinstea familiei;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Cârciumarul se sacrifică împreună cu ce are mai scump, vrând să salveze totul și știind că duce totul spre o distrugere purificatoare;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Devine criminalul Anei; ucigașul își iubește victima și vrea să o scape de păcat, singura salvare fiind moartea;</a:t>
            </a:r>
          </a:p>
          <a:p>
            <a:pPr lvl="1" algn="just"/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Omorârea Anei se datorează și imposibilității de a se răzbuna pe Lică;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Ghiță este victima propriei slăbiciuni, a banului.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357188" y="428625"/>
            <a:ext cx="8286750" cy="714375"/>
          </a:xfrm>
        </p:spPr>
        <p:txBody>
          <a:bodyPr/>
          <a:lstStyle/>
          <a:p>
            <a:pPr eaLnBrk="1" hangingPunct="1"/>
            <a:r>
              <a:rPr lang="ro-RO" altLang="en-US" sz="2000" b="1" dirty="0" smtClean="0">
                <a:latin typeface="Times New Roman" pitchFamily="18" charset="0"/>
                <a:cs typeface="Times New Roman" pitchFamily="18" charset="0"/>
              </a:rPr>
              <a:t>DIAGRAMA CAUZELOR ȘI A EFECTELOR</a:t>
            </a:r>
            <a:br>
              <a:rPr lang="ro-RO" altLang="en-US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o-RO" alt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28624" y="1214438"/>
            <a:ext cx="8715375" cy="503555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800" b="1" dirty="0" smtClean="0">
                <a:latin typeface="Times New Roman" pitchFamily="18" charset="0"/>
                <a:cs typeface="Times New Roman" pitchFamily="18" charset="0"/>
              </a:rPr>
              <a:t>Realizați diagrama cauzelor principale și secundare care au dus la dezumanizarea lui Ghiță, protagonistul nuvelei </a:t>
            </a:r>
            <a:r>
              <a:rPr lang="ro-RO" altLang="en-US" sz="1800" b="1" i="1" dirty="0" smtClean="0">
                <a:latin typeface="Times New Roman" pitchFamily="18" charset="0"/>
                <a:cs typeface="Times New Roman" pitchFamily="18" charset="0"/>
              </a:rPr>
              <a:t>Moara cu noroc</a:t>
            </a:r>
            <a:r>
              <a:rPr lang="ro-RO" altLang="en-US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o-RO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o-RO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o-RO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Când?- 			</a:t>
            </a:r>
            <a:r>
              <a:rPr lang="ro-RO" alt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unde? –			</a:t>
            </a:r>
            <a:r>
              <a:rPr lang="ro-RO" altLang="en-US" sz="1600" dirty="0" smtClean="0">
                <a:latin typeface="Times New Roman" pitchFamily="18" charset="0"/>
                <a:cs typeface="Times New Roman" pitchFamily="18" charset="0"/>
              </a:rPr>
              <a:t>cine? –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o-RO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						CRIMINAL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porcarului                                                         EFECTUL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o-RO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o-RO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 ce? –							</a:t>
            </a:r>
            <a:r>
              <a:rPr lang="ro-RO" alt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VICTIMĂ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o-RO" altLang="en-US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o-RO" altLang="en-US" sz="16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o-RO" altLang="en-US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ce?                                                     </a:t>
            </a:r>
            <a:r>
              <a:rPr lang="ro-RO" altLang="en-US" sz="1600" dirty="0" smtClean="0">
                <a:latin typeface="Times New Roman" pitchFamily="18" charset="0"/>
                <a:cs typeface="Times New Roman" pitchFamily="18" charset="0"/>
              </a:rPr>
              <a:t>cum? </a:t>
            </a:r>
          </a:p>
        </p:txBody>
      </p:sp>
      <p:sp>
        <p:nvSpPr>
          <p:cNvPr id="75780" name="Slide Number Placeholder 4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defRPr/>
            </a:pPr>
            <a:fld id="{0EF1A441-DBDA-41A1-95F4-E0C31BC5F085}" type="slidenum">
              <a:rPr lang="ro-RO"/>
              <a:pPr>
                <a:defRPr/>
              </a:pPr>
              <a:t>9</a:t>
            </a:fld>
            <a:endParaRPr lang="ro-RO"/>
          </a:p>
        </p:txBody>
      </p:sp>
      <p:sp>
        <p:nvSpPr>
          <p:cNvPr id="7" name="Minus 6"/>
          <p:cNvSpPr/>
          <p:nvPr/>
        </p:nvSpPr>
        <p:spPr>
          <a:xfrm flipV="1">
            <a:off x="0" y="3214688"/>
            <a:ext cx="7358063" cy="78581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Up Arrow 21"/>
          <p:cNvSpPr/>
          <p:nvPr/>
        </p:nvSpPr>
        <p:spPr>
          <a:xfrm rot="13303913" flipV="1">
            <a:off x="1520825" y="2811463"/>
            <a:ext cx="484188" cy="12588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9315019">
            <a:off x="2876550" y="3170238"/>
            <a:ext cx="122555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9932293">
            <a:off x="5622925" y="3154363"/>
            <a:ext cx="1087438" cy="4873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2584616">
            <a:off x="1166813" y="3898900"/>
            <a:ext cx="131762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1890763">
            <a:off x="2876550" y="3748088"/>
            <a:ext cx="1349375" cy="454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2588010">
            <a:off x="5557838" y="3840163"/>
            <a:ext cx="1157287" cy="4175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Left-Right Arrow Callout 37"/>
          <p:cNvSpPr/>
          <p:nvPr/>
        </p:nvSpPr>
        <p:spPr>
          <a:xfrm rot="16200000">
            <a:off x="7822407" y="2607469"/>
            <a:ext cx="714375" cy="1928814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o-MO" dirty="0" smtClean="0"/>
              <a:t>D</a:t>
            </a:r>
            <a:r>
              <a:rPr lang="ro-MO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EZUMANIZARE</a:t>
            </a:r>
            <a:endParaRPr lang="en-US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580</Words>
  <Application>Microsoft Office PowerPoint</Application>
  <PresentationFormat>Expunere pe ecran (4:3)</PresentationFormat>
  <Paragraphs>74</Paragraphs>
  <Slides>12</Slides>
  <Notes>2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13" baseType="lpstr">
      <vt:lpstr>Office Theme</vt:lpstr>
      <vt:lpstr>MOARA CU NOROC  IOAN SLAVICI</vt:lpstr>
      <vt:lpstr>Prezentare PowerPoint</vt:lpstr>
      <vt:lpstr>SĂ NE AMINTIM!</vt:lpstr>
      <vt:lpstr>Drumul vieții lui Ghiță</vt:lpstr>
      <vt:lpstr>CADRANELE</vt:lpstr>
      <vt:lpstr>METAMORFOZELE LUI GHIȚĂ </vt:lpstr>
      <vt:lpstr>METAMORFOZELE LUI GHIȚĂ </vt:lpstr>
      <vt:lpstr>METAMORFOZELE LUI GHIȚĂ</vt:lpstr>
      <vt:lpstr>DIAGRAMA CAUZELOR ȘI A EFECTELOR 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Camelia</dc:creator>
  <cp:lastModifiedBy>isj</cp:lastModifiedBy>
  <cp:revision>13</cp:revision>
  <dcterms:created xsi:type="dcterms:W3CDTF">2006-08-16T00:00:00Z</dcterms:created>
  <dcterms:modified xsi:type="dcterms:W3CDTF">2020-05-06T15:26:23Z</dcterms:modified>
</cp:coreProperties>
</file>