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61" r:id="rId3"/>
    <p:sldId id="295" r:id="rId4"/>
    <p:sldId id="297" r:id="rId5"/>
    <p:sldId id="305" r:id="rId6"/>
    <p:sldId id="306" r:id="rId7"/>
    <p:sldId id="307" r:id="rId8"/>
    <p:sldId id="298" r:id="rId9"/>
    <p:sldId id="302" r:id="rId10"/>
    <p:sldId id="308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usine" panose="020B0604020202020204" charset="0"/>
      <p:regular r:id="rId17"/>
      <p:bold r:id="rId18"/>
      <p:italic r:id="rId19"/>
      <p:boldItalic r:id="rId20"/>
    </p:embeddedFont>
    <p:embeddedFont>
      <p:font typeface="Vidaloka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C0EA91D8-23FC-4689-BE7F-4F3032C979C3}">
          <p14:sldIdLst>
            <p14:sldId id="256"/>
            <p14:sldId id="261"/>
            <p14:sldId id="295"/>
            <p14:sldId id="297"/>
            <p14:sldId id="305"/>
            <p14:sldId id="306"/>
            <p14:sldId id="307"/>
          </p14:sldIdLst>
        </p14:section>
        <p14:section name="Untitled Section" id="{7EA2187F-9F53-43E8-BFEB-73A5A4625AFC}">
          <p14:sldIdLst>
            <p14:sldId id="298"/>
            <p14:sldId id="302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55EEA4-988B-492D-99E5-9B07CBB69424}">
  <a:tblStyle styleId="{FC55EEA4-988B-492D-99E5-9B07CBB694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16E642-95D0-4B56-8B43-F84085D1147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84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274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125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62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980864"/>
            <a:ext cx="721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4527177" y="744699"/>
            <a:ext cx="92588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 rot="10800000">
            <a:off x="660998" y="3645100"/>
            <a:ext cx="1080000" cy="9951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8296743" y="2299856"/>
            <a:ext cx="0" cy="2075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16" name="Google Shape;16;p2"/>
          <p:cNvSpPr/>
          <p:nvPr/>
        </p:nvSpPr>
        <p:spPr>
          <a:xfrm rot="-5400000">
            <a:off x="4525702" y="-1293868"/>
            <a:ext cx="92588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miter lim="8000"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7216304" y="1888685"/>
            <a:ext cx="1395000" cy="128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43225" y="1125000"/>
            <a:ext cx="8290800" cy="3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" y="0"/>
            <a:ext cx="91417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91700" y="96300"/>
            <a:ext cx="8966100" cy="4945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125000"/>
            <a:ext cx="8229600" cy="3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>
            <a:off x="255181" y="2980864"/>
            <a:ext cx="866907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2000" dirty="0" err="1"/>
              <a:t>Inspectoratul</a:t>
            </a:r>
            <a:r>
              <a:rPr lang="en-US" sz="2000" dirty="0"/>
              <a:t> </a:t>
            </a:r>
            <a:r>
              <a:rPr lang="ro-RO" sz="2000" dirty="0"/>
              <a:t>Ș</a:t>
            </a:r>
            <a:r>
              <a:rPr lang="en-US" sz="2000" dirty="0" err="1"/>
              <a:t>colar</a:t>
            </a:r>
            <a:r>
              <a:rPr lang="en-US" sz="2000" dirty="0"/>
              <a:t> Jude</a:t>
            </a:r>
            <a:r>
              <a:rPr lang="ro-RO" sz="2000" dirty="0"/>
              <a:t>ț</a:t>
            </a:r>
            <a:r>
              <a:rPr lang="en-US" sz="2000" dirty="0" err="1"/>
              <a:t>ean</a:t>
            </a:r>
            <a:r>
              <a:rPr lang="en-US" sz="2000" dirty="0"/>
              <a:t> Bac</a:t>
            </a:r>
            <a:r>
              <a:rPr lang="ro-RO" sz="2000" dirty="0"/>
              <a:t>ă</a:t>
            </a:r>
            <a:r>
              <a:rPr lang="en-US" sz="2000" dirty="0"/>
              <a:t>u</a:t>
            </a:r>
            <a:br>
              <a:rPr lang="ro-RO" sz="2000" dirty="0"/>
            </a:br>
            <a:br>
              <a:rPr lang="ro-RO" sz="2000" dirty="0"/>
            </a:br>
            <a:br>
              <a:rPr lang="ro-RO" sz="2000" dirty="0"/>
            </a:br>
            <a:br>
              <a:rPr lang="ro-RO" sz="2000" dirty="0"/>
            </a:br>
            <a:br>
              <a:rPr lang="en-US" dirty="0"/>
            </a:b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GHID PENTRU </a:t>
            </a:r>
            <a:r>
              <a:rPr lang="ro-RO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PĂRINȚI</a:t>
            </a:r>
            <a:br>
              <a:rPr lang="ro-RO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o-R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o-R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-Responsabilitate alături de </a:t>
            </a:r>
            <a:br>
              <a:rPr lang="ro-R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o-R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școală și comunitate-</a:t>
            </a:r>
            <a:endParaRPr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DE6128-A002-4771-99F5-A6E8CE9C2910}"/>
              </a:ext>
            </a:extLst>
          </p:cNvPr>
          <p:cNvSpPr/>
          <p:nvPr/>
        </p:nvSpPr>
        <p:spPr>
          <a:xfrm>
            <a:off x="5078413" y="4178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o-RO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C7B5-B13C-4E4C-A7F0-AD80B5FB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43" y="148856"/>
            <a:ext cx="7060020" cy="758376"/>
          </a:xfrm>
        </p:spPr>
        <p:txBody>
          <a:bodyPr/>
          <a:lstStyle/>
          <a:p>
            <a:pPr algn="just"/>
            <a:r>
              <a:rPr lang="ro-RO" b="1" dirty="0">
                <a:solidFill>
                  <a:srgbClr val="C00000"/>
                </a:solidFill>
              </a:rPr>
              <a:t>Un sistem de educație nu-și atinge scopul         fără conlucrare!... cadre didactice, părinți, autorități, elevi...cu toții, împreună!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E5D26-3C8A-4CF2-B529-CBF78D58F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225" y="1125000"/>
            <a:ext cx="8290800" cy="363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D0656-0F34-434A-8978-DBAAC18909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804E4-CFAC-4422-9495-4FEE5A0E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81" y="1506160"/>
            <a:ext cx="4808384" cy="342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1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286518" y="210033"/>
            <a:ext cx="8623566" cy="4794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ctr">
              <a:buNone/>
            </a:pPr>
            <a:r>
              <a:rPr lang="ro-RO" sz="1800" dirty="0">
                <a:solidFill>
                  <a:schemeClr val="tx2">
                    <a:lumMod val="25000"/>
                  </a:schemeClr>
                </a:solidFill>
              </a:rPr>
              <a:t>   </a:t>
            </a:r>
            <a:r>
              <a:rPr lang="ro-RO" sz="2000" b="1" dirty="0" err="1">
                <a:solidFill>
                  <a:schemeClr val="tx2">
                    <a:lumMod val="25000"/>
                  </a:schemeClr>
                </a:solidFill>
              </a:rPr>
              <a:t>Inte</a:t>
            </a:r>
            <a:r>
              <a:rPr lang="en-US" sz="2000" b="1" dirty="0" err="1">
                <a:solidFill>
                  <a:schemeClr val="tx2">
                    <a:lumMod val="25000"/>
                  </a:schemeClr>
                </a:solidFill>
              </a:rPr>
              <a:t>nsific</a:t>
            </a:r>
            <a:r>
              <a:rPr lang="ro-RO" sz="2000" b="1" dirty="0" err="1">
                <a:solidFill>
                  <a:schemeClr val="tx2">
                    <a:lumMod val="25000"/>
                  </a:schemeClr>
                </a:solidFill>
              </a:rPr>
              <a:t>area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25000"/>
                  </a:schemeClr>
                </a:solidFill>
              </a:rPr>
              <a:t>fenomen</a:t>
            </a:r>
            <a:r>
              <a:rPr lang="ro-RO" sz="2000" b="1" dirty="0" err="1">
                <a:solidFill>
                  <a:schemeClr val="tx2">
                    <a:lumMod val="25000"/>
                  </a:schemeClr>
                </a:solidFill>
              </a:rPr>
              <a:t>elor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 de bullying </a:t>
            </a:r>
            <a:r>
              <a:rPr lang="ro-RO" sz="2000" b="1" dirty="0">
                <a:solidFill>
                  <a:schemeClr val="tx2">
                    <a:lumMod val="25000"/>
                  </a:schemeClr>
                </a:solidFill>
              </a:rPr>
              <a:t>și violență                                în școli</a:t>
            </a:r>
          </a:p>
          <a:p>
            <a:pPr marL="76200" indent="0" algn="ctr">
              <a:buNone/>
            </a:pPr>
            <a:endParaRPr lang="ro-RO" sz="1800" b="1" dirty="0">
              <a:solidFill>
                <a:schemeClr val="tx2">
                  <a:lumMod val="25000"/>
                </a:schemeClr>
              </a:solidFill>
            </a:endParaRPr>
          </a:p>
          <a:p>
            <a:pPr marL="76200" indent="0" algn="ctr">
              <a:buNone/>
            </a:pPr>
            <a:endParaRPr lang="ro-RO" sz="1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E815AE-FB46-4036-AF72-50DEF6F7E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5" y="210033"/>
            <a:ext cx="583864" cy="583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69B1F6-016F-4A52-856A-E8E394BC4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" y="1034901"/>
            <a:ext cx="8973879" cy="40403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210033"/>
            <a:ext cx="8229600" cy="229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b="1" dirty="0" err="1"/>
              <a:t>Cadru</a:t>
            </a:r>
            <a:r>
              <a:rPr lang="ro-RO" b="1" dirty="0"/>
              <a:t>l</a:t>
            </a:r>
            <a:r>
              <a:rPr lang="en-US" b="1" dirty="0"/>
              <a:t> </a:t>
            </a:r>
            <a:r>
              <a:rPr lang="en-US" b="1" dirty="0" err="1"/>
              <a:t>legislativ</a:t>
            </a:r>
            <a:r>
              <a:rPr lang="en-US" b="1" dirty="0"/>
              <a:t> </a:t>
            </a:r>
            <a:endParaRPr b="1"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286518" y="524540"/>
            <a:ext cx="8290800" cy="4189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endParaRPr lang="ro-RO" sz="1400" b="1" dirty="0">
              <a:solidFill>
                <a:schemeClr val="tx2">
                  <a:lumMod val="25000"/>
                </a:schemeClr>
              </a:solidFill>
            </a:endParaRPr>
          </a:p>
          <a:p>
            <a:pPr marL="76200" indent="0" algn="just">
              <a:buNone/>
            </a:pPr>
            <a:r>
              <a:rPr lang="ro-RO" sz="1400" b="1" dirty="0">
                <a:solidFill>
                  <a:schemeClr val="tx2">
                    <a:lumMod val="25000"/>
                  </a:schemeClr>
                </a:solidFill>
              </a:rPr>
              <a:t>-L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egea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Educației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Naționale</a:t>
            </a:r>
            <a:r>
              <a:rPr lang="ro-RO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nr. 1/2011 , cu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modificările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și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completările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ulterioar</a:t>
            </a:r>
            <a:r>
              <a:rPr lang="ro-RO" sz="1200" b="1" dirty="0">
                <a:solidFill>
                  <a:schemeClr val="tx2">
                    <a:lumMod val="25000"/>
                  </a:schemeClr>
                </a:solidFill>
              </a:rPr>
              <a:t>e</a:t>
            </a:r>
          </a:p>
          <a:p>
            <a:pPr marL="76200" indent="0" algn="just">
              <a:buNone/>
            </a:pPr>
            <a:r>
              <a:rPr lang="ro-RO" sz="1200" b="1" dirty="0">
                <a:solidFill>
                  <a:schemeClr val="tx2">
                    <a:lumMod val="25000"/>
                  </a:schemeClr>
                </a:solidFill>
              </a:rPr>
              <a:t>-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OME nr. 4183/04</a:t>
            </a:r>
            <a:r>
              <a:rPr lang="ro-RO" sz="1200" b="1" dirty="0">
                <a:solidFill>
                  <a:schemeClr val="tx2">
                    <a:lumMod val="25000"/>
                  </a:schemeClr>
                </a:solidFill>
              </a:rPr>
              <a:t>.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07.2022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privind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aprobarea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Regulamentului-cadru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de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organizare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şi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funcționare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a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unităților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de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învățământ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preuniversitar</a:t>
            </a:r>
            <a:endParaRPr lang="ro-RO" sz="1200" b="1" dirty="0">
              <a:solidFill>
                <a:schemeClr val="tx2">
                  <a:lumMod val="25000"/>
                </a:schemeClr>
              </a:solidFill>
            </a:endParaRPr>
          </a:p>
          <a:p>
            <a:pPr marL="76200" indent="0" algn="just">
              <a:buNone/>
            </a:pPr>
            <a:r>
              <a:rPr lang="ro-RO" sz="1200" b="1" dirty="0">
                <a:solidFill>
                  <a:schemeClr val="tx2">
                    <a:lumMod val="25000"/>
                  </a:schemeClr>
                </a:solidFill>
              </a:rPr>
              <a:t>-O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MEN nr. 1409/2007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privind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aprobarea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Strategiei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pentru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reducerea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fenomenului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de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violență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în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unitățile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de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învățământ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preuniversitar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, cu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modificările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şi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completările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ulterioare</a:t>
            </a:r>
            <a:endParaRPr lang="en-US" sz="1200" b="1" dirty="0">
              <a:solidFill>
                <a:schemeClr val="tx2">
                  <a:lumMod val="25000"/>
                </a:schemeClr>
              </a:solidFill>
            </a:endParaRPr>
          </a:p>
          <a:p>
            <a:pPr marL="76200" indent="0" algn="just">
              <a:buNone/>
            </a:pPr>
            <a:r>
              <a:rPr lang="ro-RO" sz="1200" b="1" dirty="0">
                <a:solidFill>
                  <a:schemeClr val="tx2">
                    <a:lumMod val="25000"/>
                  </a:schemeClr>
                </a:solidFill>
              </a:rPr>
              <a:t>-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OMENCS nr. 4742/2016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pentru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aprobarea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Statutului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elevului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corelat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cu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prevederile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Legii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nr. 272/2004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privind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protecția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şi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promovarea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drepturilor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copilului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republicată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, cu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modificările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şi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completările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ulterioare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  <a:p>
            <a:pPr marL="76200" indent="0" algn="just">
              <a:buNone/>
            </a:pPr>
            <a:r>
              <a:rPr lang="ro-RO" sz="1200" b="1" dirty="0">
                <a:solidFill>
                  <a:schemeClr val="tx2">
                    <a:lumMod val="25000"/>
                  </a:schemeClr>
                </a:solidFill>
              </a:rPr>
              <a:t>-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HG nr. 49/2011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pentru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aprobarea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Metodologiei-cadru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privind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prevenirea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şi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intervenția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în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echipă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multidisciplinară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şi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în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rețea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în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situațiile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de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violență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asupra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copilului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şi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de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violență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în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familie</a:t>
            </a:r>
            <a:endParaRPr lang="en-US" sz="1200" b="1" dirty="0">
              <a:solidFill>
                <a:schemeClr val="tx2">
                  <a:lumMod val="25000"/>
                </a:schemeClr>
              </a:solidFill>
            </a:endParaRPr>
          </a:p>
          <a:p>
            <a:pPr marL="76200" indent="0" algn="just">
              <a:buNone/>
            </a:pPr>
            <a:r>
              <a:rPr lang="ro-RO" sz="1200" b="1" dirty="0">
                <a:solidFill>
                  <a:schemeClr val="tx2">
                    <a:lumMod val="25000"/>
                  </a:schemeClr>
                </a:solidFill>
              </a:rPr>
              <a:t>-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OMEC nr. 4343/27.05.2020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privind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aprobarea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Normelor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metodologice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de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aplicare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a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prevederilor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art. 7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alin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. 1^1, art. 56^1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și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ale pct. 6^1 din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Anexa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la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Legea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Educației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Naționale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nr. 1/2011,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privind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violența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psihologică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–bullying</a:t>
            </a:r>
            <a:endParaRPr lang="ro-RO" sz="1200" b="1" dirty="0">
              <a:solidFill>
                <a:schemeClr val="tx2">
                  <a:lumMod val="25000"/>
                </a:schemeClr>
              </a:solidFill>
            </a:endParaRPr>
          </a:p>
          <a:p>
            <a:pPr marL="76200" indent="0">
              <a:buNone/>
            </a:pPr>
            <a:r>
              <a:rPr lang="ro-RO" sz="1200" b="1" dirty="0">
                <a:solidFill>
                  <a:schemeClr val="tx2">
                    <a:lumMod val="25000"/>
                  </a:schemeClr>
                </a:solidFill>
              </a:rPr>
              <a:t>-Strategia 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ISJ Bac</a:t>
            </a:r>
            <a:r>
              <a:rPr lang="ro-RO" sz="1200" b="1" dirty="0" err="1">
                <a:solidFill>
                  <a:schemeClr val="tx2">
                    <a:lumMod val="25000"/>
                  </a:schemeClr>
                </a:solidFill>
              </a:rPr>
              <a:t>ău</a:t>
            </a:r>
            <a:r>
              <a:rPr lang="ro-RO" sz="12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nr. 954/8.02.2023</a:t>
            </a:r>
            <a:r>
              <a:rPr lang="ro-RO" sz="1200" b="1" dirty="0">
                <a:solidFill>
                  <a:schemeClr val="tx2">
                    <a:lumMod val="25000"/>
                  </a:schemeClr>
                </a:solidFill>
              </a:rPr>
              <a:t> pentru reducerea fenomenului de </a:t>
            </a:r>
            <a:r>
              <a:rPr lang="ro-RO" sz="1200" b="1" dirty="0" err="1">
                <a:solidFill>
                  <a:schemeClr val="tx2">
                    <a:lumMod val="25000"/>
                  </a:schemeClr>
                </a:solidFill>
              </a:rPr>
              <a:t>bullying</a:t>
            </a:r>
            <a:r>
              <a:rPr lang="ro-RO" sz="1200" b="1" dirty="0">
                <a:solidFill>
                  <a:schemeClr val="tx2">
                    <a:lumMod val="25000"/>
                  </a:schemeClr>
                </a:solidFill>
              </a:rPr>
              <a:t> și violență în unitățile de învățământ din județul Bacău</a:t>
            </a:r>
            <a:endParaRPr lang="en-US" sz="1200" b="1" dirty="0">
              <a:solidFill>
                <a:schemeClr val="tx2">
                  <a:lumMod val="25000"/>
                </a:schemeClr>
              </a:solidFill>
            </a:endParaRPr>
          </a:p>
          <a:p>
            <a:pPr marL="76200" indent="0" algn="just">
              <a:buNone/>
            </a:pPr>
            <a:endParaRPr sz="1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4D20B11-034D-434B-A4CD-C102EE0FB8CB}"/>
              </a:ext>
            </a:extLst>
          </p:cNvPr>
          <p:cNvSpPr/>
          <p:nvPr/>
        </p:nvSpPr>
        <p:spPr>
          <a:xfrm rot="5400000">
            <a:off x="-33478" y="4223089"/>
            <a:ext cx="602515" cy="3788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4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268047"/>
            <a:ext cx="8229600" cy="9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286517" y="210033"/>
            <a:ext cx="8788127" cy="4787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n-US" sz="2800" b="1" dirty="0">
                <a:solidFill>
                  <a:schemeClr val="tx1"/>
                </a:solidFill>
              </a:rPr>
              <a:t>		   </a:t>
            </a:r>
            <a:r>
              <a:rPr lang="ro-RO" sz="3200" b="1" dirty="0">
                <a:solidFill>
                  <a:schemeClr val="tx1"/>
                </a:solidFill>
              </a:rPr>
              <a:t>IȘJ Bacău</a:t>
            </a:r>
          </a:p>
          <a:p>
            <a:pPr marL="76200" indent="0" algn="just">
              <a:buNone/>
            </a:pPr>
            <a:r>
              <a:rPr lang="ro-RO" sz="1800" b="1" dirty="0">
                <a:solidFill>
                  <a:schemeClr val="tx2">
                    <a:lumMod val="25000"/>
                  </a:schemeClr>
                </a:solidFill>
              </a:rPr>
              <a:t>			   </a:t>
            </a:r>
            <a:r>
              <a:rPr lang="ro-RO" sz="1800" b="1" dirty="0">
                <a:solidFill>
                  <a:srgbClr val="002060"/>
                </a:solidFill>
              </a:rPr>
              <a:t>*STRATEGIA PENTRU REDUCEREA FENOMENULUI 			    DE BULLYING ȘI VIOLENȚĂ ÎN UNITĂȚILE DE                      </a:t>
            </a:r>
            <a:r>
              <a:rPr lang="ro-RO" sz="1800" b="1" dirty="0" err="1">
                <a:solidFill>
                  <a:srgbClr val="002060"/>
                </a:solidFill>
              </a:rPr>
              <a:t>DE</a:t>
            </a:r>
            <a:r>
              <a:rPr lang="ro-RO" sz="1800" b="1" dirty="0">
                <a:solidFill>
                  <a:srgbClr val="002060"/>
                </a:solidFill>
              </a:rPr>
              <a:t> ÎNVĂȚĂMÂNT DIN JUDEȚUL BACĂU</a:t>
            </a:r>
          </a:p>
          <a:p>
            <a:pPr marL="76200" indent="0" algn="just">
              <a:buNone/>
            </a:pPr>
            <a:r>
              <a:rPr lang="ro-RO" sz="1800" b="1" dirty="0">
                <a:solidFill>
                  <a:srgbClr val="002060"/>
                </a:solidFill>
              </a:rPr>
              <a:t>			   *PROCEDURA OPERAȚIONALĂ PRIVIND 				    IMPLEMENTAREA STRATEGIEI </a:t>
            </a:r>
          </a:p>
          <a:p>
            <a:pPr marL="76200" indent="0" algn="just">
              <a:buNone/>
            </a:pPr>
            <a:endParaRPr lang="ro-RO" sz="1800" b="1" dirty="0">
              <a:solidFill>
                <a:srgbClr val="002060"/>
              </a:solidFill>
            </a:endParaRPr>
          </a:p>
          <a:p>
            <a:pPr marL="76200" indent="0" algn="just">
              <a:buNone/>
            </a:pPr>
            <a:r>
              <a:rPr lang="ro-RO" sz="1800" b="1" dirty="0">
                <a:solidFill>
                  <a:srgbClr val="002060"/>
                </a:solidFill>
              </a:rPr>
              <a:t>		     </a:t>
            </a:r>
            <a:r>
              <a:rPr lang="ro-RO" sz="3200" b="1" dirty="0">
                <a:solidFill>
                  <a:schemeClr val="tx1"/>
                </a:solidFill>
              </a:rPr>
              <a:t>ȘCOLI</a:t>
            </a:r>
          </a:p>
          <a:p>
            <a:pPr marL="76200" indent="0" algn="just">
              <a:buNone/>
            </a:pPr>
            <a:r>
              <a:rPr lang="ro-RO" sz="1800" b="1" dirty="0">
                <a:solidFill>
                  <a:schemeClr val="tx1"/>
                </a:solidFill>
              </a:rPr>
              <a:t>			    </a:t>
            </a:r>
            <a:r>
              <a:rPr lang="ro-RO" sz="1800" b="1" dirty="0">
                <a:solidFill>
                  <a:srgbClr val="002060"/>
                </a:solidFill>
              </a:rPr>
              <a:t>*GRUPUL DE ACȚIUNE ANTI-BULLYING 				     </a:t>
            </a:r>
            <a:r>
              <a:rPr lang="ro-RO" sz="1400" dirty="0">
                <a:solidFill>
                  <a:srgbClr val="002060"/>
                </a:solidFill>
              </a:rPr>
              <a:t>(format din director, consilier </a:t>
            </a:r>
            <a:r>
              <a:rPr lang="ro-RO" sz="1400" dirty="0" err="1">
                <a:solidFill>
                  <a:srgbClr val="002060"/>
                </a:solidFill>
              </a:rPr>
              <a:t>şcolar</a:t>
            </a:r>
            <a:r>
              <a:rPr lang="ro-RO" sz="1400" dirty="0">
                <a:solidFill>
                  <a:srgbClr val="002060"/>
                </a:solidFill>
              </a:rPr>
              <a:t>, trei 				      cadre didactice, doi sau mai </a:t>
            </a:r>
            <a:r>
              <a:rPr lang="ro-RO" sz="1400" dirty="0" err="1">
                <a:solidFill>
                  <a:srgbClr val="002060"/>
                </a:solidFill>
              </a:rPr>
              <a:t>mulţi</a:t>
            </a:r>
            <a:r>
              <a:rPr lang="ro-RO" sz="1400" dirty="0">
                <a:solidFill>
                  <a:srgbClr val="002060"/>
                </a:solidFill>
              </a:rPr>
              <a:t> </a:t>
            </a:r>
            <a:r>
              <a:rPr lang="ro-RO" sz="1400" dirty="0" err="1">
                <a:solidFill>
                  <a:srgbClr val="002060"/>
                </a:solidFill>
              </a:rPr>
              <a:t>reprezentanţi</a:t>
            </a:r>
            <a:r>
              <a:rPr lang="ro-RO" sz="1400" dirty="0">
                <a:solidFill>
                  <a:srgbClr val="002060"/>
                </a:solidFill>
              </a:rPr>
              <a:t> 			      ai elevilor, </a:t>
            </a:r>
            <a:r>
              <a:rPr lang="ro-RO" sz="1400" b="1" dirty="0">
                <a:solidFill>
                  <a:srgbClr val="002060"/>
                </a:solidFill>
              </a:rPr>
              <a:t>un reprezentant al </a:t>
            </a:r>
            <a:r>
              <a:rPr lang="ro-RO" sz="1400" b="1" dirty="0" err="1">
                <a:solidFill>
                  <a:srgbClr val="002060"/>
                </a:solidFill>
              </a:rPr>
              <a:t>părinţilor</a:t>
            </a:r>
            <a:r>
              <a:rPr lang="ro-RO" sz="1400" dirty="0">
                <a:solidFill>
                  <a:srgbClr val="002060"/>
                </a:solidFill>
              </a:rPr>
              <a:t>, 				      </a:t>
            </a:r>
            <a:r>
              <a:rPr lang="ro-RO" sz="1400" dirty="0" err="1">
                <a:solidFill>
                  <a:srgbClr val="002060"/>
                </a:solidFill>
              </a:rPr>
              <a:t>reprezentanţi</a:t>
            </a:r>
            <a:r>
              <a:rPr lang="ro-RO" sz="1400" dirty="0">
                <a:solidFill>
                  <a:srgbClr val="002060"/>
                </a:solidFill>
              </a:rPr>
              <a:t> ai </a:t>
            </a:r>
            <a:r>
              <a:rPr lang="ro-RO" sz="1400" dirty="0" err="1">
                <a:solidFill>
                  <a:srgbClr val="002060"/>
                </a:solidFill>
              </a:rPr>
              <a:t>autOrității</a:t>
            </a:r>
            <a:r>
              <a:rPr lang="ro-RO" sz="1400" dirty="0">
                <a:solidFill>
                  <a:srgbClr val="002060"/>
                </a:solidFill>
              </a:rPr>
              <a:t> locale)</a:t>
            </a:r>
          </a:p>
          <a:p>
            <a:pPr marL="76200" indent="0" algn="just">
              <a:buNone/>
            </a:pPr>
            <a:r>
              <a:rPr lang="ro-RO" b="1" dirty="0">
                <a:solidFill>
                  <a:schemeClr val="tx2">
                    <a:lumMod val="25000"/>
                  </a:schemeClr>
                </a:solidFill>
              </a:rPr>
              <a:t>                      </a:t>
            </a:r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419A6-66D0-413E-BA04-D3321F4A0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5" y="1332614"/>
            <a:ext cx="2666757" cy="2181231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509EA69-AD3C-4F58-9C22-43DD95788892}"/>
              </a:ext>
            </a:extLst>
          </p:cNvPr>
          <p:cNvSpPr/>
          <p:nvPr/>
        </p:nvSpPr>
        <p:spPr>
          <a:xfrm>
            <a:off x="2953274" y="928575"/>
            <a:ext cx="484632" cy="1857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6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67B6-1D4C-46C3-AC3B-4256524B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30" y="141767"/>
            <a:ext cx="8229600" cy="630866"/>
          </a:xfrm>
        </p:spPr>
        <p:txBody>
          <a:bodyPr/>
          <a:lstStyle/>
          <a:p>
            <a:pPr algn="ctr"/>
            <a:r>
              <a:rPr lang="ro-RO" sz="2800" b="1" dirty="0">
                <a:solidFill>
                  <a:srgbClr val="C00000"/>
                </a:solidFill>
              </a:rPr>
              <a:t>PĂRINTELE ÎN RELAȚIE CU ȘCOALA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68649-E20A-439C-BAD7-26F3FAC9D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225" y="715926"/>
            <a:ext cx="8290800" cy="4048074"/>
          </a:xfrm>
        </p:spPr>
        <p:txBody>
          <a:bodyPr/>
          <a:lstStyle/>
          <a:p>
            <a:pPr marL="76200" indent="0">
              <a:buNone/>
            </a:pPr>
            <a:r>
              <a:rPr lang="en-GB" sz="2300" dirty="0">
                <a:solidFill>
                  <a:srgbClr val="000000"/>
                </a:solidFill>
                <a:latin typeface="Vidaloka"/>
                <a:sym typeface="Vidaloka"/>
              </a:rPr>
              <a:t> </a:t>
            </a:r>
            <a:r>
              <a:rPr lang="ro-RO" sz="2300" dirty="0">
                <a:solidFill>
                  <a:srgbClr val="000000"/>
                </a:solidFill>
                <a:latin typeface="Vidaloka"/>
                <a:sym typeface="Vidaloka"/>
              </a:rPr>
              <a:t>                                                                       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F67A-C173-48E3-B4E2-5A0713DD3E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C9F6E1-48F2-499D-8711-D24F15ED3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1" y="636901"/>
            <a:ext cx="8093869" cy="44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5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499A-CDA4-43AB-819C-F6C29190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30" y="49619"/>
            <a:ext cx="8229600" cy="1626632"/>
          </a:xfrm>
        </p:spPr>
        <p:txBody>
          <a:bodyPr/>
          <a:lstStyle/>
          <a:p>
            <a:r>
              <a:rPr lang="ro-RO" sz="1800" b="1" dirty="0">
                <a:solidFill>
                  <a:schemeClr val="accent5">
                    <a:lumMod val="10000"/>
                  </a:schemeClr>
                </a:solidFill>
              </a:rPr>
              <a:t>ACȚIUNI COMUNE: </a:t>
            </a:r>
            <a:br>
              <a:rPr lang="ro-RO" sz="1800" b="1" dirty="0">
                <a:solidFill>
                  <a:srgbClr val="002060"/>
                </a:solidFill>
              </a:rPr>
            </a:br>
            <a:r>
              <a:rPr lang="ro-RO" sz="1800" b="1" dirty="0">
                <a:solidFill>
                  <a:srgbClr val="002060"/>
                </a:solidFill>
              </a:rPr>
              <a:t>	Instituția Prefectului-județul Bacău                	Inspectoratul Școlar Județean Bacău</a:t>
            </a:r>
            <a:br>
              <a:rPr lang="ro-RO" sz="1800" b="1" dirty="0">
                <a:solidFill>
                  <a:srgbClr val="002060"/>
                </a:solidFill>
              </a:rPr>
            </a:br>
            <a:r>
              <a:rPr lang="ro-RO" sz="1800" b="1" dirty="0">
                <a:solidFill>
                  <a:srgbClr val="002060"/>
                </a:solidFill>
              </a:rPr>
              <a:t>	Inspectoratul de Poliție Județean Bacău</a:t>
            </a:r>
            <a:br>
              <a:rPr lang="ro-RO" sz="1800" b="1" dirty="0">
                <a:solidFill>
                  <a:srgbClr val="002060"/>
                </a:solidFill>
              </a:rPr>
            </a:br>
            <a:r>
              <a:rPr lang="ro-RO" sz="1800" b="1" dirty="0">
                <a:solidFill>
                  <a:srgbClr val="002060"/>
                </a:solidFill>
              </a:rPr>
              <a:t>	Inspectoratul Județean de Jandarmi Bacău</a:t>
            </a:r>
            <a:br>
              <a:rPr lang="ro-RO" sz="1800" b="1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002060"/>
                </a:solidFill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D1527-3186-4772-B523-A10263044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1"/>
          <a:stretch/>
        </p:blipFill>
        <p:spPr>
          <a:xfrm>
            <a:off x="102631" y="1676252"/>
            <a:ext cx="3015732" cy="155974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032-862D-4FFB-864F-0CA5FA43E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225" y="1836056"/>
            <a:ext cx="8290800" cy="3097411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   		</a:t>
            </a:r>
            <a:r>
              <a:rPr lang="ro-RO" dirty="0"/>
              <a:t> </a:t>
            </a:r>
            <a:r>
              <a:rPr lang="ro-RO" sz="1400" dirty="0"/>
              <a:t>	   </a:t>
            </a:r>
            <a:r>
              <a:rPr lang="ro-RO" sz="1800" dirty="0">
                <a:solidFill>
                  <a:schemeClr val="tx1"/>
                </a:solidFill>
              </a:rPr>
              <a:t>*</a:t>
            </a:r>
            <a:r>
              <a:rPr lang="ro-RO" sz="1800" b="1" dirty="0">
                <a:solidFill>
                  <a:schemeClr val="tx1"/>
                </a:solidFill>
              </a:rPr>
              <a:t>Ședință cu                                                                                         			    directorii                                                                                                           			    de școli</a:t>
            </a:r>
          </a:p>
          <a:p>
            <a:endParaRPr lang="ro-RO" sz="1400" b="1" dirty="0">
              <a:solidFill>
                <a:srgbClr val="002060"/>
              </a:solidFill>
            </a:endParaRPr>
          </a:p>
          <a:p>
            <a:pPr marL="76200" indent="0">
              <a:buNone/>
            </a:pPr>
            <a:endParaRPr lang="ro-RO" sz="1400" b="1" dirty="0">
              <a:solidFill>
                <a:srgbClr val="002060"/>
              </a:solidFill>
            </a:endParaRPr>
          </a:p>
          <a:p>
            <a:pPr marL="76200" indent="0">
              <a:buNone/>
            </a:pPr>
            <a:endParaRPr lang="ro-RO" sz="1400" b="1" dirty="0">
              <a:solidFill>
                <a:srgbClr val="002060"/>
              </a:solidFill>
            </a:endParaRPr>
          </a:p>
          <a:p>
            <a:pPr marL="76200" indent="0" algn="ctr">
              <a:buNone/>
            </a:pPr>
            <a:r>
              <a:rPr lang="ro-RO" sz="1800" b="1" dirty="0">
                <a:solidFill>
                  <a:schemeClr val="tx1"/>
                </a:solidFill>
              </a:rPr>
              <a:t>*Suplimentarea forțelor de ordine în zone cu incidență     criminogenă pentru o bună monitorizare a acestora și o  	intervenție promptă, la nevoie</a:t>
            </a:r>
          </a:p>
          <a:p>
            <a:pPr marL="76200" indent="0">
              <a:buNone/>
            </a:pPr>
            <a:endParaRPr lang="ro-RO" sz="1400" b="1" dirty="0">
              <a:solidFill>
                <a:srgbClr val="002060"/>
              </a:solidFill>
            </a:endParaRPr>
          </a:p>
          <a:p>
            <a:pPr marL="76200" indent="0">
              <a:buNone/>
            </a:pPr>
            <a:endParaRPr lang="ro-RO" sz="1400" b="1" dirty="0">
              <a:solidFill>
                <a:srgbClr val="002060"/>
              </a:solidFill>
            </a:endParaRPr>
          </a:p>
          <a:p>
            <a:pPr marL="7620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B41FD-4E60-4310-AC9E-720DB3DC69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35C4C-D719-4B84-B604-4BFDCA76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76" y="1676251"/>
            <a:ext cx="3372493" cy="155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7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A5E1-B494-4331-B287-7F41D5DA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30" y="114300"/>
            <a:ext cx="8229600" cy="792932"/>
          </a:xfrm>
        </p:spPr>
        <p:txBody>
          <a:bodyPr/>
          <a:lstStyle/>
          <a:p>
            <a:r>
              <a:rPr lang="ro-RO" sz="1800" b="1" dirty="0">
                <a:solidFill>
                  <a:srgbClr val="D9D9D9">
                    <a:lumMod val="10000"/>
                  </a:srgbClr>
                </a:solidFill>
              </a:rPr>
              <a:t>       ACȚIUNI COMUNE: </a:t>
            </a:r>
            <a:br>
              <a:rPr lang="ro-RO" sz="1800" b="1" dirty="0">
                <a:solidFill>
                  <a:srgbClr val="002060"/>
                </a:solidFill>
              </a:rPr>
            </a:br>
            <a:r>
              <a:rPr lang="ro-RO" sz="1800" b="1" dirty="0">
                <a:solidFill>
                  <a:srgbClr val="002060"/>
                </a:solidFill>
              </a:rPr>
              <a:t>	Instituția Prefectului-județul Bacău                	Inspectoratul Școlar Județean Bacău</a:t>
            </a:r>
            <a:br>
              <a:rPr lang="ro-RO" sz="1800" b="1" dirty="0">
                <a:solidFill>
                  <a:srgbClr val="002060"/>
                </a:solidFill>
              </a:rPr>
            </a:br>
            <a:r>
              <a:rPr lang="ro-RO" sz="1800" b="1" dirty="0">
                <a:solidFill>
                  <a:srgbClr val="002060"/>
                </a:solidFill>
              </a:rPr>
              <a:t>	Inspectoratul de Poliție Județean Bacău</a:t>
            </a:r>
            <a:br>
              <a:rPr lang="ro-RO" sz="1800" b="1" dirty="0">
                <a:solidFill>
                  <a:srgbClr val="002060"/>
                </a:solidFill>
              </a:rPr>
            </a:br>
            <a:r>
              <a:rPr lang="ro-RO" sz="1800" b="1" dirty="0">
                <a:solidFill>
                  <a:srgbClr val="002060"/>
                </a:solidFill>
              </a:rPr>
              <a:t>	Inspectoratul Județean de Jandarmi Bacău</a:t>
            </a:r>
            <a:br>
              <a:rPr lang="ro-RO" sz="1800" b="1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176BF-6816-48CC-9B51-DC7773E61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43" y="1564481"/>
            <a:ext cx="8824514" cy="3464719"/>
          </a:xfrm>
        </p:spPr>
        <p:txBody>
          <a:bodyPr/>
          <a:lstStyle/>
          <a:p>
            <a:pPr marL="76200" indent="0">
              <a:buNone/>
            </a:pPr>
            <a:endParaRPr lang="ro-RO" sz="1800" b="1" dirty="0">
              <a:solidFill>
                <a:schemeClr val="tx1"/>
              </a:solidFill>
            </a:endParaRPr>
          </a:p>
          <a:p>
            <a:pPr marL="7620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*</a:t>
            </a:r>
            <a:r>
              <a:rPr lang="en-US" sz="1800" b="1" dirty="0" err="1">
                <a:solidFill>
                  <a:schemeClr val="tx1"/>
                </a:solidFill>
              </a:rPr>
              <a:t>Operaționalizarea,pe</a:t>
            </a:r>
            <a:r>
              <a:rPr lang="en-US" sz="1800" b="1" dirty="0">
                <a:solidFill>
                  <a:schemeClr val="tx1"/>
                </a:solidFill>
              </a:rPr>
              <a:t> site-ul ISJ </a:t>
            </a:r>
            <a:r>
              <a:rPr lang="en-US" sz="1800" b="1" dirty="0" err="1">
                <a:solidFill>
                  <a:schemeClr val="tx1"/>
                </a:solidFill>
              </a:rPr>
              <a:t>Bacău</a:t>
            </a:r>
            <a:r>
              <a:rPr lang="en-US" sz="1800" b="1" dirty="0">
                <a:solidFill>
                  <a:schemeClr val="tx1"/>
                </a:solidFill>
              </a:rPr>
              <a:t>,</a:t>
            </a:r>
            <a:r>
              <a:rPr lang="ro-RO" sz="1800" b="1" dirty="0">
                <a:solidFill>
                  <a:schemeClr val="tx1"/>
                </a:solidFill>
              </a:rPr>
              <a:t>                                                </a:t>
            </a:r>
            <a:r>
              <a:rPr lang="en-US" sz="1800" b="1" dirty="0">
                <a:solidFill>
                  <a:schemeClr val="tx1"/>
                </a:solidFill>
              </a:rPr>
              <a:t>a BUTONULUI </a:t>
            </a:r>
            <a:r>
              <a:rPr lang="en-US" sz="1800" b="1" dirty="0" err="1">
                <a:solidFill>
                  <a:schemeClr val="tx1"/>
                </a:solidFill>
              </a:rPr>
              <a:t>și</a:t>
            </a:r>
            <a:r>
              <a:rPr lang="ro-RO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a TELEFONULUI </a:t>
            </a:r>
            <a:r>
              <a:rPr lang="ro-RO" sz="1800" b="1" dirty="0">
                <a:solidFill>
                  <a:schemeClr val="tx1"/>
                </a:solidFill>
              </a:rPr>
              <a:t>A</a:t>
            </a:r>
            <a:r>
              <a:rPr lang="en-US" sz="1800" b="1" dirty="0">
                <a:solidFill>
                  <a:schemeClr val="tx1"/>
                </a:solidFill>
              </a:rPr>
              <a:t>NTI-BULLYING</a:t>
            </a:r>
            <a:r>
              <a:rPr lang="ro-RO" sz="1800" b="1" dirty="0">
                <a:solidFill>
                  <a:schemeClr val="tx1"/>
                </a:solidFill>
              </a:rPr>
              <a:t>                               </a:t>
            </a:r>
            <a:r>
              <a:rPr lang="en-US" sz="1800" b="1" dirty="0">
                <a:solidFill>
                  <a:schemeClr val="tx1"/>
                </a:solidFill>
              </a:rPr>
              <a:t> 0740707744</a:t>
            </a:r>
            <a:r>
              <a:rPr lang="ro-RO" sz="1800" b="1" dirty="0">
                <a:solidFill>
                  <a:schemeClr val="tx1"/>
                </a:solidFill>
              </a:rPr>
              <a:t>,</a:t>
            </a:r>
            <a:r>
              <a:rPr lang="en-US" sz="1800" b="1" dirty="0">
                <a:solidFill>
                  <a:schemeClr val="tx1"/>
                </a:solidFill>
              </a:rPr>
              <a:t>cu un </a:t>
            </a:r>
            <a:r>
              <a:rPr lang="en-US" sz="1800" b="1" dirty="0" err="1">
                <a:solidFill>
                  <a:schemeClr val="tx1"/>
                </a:solidFill>
              </a:rPr>
              <a:t>cont</a:t>
            </a:r>
            <a:r>
              <a:rPr lang="ro-RO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WhatsApp </a:t>
            </a:r>
            <a:r>
              <a:rPr lang="en-US" sz="1800" b="1" dirty="0" err="1">
                <a:solidFill>
                  <a:schemeClr val="tx1"/>
                </a:solidFill>
              </a:rPr>
              <a:t>integrat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</a:p>
          <a:p>
            <a:pPr marL="76200" indent="0">
              <a:buNone/>
            </a:pPr>
            <a:endParaRPr lang="ro-RO" dirty="0"/>
          </a:p>
          <a:p>
            <a:pPr marL="76200" indent="0">
              <a:buNone/>
            </a:pPr>
            <a:endParaRPr lang="ro-RO" dirty="0"/>
          </a:p>
          <a:p>
            <a:pPr marL="76200" indent="0">
              <a:buNone/>
            </a:pPr>
            <a:r>
              <a:rPr lang="ro-RO" dirty="0"/>
              <a:t>			   </a:t>
            </a:r>
            <a:r>
              <a:rPr lang="ro-RO" dirty="0">
                <a:solidFill>
                  <a:schemeClr val="tx1"/>
                </a:solidFill>
              </a:rPr>
              <a:t>*</a:t>
            </a:r>
            <a:r>
              <a:rPr lang="ro-RO" sz="1800" b="1" dirty="0">
                <a:solidFill>
                  <a:schemeClr val="tx1"/>
                </a:solidFill>
              </a:rPr>
              <a:t>Semnalarea cazurilor grave către 				     instituțiile abilitate (IPJ, DGASPC)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2F1E4-42F4-4C67-837B-43EC4C2B04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E61A06-6036-4A45-83E6-4D3E5EEE2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312" y="1666715"/>
            <a:ext cx="2840247" cy="1856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6ABB40-16EF-48FF-9CD5-7FF386345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5"/>
          <a:stretch/>
        </p:blipFill>
        <p:spPr>
          <a:xfrm>
            <a:off x="734440" y="3016296"/>
            <a:ext cx="2469503" cy="20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3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35731" y="92869"/>
            <a:ext cx="8848525" cy="4878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2800" b="1" dirty="0">
                <a:solidFill>
                  <a:srgbClr val="C00000"/>
                </a:solidFill>
              </a:rPr>
              <a:t>	      RAPORTARE BULLYING </a:t>
            </a:r>
            <a:br>
              <a:rPr lang="ro-RO" sz="1400" b="1" dirty="0">
                <a:solidFill>
                  <a:srgbClr val="C00000"/>
                </a:solidFill>
              </a:rPr>
            </a:br>
            <a:r>
              <a:rPr lang="ro-RO" sz="1400" b="1" dirty="0">
                <a:solidFill>
                  <a:srgbClr val="C00000"/>
                </a:solidFill>
              </a:rPr>
              <a:t>							</a:t>
            </a:r>
            <a:r>
              <a:rPr lang="ro-RO" sz="1400" b="1" dirty="0">
                <a:solidFill>
                  <a:schemeClr val="tx1"/>
                </a:solidFill>
              </a:rPr>
              <a:t>Se respectă  								confidențialitatea  </a:t>
            </a:r>
            <a:br>
              <a:rPr lang="ro-RO" sz="1400" b="1" dirty="0">
                <a:solidFill>
                  <a:schemeClr val="tx1"/>
                </a:solidFill>
              </a:rPr>
            </a:br>
            <a:r>
              <a:rPr lang="ro-RO" sz="1400" b="1" dirty="0">
                <a:solidFill>
                  <a:schemeClr val="tx1"/>
                </a:solidFill>
              </a:rPr>
              <a:t>							datelor!</a:t>
            </a:r>
            <a:br>
              <a:rPr lang="ro-RO" sz="1400" b="1" dirty="0">
                <a:solidFill>
                  <a:schemeClr val="tx1"/>
                </a:solidFill>
              </a:rPr>
            </a:br>
            <a:br>
              <a:rPr lang="ro-RO" sz="1400" b="1" dirty="0">
                <a:solidFill>
                  <a:schemeClr val="tx1"/>
                </a:solidFill>
              </a:rPr>
            </a:br>
            <a:br>
              <a:rPr lang="ro-RO" sz="1400" b="1" dirty="0">
                <a:solidFill>
                  <a:schemeClr val="tx1"/>
                </a:solidFill>
              </a:rPr>
            </a:br>
            <a:br>
              <a:rPr lang="ro-RO" sz="1400" b="1" dirty="0">
                <a:solidFill>
                  <a:schemeClr val="tx1"/>
                </a:solidFill>
              </a:rPr>
            </a:br>
            <a:br>
              <a:rPr lang="ro-RO" sz="1400" b="1" dirty="0">
                <a:solidFill>
                  <a:schemeClr val="tx1"/>
                </a:solidFill>
              </a:rPr>
            </a:br>
            <a:br>
              <a:rPr lang="ro-RO" sz="1400" b="1" dirty="0">
                <a:solidFill>
                  <a:schemeClr val="tx1"/>
                </a:solidFill>
              </a:rPr>
            </a:br>
            <a:br>
              <a:rPr lang="ro-RO" sz="1400" b="1" dirty="0">
                <a:solidFill>
                  <a:schemeClr val="tx1"/>
                </a:solidFill>
              </a:rPr>
            </a:br>
            <a:br>
              <a:rPr lang="ro-RO" sz="1400" b="1" dirty="0">
                <a:solidFill>
                  <a:schemeClr val="tx1"/>
                </a:solidFill>
              </a:rPr>
            </a:br>
            <a:br>
              <a:rPr lang="ro-RO" sz="1400" b="1" dirty="0">
                <a:solidFill>
                  <a:schemeClr val="tx1"/>
                </a:solidFill>
              </a:rPr>
            </a:br>
            <a:br>
              <a:rPr lang="ro-RO" sz="1400" b="1" dirty="0">
                <a:solidFill>
                  <a:schemeClr val="tx1"/>
                </a:solidFill>
              </a:rPr>
            </a:br>
            <a:br>
              <a:rPr lang="ro-RO" sz="1400" b="1" dirty="0">
                <a:solidFill>
                  <a:schemeClr val="tx1"/>
                </a:solidFill>
              </a:rPr>
            </a:br>
            <a:br>
              <a:rPr lang="ro-RO" sz="1400" b="1" dirty="0">
                <a:solidFill>
                  <a:schemeClr val="tx1"/>
                </a:solidFill>
              </a:rPr>
            </a:br>
            <a:br>
              <a:rPr lang="ro-RO" sz="1400" b="1" dirty="0">
                <a:solidFill>
                  <a:schemeClr val="tx1"/>
                </a:solidFill>
              </a:rPr>
            </a:br>
            <a:br>
              <a:rPr lang="ro-RO" sz="1400" b="1" dirty="0">
                <a:solidFill>
                  <a:schemeClr val="tx1"/>
                </a:solidFill>
              </a:rPr>
            </a:br>
            <a:r>
              <a:rPr lang="ro-RO" sz="1400" b="1" dirty="0">
                <a:solidFill>
                  <a:schemeClr val="tx1"/>
                </a:solidFill>
              </a:rPr>
              <a:t>IMPORTANT:</a:t>
            </a:r>
            <a:br>
              <a:rPr lang="ro-RO" sz="1400" b="1" dirty="0">
                <a:solidFill>
                  <a:schemeClr val="tx1"/>
                </a:solidFill>
              </a:rPr>
            </a:br>
            <a:r>
              <a:rPr lang="ro-RO" sz="1400" b="1" dirty="0">
                <a:solidFill>
                  <a:schemeClr val="tx1"/>
                </a:solidFill>
              </a:rPr>
              <a:t>Informațiile trebuie să fie                                                                    reale, concrete!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3894FF-6329-43B9-814A-3D8A2EF7CE3D}"/>
              </a:ext>
            </a:extLst>
          </p:cNvPr>
          <p:cNvCxnSpPr/>
          <p:nvPr/>
        </p:nvCxnSpPr>
        <p:spPr>
          <a:xfrm>
            <a:off x="772633" y="1070344"/>
            <a:ext cx="290623" cy="1701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69B65DB-20D0-4AFA-9748-5D94A0C0C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2" r="5091"/>
          <a:stretch/>
        </p:blipFill>
        <p:spPr>
          <a:xfrm>
            <a:off x="6716600" y="1268820"/>
            <a:ext cx="2177222" cy="3774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C460F-ED26-45A7-BC57-4F9B1BC4D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7" y="581246"/>
            <a:ext cx="3236118" cy="3243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716CFF-BFE0-4264-872F-A444577D84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3" r="5007"/>
          <a:stretch/>
        </p:blipFill>
        <p:spPr>
          <a:xfrm>
            <a:off x="3859880" y="960474"/>
            <a:ext cx="2296568" cy="3554154"/>
          </a:xfrm>
          <a:prstGeom prst="rect">
            <a:avLst/>
          </a:prstGeom>
        </p:spPr>
      </p:pic>
      <p:sp>
        <p:nvSpPr>
          <p:cNvPr id="12" name="Heptagon 11">
            <a:extLst>
              <a:ext uri="{FF2B5EF4-FFF2-40B4-BE49-F238E27FC236}">
                <a16:creationId xmlns:a16="http://schemas.microsoft.com/office/drawing/2014/main" id="{A3EED6CB-9A73-4F91-84EE-39C7DE2DEF4F}"/>
              </a:ext>
            </a:extLst>
          </p:cNvPr>
          <p:cNvSpPr/>
          <p:nvPr/>
        </p:nvSpPr>
        <p:spPr>
          <a:xfrm>
            <a:off x="2401745" y="3086100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800" dirty="0"/>
              <a:t>1</a:t>
            </a:r>
            <a:endParaRPr lang="en-US" sz="4800" dirty="0"/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id="{3BB7CBB1-5271-4EDF-AA18-3ABA1ACAA62D}"/>
              </a:ext>
            </a:extLst>
          </p:cNvPr>
          <p:cNvSpPr/>
          <p:nvPr/>
        </p:nvSpPr>
        <p:spPr>
          <a:xfrm>
            <a:off x="5118350" y="3593084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800" dirty="0"/>
              <a:t>2</a:t>
            </a:r>
            <a:endParaRPr lang="en-US" sz="4800" dirty="0"/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2BA35278-77DB-4B6F-AFC3-A317DA7F3016}"/>
              </a:ext>
            </a:extLst>
          </p:cNvPr>
          <p:cNvSpPr/>
          <p:nvPr/>
        </p:nvSpPr>
        <p:spPr>
          <a:xfrm>
            <a:off x="7910623" y="4146698"/>
            <a:ext cx="983198" cy="9039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800" dirty="0"/>
              <a:t>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7943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EF6295-4E0E-4841-AA0F-0ADF2F6B4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43" y="142875"/>
            <a:ext cx="8824514" cy="4850606"/>
          </a:xfrm>
        </p:spPr>
        <p:txBody>
          <a:bodyPr/>
          <a:lstStyle/>
          <a:p>
            <a:pPr marL="1447800" lvl="3" indent="0">
              <a:buNone/>
            </a:pPr>
            <a:r>
              <a:rPr lang="ro-RO" b="1" dirty="0"/>
              <a:t>  STATISTICĂ RAPORTĂRI BULLYING</a:t>
            </a:r>
          </a:p>
          <a:p>
            <a:pPr marL="1447800" lvl="3" indent="0">
              <a:buNone/>
            </a:pPr>
            <a:r>
              <a:rPr lang="ro-RO" b="1" dirty="0"/>
              <a:t>  (6 februarie -15 martie 2023)</a:t>
            </a:r>
          </a:p>
          <a:p>
            <a:pPr marL="1447800" lvl="3" indent="0">
              <a:buNone/>
            </a:pPr>
            <a:endParaRPr lang="ro-RO" b="1" dirty="0"/>
          </a:p>
          <a:p>
            <a:pPr marL="1447800" lvl="3" indent="0">
              <a:buNone/>
            </a:pPr>
            <a:endParaRPr lang="ro-RO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Total sesizări: 31  (4 nu vizează situații de </a:t>
            </a:r>
            <a:r>
              <a:rPr lang="ro-RO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bullying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/violență)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 de semnalare: 	Buton </a:t>
            </a:r>
            <a:r>
              <a:rPr lang="ro-RO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bullying</a:t>
            </a: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Registratura ISJ: 15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Telefon: 3 (trimise și pe buton)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Total sesizări </a:t>
            </a:r>
            <a:r>
              <a:rPr lang="ro-RO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bullying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/violență: 27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Petiții: 17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Informări ale unităților de învățământ: 10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7800" lvl="3" indent="0">
              <a:buNone/>
            </a:pPr>
            <a:endParaRPr lang="en-US" b="1"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9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8D382-E01B-450C-A64A-A18E7E520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30" y="376358"/>
            <a:ext cx="910120" cy="8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90237"/>
      </p:ext>
    </p:extLst>
  </p:cSld>
  <p:clrMapOvr>
    <a:masterClrMapping/>
  </p:clrMapOvr>
</p:sld>
</file>

<file path=ppt/theme/theme1.xml><?xml version="1.0" encoding="utf-8"?>
<a:theme xmlns:a="http://schemas.openxmlformats.org/drawingml/2006/main" name="Valentine template">
  <a:themeElements>
    <a:clrScheme name="Custom 347">
      <a:dk1>
        <a:srgbClr val="000000"/>
      </a:dk1>
      <a:lt1>
        <a:srgbClr val="FFFFFF"/>
      </a:lt1>
      <a:dk2>
        <a:srgbClr val="565F6F"/>
      </a:dk2>
      <a:lt2>
        <a:srgbClr val="DFE3E9"/>
      </a:lt2>
      <a:accent1>
        <a:srgbClr val="3D85C6"/>
      </a:accent1>
      <a:accent2>
        <a:srgbClr val="6FA8DC"/>
      </a:accent2>
      <a:accent3>
        <a:srgbClr val="9FC5E8"/>
      </a:accent3>
      <a:accent4>
        <a:srgbClr val="CFE2F3"/>
      </a:accent4>
      <a:accent5>
        <a:srgbClr val="D9D9D9"/>
      </a:accent5>
      <a:accent6>
        <a:srgbClr val="99999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On-screen Show (16:9)</PresentationFormat>
  <Paragraphs>62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Times New Roman</vt:lpstr>
      <vt:lpstr>Wingdings</vt:lpstr>
      <vt:lpstr>Cousine</vt:lpstr>
      <vt:lpstr>Vidaloka</vt:lpstr>
      <vt:lpstr>Arial</vt:lpstr>
      <vt:lpstr>Calibri</vt:lpstr>
      <vt:lpstr>Valentine template</vt:lpstr>
      <vt:lpstr>                                       Inspectoratul Școlar Județean Bacău     GHID PENTRU PĂRINȚI  -Responsabilitate alături de  școală și comunitate-</vt:lpstr>
      <vt:lpstr>PowerPoint Presentation</vt:lpstr>
      <vt:lpstr>Cadrul legislativ </vt:lpstr>
      <vt:lpstr>PowerPoint Presentation</vt:lpstr>
      <vt:lpstr>PĂRINTELE ÎN RELAȚIE CU ȘCOALA</vt:lpstr>
      <vt:lpstr>ACȚIUNI COMUNE:   Instituția Prefectului-județul Bacău                 Inspectoratul Școlar Județean Bacău  Inspectoratul de Poliție Județean Bacău  Inspectoratul Județean de Jandarmi Bacău   </vt:lpstr>
      <vt:lpstr>       ACȚIUNI COMUNE:   Instituția Prefectului-județul Bacău                 Inspectoratul Școlar Județean Bacău  Inspectoratul de Poliție Județean Bacău  Inspectoratul Județean de Jandarmi Bacău </vt:lpstr>
      <vt:lpstr>       RAPORTARE BULLYING         Se respectă          confidențialitatea          datelor!              IMPORTANT: Informațiile trebuie să fie                                                                    reale, concrete!</vt:lpstr>
      <vt:lpstr> </vt:lpstr>
      <vt:lpstr>Un sistem de educație nu-și atinge scopul         fără conlucrare!... cadre didactice, părinți, autorități, elevi...cu toții, împreună!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Inspectoratul Școlar Județean Bacău    STRATEGIE  PENTRU REDUCEREA FENOMENULUI  DE BULLYING ȘI VIOLENȚĂ  ÎN UNITĂȚILE DE ÎNVĂȚĂMÂNT  DIN JUDEȚUL BACĂU</dc:title>
  <cp:lastModifiedBy>User</cp:lastModifiedBy>
  <cp:revision>66</cp:revision>
  <dcterms:modified xsi:type="dcterms:W3CDTF">2023-03-17T08:35:19Z</dcterms:modified>
</cp:coreProperties>
</file>