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6" r:id="rId2"/>
    <p:sldId id="297" r:id="rId3"/>
    <p:sldId id="300" r:id="rId4"/>
    <p:sldId id="301" r:id="rId5"/>
    <p:sldId id="298" r:id="rId6"/>
    <p:sldId id="29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-668" y="-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1F0A0E-CBBC-4AEC-9E7F-6E78B12FF725}" type="doc">
      <dgm:prSet loTypeId="urn:microsoft.com/office/officeart/2005/8/layout/vProcess5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49D038BC-2105-42A2-AD8B-125CA8F3E0D5}">
      <dgm:prSet/>
      <dgm:spPr/>
      <dgm:t>
        <a:bodyPr/>
        <a:lstStyle/>
        <a:p>
          <a:r>
            <a:rPr lang="fr-FR" dirty="0">
              <a:latin typeface="Book Antiqua" panose="02040602050305030304" pitchFamily="18" charset="0"/>
            </a:rPr>
            <a:t>Rata de </a:t>
          </a:r>
          <a:r>
            <a:rPr lang="fr-FR" dirty="0" err="1">
              <a:latin typeface="Book Antiqua" panose="02040602050305030304" pitchFamily="18" charset="0"/>
            </a:rPr>
            <a:t>tranzi</a:t>
          </a:r>
          <a:r>
            <a:rPr lang="ro-RO" dirty="0">
              <a:latin typeface="Book Antiqua" panose="02040602050305030304" pitchFamily="18" charset="0"/>
            </a:rPr>
            <a:t>ție de la gimnaziu la liceu + 5% </a:t>
          </a:r>
          <a:endParaRPr lang="en-US" dirty="0">
            <a:latin typeface="Book Antiqua" panose="02040602050305030304" pitchFamily="18" charset="0"/>
          </a:endParaRPr>
        </a:p>
      </dgm:t>
    </dgm:pt>
    <dgm:pt modelId="{232AF652-6570-4F2B-B351-2812370FEF43}" type="parTrans" cxnId="{BF45BF76-389E-40DF-A73B-FD70257CA1E6}">
      <dgm:prSet/>
      <dgm:spPr/>
      <dgm:t>
        <a:bodyPr/>
        <a:lstStyle/>
        <a:p>
          <a:endParaRPr lang="en-US"/>
        </a:p>
      </dgm:t>
    </dgm:pt>
    <dgm:pt modelId="{91E4AAA3-CBB3-45CF-B4D6-AE1708950DAF}" type="sibTrans" cxnId="{BF45BF76-389E-40DF-A73B-FD70257CA1E6}">
      <dgm:prSet/>
      <dgm:spPr/>
      <dgm:t>
        <a:bodyPr/>
        <a:lstStyle/>
        <a:p>
          <a:endParaRPr lang="en-US"/>
        </a:p>
      </dgm:t>
    </dgm:pt>
    <dgm:pt modelId="{B90FC1B2-FE27-49D2-B938-480FD9EDE143}">
      <dgm:prSet/>
      <dgm:spPr/>
      <dgm:t>
        <a:bodyPr/>
        <a:lstStyle/>
        <a:p>
          <a:r>
            <a:rPr lang="ro-RO" dirty="0">
              <a:latin typeface="Book Antiqua" panose="02040602050305030304" pitchFamily="18" charset="0"/>
            </a:rPr>
            <a:t>Rata de finalizare a </a:t>
          </a:r>
          <a:r>
            <a:rPr lang="ro-RO" dirty="0" smtClean="0">
              <a:latin typeface="Book Antiqua" panose="02040602050305030304" pitchFamily="18" charset="0"/>
            </a:rPr>
            <a:t> învățământului obligatoriu  </a:t>
          </a:r>
          <a:r>
            <a:rPr lang="ro-RO" dirty="0">
              <a:latin typeface="Book Antiqua" panose="02040602050305030304" pitchFamily="18" charset="0"/>
            </a:rPr>
            <a:t>+ 5 % </a:t>
          </a:r>
          <a:endParaRPr lang="en-US" dirty="0">
            <a:latin typeface="Book Antiqua" panose="02040602050305030304" pitchFamily="18" charset="0"/>
          </a:endParaRPr>
        </a:p>
      </dgm:t>
    </dgm:pt>
    <dgm:pt modelId="{86529E3A-8345-4C74-9824-7D250F542CBC}" type="parTrans" cxnId="{AB1757E6-BF43-4512-AF3C-34440CF49871}">
      <dgm:prSet/>
      <dgm:spPr/>
      <dgm:t>
        <a:bodyPr/>
        <a:lstStyle/>
        <a:p>
          <a:endParaRPr lang="en-US"/>
        </a:p>
      </dgm:t>
    </dgm:pt>
    <dgm:pt modelId="{2BED4E54-2754-4FC3-A373-C0E5AF9FA52D}" type="sibTrans" cxnId="{AB1757E6-BF43-4512-AF3C-34440CF49871}">
      <dgm:prSet/>
      <dgm:spPr/>
      <dgm:t>
        <a:bodyPr/>
        <a:lstStyle/>
        <a:p>
          <a:endParaRPr lang="en-US"/>
        </a:p>
      </dgm:t>
    </dgm:pt>
    <dgm:pt modelId="{6B219C5F-9CF6-4EE2-84B1-B66812CD60A6}" type="pres">
      <dgm:prSet presAssocID="{181F0A0E-CBBC-4AEC-9E7F-6E78B12FF725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2C80EC67-CE3B-4BC1-8E12-D9B95276C4A5}" type="pres">
      <dgm:prSet presAssocID="{181F0A0E-CBBC-4AEC-9E7F-6E78B12FF725}" presName="dummyMaxCanvas" presStyleCnt="0">
        <dgm:presLayoutVars/>
      </dgm:prSet>
      <dgm:spPr/>
    </dgm:pt>
    <dgm:pt modelId="{A9F7A80B-15C8-4BA7-910A-E419C64DBCB6}" type="pres">
      <dgm:prSet presAssocID="{181F0A0E-CBBC-4AEC-9E7F-6E78B12FF725}" presName="TwoNodes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B268503-C88B-46E7-8593-E5D0740E93CD}" type="pres">
      <dgm:prSet presAssocID="{181F0A0E-CBBC-4AEC-9E7F-6E78B12FF725}" presName="TwoNodes_2" presStyleLbl="node1" presStyleIdx="1" presStyleCnt="2" custLinFactNeighborX="0" custLinFactNeighborY="77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31851D4-9A00-47BA-B63D-B911EF35B852}" type="pres">
      <dgm:prSet presAssocID="{181F0A0E-CBBC-4AEC-9E7F-6E78B12FF725}" presName="TwoConn_1-2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F9678B7-6937-43EE-A5F2-B5D8AF81B8B6}" type="pres">
      <dgm:prSet presAssocID="{181F0A0E-CBBC-4AEC-9E7F-6E78B12FF725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A4DB673-FCA9-4002-9B91-9B09866A5763}" type="pres">
      <dgm:prSet presAssocID="{181F0A0E-CBBC-4AEC-9E7F-6E78B12FF725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049655B-9860-4416-8AFE-5F6540181FE3}" type="presOf" srcId="{49D038BC-2105-42A2-AD8B-125CA8F3E0D5}" destId="{A9F7A80B-15C8-4BA7-910A-E419C64DBCB6}" srcOrd="0" destOrd="0" presId="urn:microsoft.com/office/officeart/2005/8/layout/vProcess5"/>
    <dgm:cxn modelId="{A0711B1D-4A8B-416E-91B7-88285BFDDA7D}" type="presOf" srcId="{B90FC1B2-FE27-49D2-B938-480FD9EDE143}" destId="{BA4DB673-FCA9-4002-9B91-9B09866A5763}" srcOrd="1" destOrd="0" presId="urn:microsoft.com/office/officeart/2005/8/layout/vProcess5"/>
    <dgm:cxn modelId="{3164F610-3459-40DB-81A2-34EA0A521CE5}" type="presOf" srcId="{49D038BC-2105-42A2-AD8B-125CA8F3E0D5}" destId="{3F9678B7-6937-43EE-A5F2-B5D8AF81B8B6}" srcOrd="1" destOrd="0" presId="urn:microsoft.com/office/officeart/2005/8/layout/vProcess5"/>
    <dgm:cxn modelId="{BF45BF76-389E-40DF-A73B-FD70257CA1E6}" srcId="{181F0A0E-CBBC-4AEC-9E7F-6E78B12FF725}" destId="{49D038BC-2105-42A2-AD8B-125CA8F3E0D5}" srcOrd="0" destOrd="0" parTransId="{232AF652-6570-4F2B-B351-2812370FEF43}" sibTransId="{91E4AAA3-CBB3-45CF-B4D6-AE1708950DAF}"/>
    <dgm:cxn modelId="{4C383DF2-D061-4320-A00F-329CEF6C8958}" type="presOf" srcId="{181F0A0E-CBBC-4AEC-9E7F-6E78B12FF725}" destId="{6B219C5F-9CF6-4EE2-84B1-B66812CD60A6}" srcOrd="0" destOrd="0" presId="urn:microsoft.com/office/officeart/2005/8/layout/vProcess5"/>
    <dgm:cxn modelId="{38816B98-BCAE-4DC7-9543-D96D2D8C76E2}" type="presOf" srcId="{B90FC1B2-FE27-49D2-B938-480FD9EDE143}" destId="{CB268503-C88B-46E7-8593-E5D0740E93CD}" srcOrd="0" destOrd="0" presId="urn:microsoft.com/office/officeart/2005/8/layout/vProcess5"/>
    <dgm:cxn modelId="{AB1757E6-BF43-4512-AF3C-34440CF49871}" srcId="{181F0A0E-CBBC-4AEC-9E7F-6E78B12FF725}" destId="{B90FC1B2-FE27-49D2-B938-480FD9EDE143}" srcOrd="1" destOrd="0" parTransId="{86529E3A-8345-4C74-9824-7D250F542CBC}" sibTransId="{2BED4E54-2754-4FC3-A373-C0E5AF9FA52D}"/>
    <dgm:cxn modelId="{4C5FEA19-8B31-40E6-96C1-6A57D809167A}" type="presOf" srcId="{91E4AAA3-CBB3-45CF-B4D6-AE1708950DAF}" destId="{231851D4-9A00-47BA-B63D-B911EF35B852}" srcOrd="0" destOrd="0" presId="urn:microsoft.com/office/officeart/2005/8/layout/vProcess5"/>
    <dgm:cxn modelId="{BD92387C-6B60-4880-8265-7C5388E4EAAD}" type="presParOf" srcId="{6B219C5F-9CF6-4EE2-84B1-B66812CD60A6}" destId="{2C80EC67-CE3B-4BC1-8E12-D9B95276C4A5}" srcOrd="0" destOrd="0" presId="urn:microsoft.com/office/officeart/2005/8/layout/vProcess5"/>
    <dgm:cxn modelId="{57B37D74-55D5-4C8C-8C7D-C7D9CA2187EA}" type="presParOf" srcId="{6B219C5F-9CF6-4EE2-84B1-B66812CD60A6}" destId="{A9F7A80B-15C8-4BA7-910A-E419C64DBCB6}" srcOrd="1" destOrd="0" presId="urn:microsoft.com/office/officeart/2005/8/layout/vProcess5"/>
    <dgm:cxn modelId="{CD9A773C-645E-4702-8407-423EFA3E497C}" type="presParOf" srcId="{6B219C5F-9CF6-4EE2-84B1-B66812CD60A6}" destId="{CB268503-C88B-46E7-8593-E5D0740E93CD}" srcOrd="2" destOrd="0" presId="urn:microsoft.com/office/officeart/2005/8/layout/vProcess5"/>
    <dgm:cxn modelId="{485F2D16-9FE1-4652-8C05-78EB69D85A0E}" type="presParOf" srcId="{6B219C5F-9CF6-4EE2-84B1-B66812CD60A6}" destId="{231851D4-9A00-47BA-B63D-B911EF35B852}" srcOrd="3" destOrd="0" presId="urn:microsoft.com/office/officeart/2005/8/layout/vProcess5"/>
    <dgm:cxn modelId="{F1AC6C4F-E5D6-4F8B-BB0A-BC3010D1E771}" type="presParOf" srcId="{6B219C5F-9CF6-4EE2-84B1-B66812CD60A6}" destId="{3F9678B7-6937-43EE-A5F2-B5D8AF81B8B6}" srcOrd="4" destOrd="0" presId="urn:microsoft.com/office/officeart/2005/8/layout/vProcess5"/>
    <dgm:cxn modelId="{2F371BC6-02F5-47F6-B38B-7D3873841085}" type="presParOf" srcId="{6B219C5F-9CF6-4EE2-84B1-B66812CD60A6}" destId="{BA4DB673-FCA9-4002-9B91-9B09866A5763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B3D042-FD2F-4CEA-9B6C-BA74FC2EB187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B4714252-C598-4543-9F2B-2081ECDAC9E1}" type="pres">
      <dgm:prSet presAssocID="{D4B3D042-FD2F-4CEA-9B6C-BA74FC2EB187}" presName="Name0" presStyleCnt="0">
        <dgm:presLayoutVars>
          <dgm:dir/>
          <dgm:resizeHandles val="exact"/>
        </dgm:presLayoutVars>
      </dgm:prSet>
      <dgm:spPr/>
    </dgm:pt>
  </dgm:ptLst>
  <dgm:cxnLst>
    <dgm:cxn modelId="{F3A97151-150D-43FF-A778-140CE758FDF2}" type="presOf" srcId="{D4B3D042-FD2F-4CEA-9B6C-BA74FC2EB187}" destId="{B4714252-C598-4543-9F2B-2081ECDAC9E1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F7A80B-15C8-4BA7-910A-E419C64DBCB6}">
      <dsp:nvSpPr>
        <dsp:cNvPr id="0" name=""/>
        <dsp:cNvSpPr/>
      </dsp:nvSpPr>
      <dsp:spPr>
        <a:xfrm>
          <a:off x="0" y="0"/>
          <a:ext cx="8938260" cy="165450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100" kern="1200" dirty="0">
              <a:latin typeface="Book Antiqua" panose="02040602050305030304" pitchFamily="18" charset="0"/>
            </a:rPr>
            <a:t>Rata de </a:t>
          </a:r>
          <a:r>
            <a:rPr lang="fr-FR" sz="3100" kern="1200" dirty="0" err="1">
              <a:latin typeface="Book Antiqua" panose="02040602050305030304" pitchFamily="18" charset="0"/>
            </a:rPr>
            <a:t>tranzi</a:t>
          </a:r>
          <a:r>
            <a:rPr lang="ro-RO" sz="3100" kern="1200" dirty="0">
              <a:latin typeface="Book Antiqua" panose="02040602050305030304" pitchFamily="18" charset="0"/>
            </a:rPr>
            <a:t>ție de la gimnaziu la liceu + 5% </a:t>
          </a:r>
          <a:endParaRPr lang="en-US" sz="3100" kern="1200" dirty="0">
            <a:latin typeface="Book Antiqua" panose="02040602050305030304" pitchFamily="18" charset="0"/>
          </a:endParaRPr>
        </a:p>
      </dsp:txBody>
      <dsp:txXfrm>
        <a:off x="48459" y="48459"/>
        <a:ext cx="7228202" cy="1557583"/>
      </dsp:txXfrm>
    </dsp:sp>
    <dsp:sp modelId="{CB268503-C88B-46E7-8593-E5D0740E93CD}">
      <dsp:nvSpPr>
        <dsp:cNvPr id="0" name=""/>
        <dsp:cNvSpPr/>
      </dsp:nvSpPr>
      <dsp:spPr>
        <a:xfrm>
          <a:off x="1577339" y="2022169"/>
          <a:ext cx="8938260" cy="165450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3100" kern="1200" dirty="0">
              <a:latin typeface="Book Antiqua" panose="02040602050305030304" pitchFamily="18" charset="0"/>
            </a:rPr>
            <a:t>Rata de finalizare a </a:t>
          </a:r>
          <a:r>
            <a:rPr lang="ro-RO" sz="3100" kern="1200" dirty="0" smtClean="0">
              <a:latin typeface="Book Antiqua" panose="02040602050305030304" pitchFamily="18" charset="0"/>
            </a:rPr>
            <a:t> învățământului obligatoriu  </a:t>
          </a:r>
          <a:r>
            <a:rPr lang="ro-RO" sz="3100" kern="1200" dirty="0">
              <a:latin typeface="Book Antiqua" panose="02040602050305030304" pitchFamily="18" charset="0"/>
            </a:rPr>
            <a:t>+ 5 % </a:t>
          </a:r>
          <a:endParaRPr lang="en-US" sz="3100" kern="1200" dirty="0">
            <a:latin typeface="Book Antiqua" panose="02040602050305030304" pitchFamily="18" charset="0"/>
          </a:endParaRPr>
        </a:p>
      </dsp:txBody>
      <dsp:txXfrm>
        <a:off x="1625798" y="2070628"/>
        <a:ext cx="6188575" cy="1557583"/>
      </dsp:txXfrm>
    </dsp:sp>
    <dsp:sp modelId="{231851D4-9A00-47BA-B63D-B911EF35B852}">
      <dsp:nvSpPr>
        <dsp:cNvPr id="0" name=""/>
        <dsp:cNvSpPr/>
      </dsp:nvSpPr>
      <dsp:spPr>
        <a:xfrm>
          <a:off x="7862833" y="1300622"/>
          <a:ext cx="1075426" cy="1075426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8104804" y="1300622"/>
        <a:ext cx="591484" cy="8092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DBC72-9692-4CD3-8914-D23F0E6F7DA8}" type="datetimeFigureOut">
              <a:rPr lang="fr-FR" smtClean="0"/>
              <a:t>02/03/2020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B6DECB-A4A8-40A7-8E66-6BF1EC8BBE2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8503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796F01-7154-41E0-B48B-A6921757531A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5997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35ed75ccf_0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" name="Google Shape;265;g35ed75ccf_044:notes"/>
          <p:cNvSpPr txBox="1">
            <a:spLocks noGrp="1"/>
          </p:cNvSpPr>
          <p:nvPr>
            <p:ph type="body" idx="1"/>
          </p:nvPr>
        </p:nvSpPr>
        <p:spPr>
          <a:xfrm>
            <a:off x="685801" y="4343403"/>
            <a:ext cx="5486400" cy="4114800"/>
          </a:xfrm>
          <a:prstGeom prst="rect">
            <a:avLst/>
          </a:prstGeom>
        </p:spPr>
        <p:txBody>
          <a:bodyPr spcFirstLastPara="1" wrap="square" lIns="90823" tIns="90823" rIns="90823" bIns="90823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985273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35ed75ccf_0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" name="Google Shape;265;g35ed75ccf_044:notes"/>
          <p:cNvSpPr txBox="1">
            <a:spLocks noGrp="1"/>
          </p:cNvSpPr>
          <p:nvPr>
            <p:ph type="body" idx="1"/>
          </p:nvPr>
        </p:nvSpPr>
        <p:spPr>
          <a:xfrm>
            <a:off x="685801" y="4343403"/>
            <a:ext cx="5486400" cy="4114800"/>
          </a:xfrm>
          <a:prstGeom prst="rect">
            <a:avLst/>
          </a:prstGeom>
        </p:spPr>
        <p:txBody>
          <a:bodyPr spcFirstLastPara="1" wrap="square" lIns="90823" tIns="90823" rIns="90823" bIns="90823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985273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35ed75ccf_0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" name="Google Shape;265;g35ed75ccf_044:notes"/>
          <p:cNvSpPr txBox="1">
            <a:spLocks noGrp="1"/>
          </p:cNvSpPr>
          <p:nvPr>
            <p:ph type="body" idx="1"/>
          </p:nvPr>
        </p:nvSpPr>
        <p:spPr>
          <a:xfrm>
            <a:off x="685801" y="4343403"/>
            <a:ext cx="5486400" cy="4114800"/>
          </a:xfrm>
          <a:prstGeom prst="rect">
            <a:avLst/>
          </a:prstGeom>
        </p:spPr>
        <p:txBody>
          <a:bodyPr spcFirstLastPara="1" wrap="square" lIns="90823" tIns="90823" rIns="90823" bIns="90823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98527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DB540DA-1250-49B3-B185-726FDB946A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453B59F1-A301-4D9F-BE6E-C076528071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587FC7D-E7A3-486B-B374-61BDBD6C6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A050D-1564-4E21-A0D4-3CBE2069925F}" type="datetimeFigureOut">
              <a:rPr lang="fr-FR" smtClean="0"/>
              <a:t>02/03/2020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561C9F8-0759-4D6F-8C1A-14FEF163B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F87ABF9-4973-44B7-B6B2-301CADFAA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26FF-C817-4A00-86D8-FF83A9BE264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2030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E73CF77-9109-4FE6-B5F9-04F9C3FC8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98C7957F-957D-49ED-B6A9-50E542C782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B40374F-89D5-4C80-B6DC-E20207963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A050D-1564-4E21-A0D4-3CBE2069925F}" type="datetimeFigureOut">
              <a:rPr lang="fr-FR" smtClean="0"/>
              <a:t>02/03/2020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6B2703E-0A57-481E-B546-525044294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F21A82D-A4C2-44C0-8843-9F8B351D3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26FF-C817-4A00-86D8-FF83A9BE264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3310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9943D117-8276-45A9-8FB8-867571F21E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FC3C59E-7950-4890-973A-B2AE35B580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AFF3D61-FE06-48ED-81E1-E28F20FAB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A050D-1564-4E21-A0D4-3CBE2069925F}" type="datetimeFigureOut">
              <a:rPr lang="fr-FR" smtClean="0"/>
              <a:t>02/03/2020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F4C9E0F-BD4D-4323-9195-B055CCAF8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90467D3-9726-4908-9C90-F4FFDC7E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26FF-C817-4A00-86D8-FF83A9BE264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3497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06B6B71-DD8E-44A2-A3E5-345A5A431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E6174C2-23D5-407E-9489-2A822386E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02F38BC-814E-4676-8C5A-A12F9F582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A050D-1564-4E21-A0D4-3CBE2069925F}" type="datetimeFigureOut">
              <a:rPr lang="fr-FR" smtClean="0"/>
              <a:t>02/03/2020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81CE2CD-72D1-4DB1-B4B8-0DA591354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BCDFE05-BCA9-4686-83A7-8A9CD864C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26FF-C817-4A00-86D8-FF83A9BE264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310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8D59CAF-9CFB-4815-B16B-801687510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C3B92B7-DF55-492A-B0C3-462DC68AE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202743B-B3C5-4CBE-9F9D-BFCF0A7F4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A050D-1564-4E21-A0D4-3CBE2069925F}" type="datetimeFigureOut">
              <a:rPr lang="fr-FR" smtClean="0"/>
              <a:t>02/03/2020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02D9267-D464-4874-81B9-F47CF245C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BC4BE0E-20E3-489D-81AB-D0B0D152A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26FF-C817-4A00-86D8-FF83A9BE264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6847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327445F-ED49-4CE1-99A9-223952AFF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199AD3C-4CAE-4A68-8CFB-1B55D965EE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6A1725A-719D-4EA3-8BEE-A05E702EB4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44BBB98-8EF2-4F7D-AD51-660D20B7D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A050D-1564-4E21-A0D4-3CBE2069925F}" type="datetimeFigureOut">
              <a:rPr lang="fr-FR" smtClean="0"/>
              <a:t>02/03/2020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9E8BCA7-53F2-4BAE-99ED-8EAF1B066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E85D84D-5D24-485F-9807-8F62A21E3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26FF-C817-4A00-86D8-FF83A9BE264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0995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E12FD6-548C-4F0F-BB90-A26627833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E7081B9-8BC9-4967-B854-CFC5403DC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F83096B-5911-405D-9E02-BAB42776C4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EB6A99B1-5A87-442E-A7CB-9ECA952B74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C9DB23A8-4535-4ACB-8786-CC32AEA153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B419D831-EBA8-4249-825B-2C93A12E1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A050D-1564-4E21-A0D4-3CBE2069925F}" type="datetimeFigureOut">
              <a:rPr lang="fr-FR" smtClean="0"/>
              <a:t>02/03/2020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CD176967-A898-4B69-B5B1-82DC830A9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D3F964EA-F6D0-4C99-96E5-664C558E0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26FF-C817-4A00-86D8-FF83A9BE264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9255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37FEF21-C77F-460D-A9E1-2F78D0BBA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5EF24C91-AC63-4B81-B0E8-5C5C363D2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A050D-1564-4E21-A0D4-3CBE2069925F}" type="datetimeFigureOut">
              <a:rPr lang="fr-FR" smtClean="0"/>
              <a:t>02/03/2020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AB397EB-3B69-44E9-9358-D95E3BF9C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878EBAC-BB67-4553-93EA-E6D7C2A37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26FF-C817-4A00-86D8-FF83A9BE264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6999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3BBFE7CC-95A2-4F99-B283-4D744BFCC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A050D-1564-4E21-A0D4-3CBE2069925F}" type="datetimeFigureOut">
              <a:rPr lang="fr-FR" smtClean="0"/>
              <a:t>02/03/2020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8547AD2C-0BCC-4680-B010-7A5A7172B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A9387C7D-D320-4CD5-A7E8-6E4EF9E3D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26FF-C817-4A00-86D8-FF83A9BE264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7187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0FFD326-7700-43C5-9D58-72AE7A031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3890B5F-3BC2-4D67-BE2C-1C6378854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BB1F54B-7247-4BDA-AC2F-B0AA7714B5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1B31154-C84A-4674-BC49-235A8798B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A050D-1564-4E21-A0D4-3CBE2069925F}" type="datetimeFigureOut">
              <a:rPr lang="fr-FR" smtClean="0"/>
              <a:t>02/03/2020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E639BD3-F3E2-4384-AE80-EE0AD4E50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E02D711-64DD-48C5-AD3C-9391BB1D4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26FF-C817-4A00-86D8-FF83A9BE264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1073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29598BE-C042-4AE3-8F6F-B420A6A00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56C73A91-470D-4AD5-8DBC-CF7FF3860F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927DACB-0F8C-4E27-9710-D4FDF56CA5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0702A2A-E53E-4D77-9A51-8000CB7A5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A050D-1564-4E21-A0D4-3CBE2069925F}" type="datetimeFigureOut">
              <a:rPr lang="fr-FR" smtClean="0"/>
              <a:t>02/03/2020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7B37C68-DFD2-4CF1-8EF2-6807085CF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F915599-9B63-406D-BE78-DB48DB547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26FF-C817-4A00-86D8-FF83A9BE264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9176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E0707B7E-6A93-4665-8244-C70A2F084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7BD8338-ACF3-4F53-80FC-304D0131F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CE4DCEE-886C-48D9-AF88-618E3098B6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A050D-1564-4E21-A0D4-3CBE2069925F}" type="datetimeFigureOut">
              <a:rPr lang="fr-FR" smtClean="0"/>
              <a:t>02/03/2020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5BC9828-DF62-4306-8212-E623CC9CC1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3337E42-60AD-4D21-8681-FA5CECB458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E26FF-C817-4A00-86D8-FF83A9BE264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5906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5.jfif"/><Relationship Id="rId7" Type="http://schemas.openxmlformats.org/officeDocument/2006/relationships/diagramQuickStyle" Target="../diagrams/quickStyle2.xml"/><Relationship Id="rId12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11" Type="http://schemas.openxmlformats.org/officeDocument/2006/relationships/image" Target="../media/image2.jpeg"/><Relationship Id="rId5" Type="http://schemas.openxmlformats.org/officeDocument/2006/relationships/diagramData" Target="../diagrams/data2.xml"/><Relationship Id="rId10" Type="http://schemas.openxmlformats.org/officeDocument/2006/relationships/image" Target="../media/image1.png"/><Relationship Id="rId4" Type="http://schemas.openxmlformats.org/officeDocument/2006/relationships/image" Target="../media/image6.jpg"/><Relationship Id="rId9" Type="http://schemas.microsoft.com/office/2007/relationships/diagramDrawing" Target="../diagrams/drawin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574" y="76201"/>
            <a:ext cx="10157354" cy="566571"/>
          </a:xfrm>
        </p:spPr>
        <p:txBody>
          <a:bodyPr>
            <a:normAutofit/>
          </a:bodyPr>
          <a:lstStyle/>
          <a:p>
            <a:r>
              <a:rPr lang="ro-RO" sz="2400" b="1" dirty="0"/>
              <a:t>Viziunea noastră – Trust ED  </a:t>
            </a:r>
            <a:endParaRPr lang="en-US" sz="2400" b="1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2C99789E-0249-40BE-AA6D-91CE11C8F096}"/>
              </a:ext>
            </a:extLst>
          </p:cNvPr>
          <p:cNvSpPr/>
          <p:nvPr/>
        </p:nvSpPr>
        <p:spPr>
          <a:xfrm>
            <a:off x="152401" y="733439"/>
            <a:ext cx="8169021" cy="890199"/>
          </a:xfrm>
          <a:prstGeom prst="rect">
            <a:avLst/>
          </a:prstGeom>
          <a:solidFill>
            <a:srgbClr val="FFC000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To</a:t>
            </a:r>
            <a:r>
              <a:rPr lang="ro-RO" sz="2000" b="1" dirty="0"/>
              <a:t>ți copiii își exercită dreptul la educație incluzivă de calitate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AFE28BE1-B6AC-4D0C-ABEC-73413E5D9C10}"/>
              </a:ext>
            </a:extLst>
          </p:cNvPr>
          <p:cNvSpPr/>
          <p:nvPr/>
        </p:nvSpPr>
        <p:spPr>
          <a:xfrm>
            <a:off x="3722416" y="3446372"/>
            <a:ext cx="1664347" cy="88644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200" dirty="0"/>
              <a:t>Mecansim de identificare a copiilor în risc de abandon școlar </a:t>
            </a:r>
            <a:endParaRPr lang="fr-FR" sz="1200" dirty="0"/>
          </a:p>
        </p:txBody>
      </p:sp>
      <p:sp>
        <p:nvSpPr>
          <p:cNvPr id="60" name="Rectangle 59">
            <a:extLst>
              <a:ext uri="{FF2B5EF4-FFF2-40B4-BE49-F238E27FC236}">
                <a16:creationId xmlns="" xmlns:a16="http://schemas.microsoft.com/office/drawing/2014/main" id="{703D1228-49B3-4726-B3A4-83647D3A7F83}"/>
              </a:ext>
            </a:extLst>
          </p:cNvPr>
          <p:cNvSpPr/>
          <p:nvPr/>
        </p:nvSpPr>
        <p:spPr>
          <a:xfrm>
            <a:off x="152401" y="4332819"/>
            <a:ext cx="6044213" cy="68192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200" dirty="0"/>
              <a:t>Personalul școlii dispune de cunoștințele, competențele și resursele necesare pentru a promova educația incluzivă de calitate </a:t>
            </a:r>
            <a:endParaRPr lang="fr-FR" sz="1200" dirty="0"/>
          </a:p>
        </p:txBody>
      </p:sp>
      <p:sp>
        <p:nvSpPr>
          <p:cNvPr id="35" name="Rectangle 34">
            <a:extLst>
              <a:ext uri="{FF2B5EF4-FFF2-40B4-BE49-F238E27FC236}">
                <a16:creationId xmlns="" xmlns:a16="http://schemas.microsoft.com/office/drawing/2014/main" id="{ABC5BDBC-B9C5-4CAA-BFE1-6D04C190EB79}"/>
              </a:ext>
            </a:extLst>
          </p:cNvPr>
          <p:cNvSpPr/>
          <p:nvPr/>
        </p:nvSpPr>
        <p:spPr>
          <a:xfrm>
            <a:off x="159187" y="1800743"/>
            <a:ext cx="4798177" cy="566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400" dirty="0"/>
              <a:t>Toți Copiii fac tranziția de la gimnaziu la liceu </a:t>
            </a:r>
            <a:endParaRPr lang="fr-FR" sz="1400" dirty="0"/>
          </a:p>
        </p:txBody>
      </p:sp>
      <p:sp>
        <p:nvSpPr>
          <p:cNvPr id="36" name="Rectangle 35">
            <a:extLst>
              <a:ext uri="{FF2B5EF4-FFF2-40B4-BE49-F238E27FC236}">
                <a16:creationId xmlns="" xmlns:a16="http://schemas.microsoft.com/office/drawing/2014/main" id="{72A0D5CF-EBAE-46D8-B2F4-BA7737ADAA03}"/>
              </a:ext>
            </a:extLst>
          </p:cNvPr>
          <p:cNvSpPr/>
          <p:nvPr/>
        </p:nvSpPr>
        <p:spPr>
          <a:xfrm>
            <a:off x="5211885" y="1800742"/>
            <a:ext cx="6557606" cy="5665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400" dirty="0"/>
              <a:t>Toți copiii finalizează învățământul obligatoriu </a:t>
            </a:r>
            <a:endParaRPr lang="fr-FR" sz="1400" dirty="0"/>
          </a:p>
        </p:txBody>
      </p:sp>
      <p:sp>
        <p:nvSpPr>
          <p:cNvPr id="37" name="Rectangle 36">
            <a:extLst>
              <a:ext uri="{FF2B5EF4-FFF2-40B4-BE49-F238E27FC236}">
                <a16:creationId xmlns="" xmlns:a16="http://schemas.microsoft.com/office/drawing/2014/main" id="{28A9E1F8-13F4-4461-8B60-686A61D3EAFB}"/>
              </a:ext>
            </a:extLst>
          </p:cNvPr>
          <p:cNvSpPr/>
          <p:nvPr/>
        </p:nvSpPr>
        <p:spPr>
          <a:xfrm>
            <a:off x="159187" y="3446374"/>
            <a:ext cx="1946643" cy="894807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200" dirty="0"/>
              <a:t>Leadershipul școlar promovează educația incluzivă de calitate</a:t>
            </a:r>
            <a:endParaRPr lang="fr-FR" sz="1200" dirty="0"/>
          </a:p>
        </p:txBody>
      </p:sp>
      <p:sp>
        <p:nvSpPr>
          <p:cNvPr id="39" name="Rectangle 38">
            <a:extLst>
              <a:ext uri="{FF2B5EF4-FFF2-40B4-BE49-F238E27FC236}">
                <a16:creationId xmlns="" xmlns:a16="http://schemas.microsoft.com/office/drawing/2014/main" id="{C315AAAC-8292-4F2B-BC72-52DC7C5F4BD0}"/>
              </a:ext>
            </a:extLst>
          </p:cNvPr>
          <p:cNvSpPr/>
          <p:nvPr/>
        </p:nvSpPr>
        <p:spPr>
          <a:xfrm>
            <a:off x="2105830" y="3446373"/>
            <a:ext cx="1616586" cy="894807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200" dirty="0"/>
              <a:t>Metode pedagogice centrate pe elev  </a:t>
            </a:r>
            <a:endParaRPr lang="fr-FR" sz="1200" dirty="0"/>
          </a:p>
        </p:txBody>
      </p:sp>
      <p:sp>
        <p:nvSpPr>
          <p:cNvPr id="41" name="Rectangle 40">
            <a:extLst>
              <a:ext uri="{FF2B5EF4-FFF2-40B4-BE49-F238E27FC236}">
                <a16:creationId xmlns="" xmlns:a16="http://schemas.microsoft.com/office/drawing/2014/main" id="{3BA5E0F4-354E-49B5-B632-D16008380D98}"/>
              </a:ext>
            </a:extLst>
          </p:cNvPr>
          <p:cNvSpPr/>
          <p:nvPr/>
        </p:nvSpPr>
        <p:spPr>
          <a:xfrm>
            <a:off x="6812089" y="5025689"/>
            <a:ext cx="4957402" cy="567943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200" dirty="0"/>
              <a:t>Mecanisme de culegere de date / monitorizare permit dezvoltare de intervenții relevante și sustenabile pentru promovarea educației</a:t>
            </a:r>
            <a:endParaRPr lang="fr-FR" sz="1200" dirty="0"/>
          </a:p>
        </p:txBody>
      </p:sp>
      <p:sp>
        <p:nvSpPr>
          <p:cNvPr id="45" name="Rectangle 44">
            <a:extLst>
              <a:ext uri="{FF2B5EF4-FFF2-40B4-BE49-F238E27FC236}">
                <a16:creationId xmlns="" xmlns:a16="http://schemas.microsoft.com/office/drawing/2014/main" id="{EFB2B0E0-1546-4882-8EB7-1DFB0016A66B}"/>
              </a:ext>
            </a:extLst>
          </p:cNvPr>
          <p:cNvSpPr/>
          <p:nvPr/>
        </p:nvSpPr>
        <p:spPr>
          <a:xfrm>
            <a:off x="5386764" y="3450776"/>
            <a:ext cx="2392510" cy="935887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200" dirty="0"/>
              <a:t>Spijin comprehensiv pentru elevii în risc de abandon școlar </a:t>
            </a:r>
            <a:endParaRPr lang="fr-FR" sz="1200" dirty="0"/>
          </a:p>
        </p:txBody>
      </p:sp>
      <p:sp>
        <p:nvSpPr>
          <p:cNvPr id="46" name="Rectangle: Rounded Corners 45">
            <a:extLst>
              <a:ext uri="{FF2B5EF4-FFF2-40B4-BE49-F238E27FC236}">
                <a16:creationId xmlns="" xmlns:a16="http://schemas.microsoft.com/office/drawing/2014/main" id="{D0623493-A63E-4171-8E6B-DDF9D6BD7DA2}"/>
              </a:ext>
            </a:extLst>
          </p:cNvPr>
          <p:cNvSpPr/>
          <p:nvPr/>
        </p:nvSpPr>
        <p:spPr>
          <a:xfrm>
            <a:off x="152401" y="2514600"/>
            <a:ext cx="1655561" cy="78592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200" dirty="0"/>
              <a:t>Crește accesul la educație incluzivă de calitate </a:t>
            </a:r>
            <a:endParaRPr lang="fr-FR" sz="1200" dirty="0"/>
          </a:p>
        </p:txBody>
      </p:sp>
      <p:sp>
        <p:nvSpPr>
          <p:cNvPr id="47" name="Rectangle: Rounded Corners 46">
            <a:extLst>
              <a:ext uri="{FF2B5EF4-FFF2-40B4-BE49-F238E27FC236}">
                <a16:creationId xmlns="" xmlns:a16="http://schemas.microsoft.com/office/drawing/2014/main" id="{DE11686F-BC71-4872-AF8E-63C2A4C394A7}"/>
              </a:ext>
            </a:extLst>
          </p:cNvPr>
          <p:cNvSpPr/>
          <p:nvPr/>
        </p:nvSpPr>
        <p:spPr>
          <a:xfrm>
            <a:off x="1879603" y="2516089"/>
            <a:ext cx="1550492" cy="791515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200" dirty="0"/>
              <a:t>Climatul școlar este favorabil participării școlare </a:t>
            </a:r>
            <a:endParaRPr lang="fr-FR" sz="1200" dirty="0"/>
          </a:p>
        </p:txBody>
      </p:sp>
      <p:sp>
        <p:nvSpPr>
          <p:cNvPr id="48" name="Rectangle: Rounded Corners 47">
            <a:extLst>
              <a:ext uri="{FF2B5EF4-FFF2-40B4-BE49-F238E27FC236}">
                <a16:creationId xmlns="" xmlns:a16="http://schemas.microsoft.com/office/drawing/2014/main" id="{B825AA62-CD2F-495A-AEA9-A90B6C9CA011}"/>
              </a:ext>
            </a:extLst>
          </p:cNvPr>
          <p:cNvSpPr/>
          <p:nvPr/>
        </p:nvSpPr>
        <p:spPr>
          <a:xfrm>
            <a:off x="3460190" y="2537335"/>
            <a:ext cx="1828800" cy="76318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200" dirty="0"/>
              <a:t>Eleviii în risc de abandon școlar primesc sprijin individualizat </a:t>
            </a:r>
            <a:endParaRPr lang="fr-FR" sz="1200" dirty="0"/>
          </a:p>
        </p:txBody>
      </p:sp>
      <p:sp>
        <p:nvSpPr>
          <p:cNvPr id="49" name="Rectangle: Rounded Corners 48">
            <a:extLst>
              <a:ext uri="{FF2B5EF4-FFF2-40B4-BE49-F238E27FC236}">
                <a16:creationId xmlns="" xmlns:a16="http://schemas.microsoft.com/office/drawing/2014/main" id="{DCF82882-6EC0-4238-B0A9-7FFE25D94C09}"/>
              </a:ext>
            </a:extLst>
          </p:cNvPr>
          <p:cNvSpPr/>
          <p:nvPr/>
        </p:nvSpPr>
        <p:spPr>
          <a:xfrm>
            <a:off x="5386763" y="2544417"/>
            <a:ext cx="2438400" cy="763187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200" dirty="0"/>
              <a:t>Școala încurajează dezvoltarea abilităților socio-emoționate 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="" xmlns:a16="http://schemas.microsoft.com/office/drawing/2014/main" id="{23AA31C4-040D-452F-8D89-25BD85425CA4}"/>
              </a:ext>
            </a:extLst>
          </p:cNvPr>
          <p:cNvSpPr/>
          <p:nvPr/>
        </p:nvSpPr>
        <p:spPr>
          <a:xfrm>
            <a:off x="7931444" y="2537335"/>
            <a:ext cx="2108437" cy="76318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200"/>
              <a:t>Familia sprijină activ participarea școlară a copilului  </a:t>
            </a:r>
            <a:endParaRPr lang="fr-FR" sz="1200" dirty="0"/>
          </a:p>
        </p:txBody>
      </p:sp>
      <p:sp>
        <p:nvSpPr>
          <p:cNvPr id="51" name="Rectangle: Rounded Corners 50">
            <a:extLst>
              <a:ext uri="{FF2B5EF4-FFF2-40B4-BE49-F238E27FC236}">
                <a16:creationId xmlns="" xmlns:a16="http://schemas.microsoft.com/office/drawing/2014/main" id="{59FFBCEC-4E45-4F19-943A-FD49F94596B0}"/>
              </a:ext>
            </a:extLst>
          </p:cNvPr>
          <p:cNvSpPr/>
          <p:nvPr/>
        </p:nvSpPr>
        <p:spPr>
          <a:xfrm>
            <a:off x="10137653" y="2537684"/>
            <a:ext cx="1676400" cy="76318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200" dirty="0"/>
              <a:t>Parteneriat la nivelul comunității pentru promovarea educației</a:t>
            </a:r>
            <a:endParaRPr lang="fr-FR" sz="1200" dirty="0"/>
          </a:p>
        </p:txBody>
      </p:sp>
      <p:sp>
        <p:nvSpPr>
          <p:cNvPr id="52" name="Rectangle 51">
            <a:extLst>
              <a:ext uri="{FF2B5EF4-FFF2-40B4-BE49-F238E27FC236}">
                <a16:creationId xmlns="" xmlns:a16="http://schemas.microsoft.com/office/drawing/2014/main" id="{DC64932D-459B-44D1-8AE4-435AE047E830}"/>
              </a:ext>
            </a:extLst>
          </p:cNvPr>
          <p:cNvSpPr/>
          <p:nvPr/>
        </p:nvSpPr>
        <p:spPr>
          <a:xfrm>
            <a:off x="7779273" y="3453455"/>
            <a:ext cx="2427373" cy="919427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200" dirty="0"/>
              <a:t>Părinții înțeleg nevoile adolesenților și se implică activ în participarea și reușita școlară a elevilor </a:t>
            </a:r>
            <a:endParaRPr lang="fr-FR" sz="1200" dirty="0"/>
          </a:p>
        </p:txBody>
      </p:sp>
      <p:sp>
        <p:nvSpPr>
          <p:cNvPr id="53" name="Rectangle 52">
            <a:extLst>
              <a:ext uri="{FF2B5EF4-FFF2-40B4-BE49-F238E27FC236}">
                <a16:creationId xmlns="" xmlns:a16="http://schemas.microsoft.com/office/drawing/2014/main" id="{FC845458-0324-4319-B9D9-0934C8E76717}"/>
              </a:ext>
            </a:extLst>
          </p:cNvPr>
          <p:cNvSpPr/>
          <p:nvPr/>
        </p:nvSpPr>
        <p:spPr>
          <a:xfrm>
            <a:off x="10206646" y="3446375"/>
            <a:ext cx="1562846" cy="94029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200" dirty="0"/>
              <a:t>Sunt valorizate modele de succes care au reușit în viață prin educație </a:t>
            </a:r>
            <a:endParaRPr lang="fr-FR" sz="1200" dirty="0"/>
          </a:p>
        </p:txBody>
      </p:sp>
      <p:sp>
        <p:nvSpPr>
          <p:cNvPr id="54" name="Rectangle 53">
            <a:extLst>
              <a:ext uri="{FF2B5EF4-FFF2-40B4-BE49-F238E27FC236}">
                <a16:creationId xmlns="" xmlns:a16="http://schemas.microsoft.com/office/drawing/2014/main" id="{515C98C0-AF84-4B34-819D-561F16266329}"/>
              </a:ext>
            </a:extLst>
          </p:cNvPr>
          <p:cNvSpPr/>
          <p:nvPr/>
        </p:nvSpPr>
        <p:spPr>
          <a:xfrm>
            <a:off x="6196614" y="4375561"/>
            <a:ext cx="5572877" cy="64320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200" dirty="0"/>
              <a:t>Opotunități de participare ale elevilor la activități extra curriculare / oportunități de dezvoltare a abilităților socio-emoționale </a:t>
            </a:r>
            <a:endParaRPr lang="fr-FR" sz="1200" dirty="0"/>
          </a:p>
        </p:txBody>
      </p:sp>
      <p:sp>
        <p:nvSpPr>
          <p:cNvPr id="5" name="Callout: Up Arrow 4">
            <a:extLst>
              <a:ext uri="{FF2B5EF4-FFF2-40B4-BE49-F238E27FC236}">
                <a16:creationId xmlns="" xmlns:a16="http://schemas.microsoft.com/office/drawing/2014/main" id="{13A832C5-BA5A-4C82-9F57-F0E11B8E2EE8}"/>
              </a:ext>
            </a:extLst>
          </p:cNvPr>
          <p:cNvSpPr/>
          <p:nvPr/>
        </p:nvSpPr>
        <p:spPr>
          <a:xfrm>
            <a:off x="159187" y="5700901"/>
            <a:ext cx="1720417" cy="1004699"/>
          </a:xfrm>
          <a:prstGeom prst="upArrowCallou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400" dirty="0">
                <a:solidFill>
                  <a:schemeClr val="accent1">
                    <a:lumMod val="75000"/>
                  </a:schemeClr>
                </a:solidFill>
              </a:rPr>
              <a:t>Formare leadership directori școală</a:t>
            </a:r>
            <a:endParaRPr lang="fr-FR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8" name="Callout: Up Arrow 57">
            <a:extLst>
              <a:ext uri="{FF2B5EF4-FFF2-40B4-BE49-F238E27FC236}">
                <a16:creationId xmlns="" xmlns:a16="http://schemas.microsoft.com/office/drawing/2014/main" id="{518BB50F-6AF8-4425-A9D7-33FFDFE8A668}"/>
              </a:ext>
            </a:extLst>
          </p:cNvPr>
          <p:cNvSpPr/>
          <p:nvPr/>
        </p:nvSpPr>
        <p:spPr>
          <a:xfrm>
            <a:off x="1904734" y="5700901"/>
            <a:ext cx="1905000" cy="1004699"/>
          </a:xfrm>
          <a:prstGeom prst="upArrowCallou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400" dirty="0">
                <a:solidFill>
                  <a:schemeClr val="accent1">
                    <a:lumMod val="75000"/>
                  </a:schemeClr>
                </a:solidFill>
              </a:rPr>
              <a:t>Formare cadre didactice / resurse educaționale </a:t>
            </a:r>
            <a:endParaRPr lang="fr-FR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9" name="Callout: Up Arrow 58">
            <a:extLst>
              <a:ext uri="{FF2B5EF4-FFF2-40B4-BE49-F238E27FC236}">
                <a16:creationId xmlns="" xmlns:a16="http://schemas.microsoft.com/office/drawing/2014/main" id="{049BD62A-B76F-4FA7-81E2-65A368081427}"/>
              </a:ext>
            </a:extLst>
          </p:cNvPr>
          <p:cNvSpPr/>
          <p:nvPr/>
        </p:nvSpPr>
        <p:spPr>
          <a:xfrm>
            <a:off x="3802978" y="5711216"/>
            <a:ext cx="1905000" cy="1004699"/>
          </a:xfrm>
          <a:prstGeom prst="upArrowCallou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G</a:t>
            </a:r>
            <a:r>
              <a:rPr lang="ro-RO" sz="1400" dirty="0">
                <a:solidFill>
                  <a:schemeClr val="accent1">
                    <a:lumMod val="75000"/>
                  </a:schemeClr>
                </a:solidFill>
              </a:rPr>
              <a:t>ranturi școli 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/ BRIO/ qie.ro </a:t>
            </a:r>
            <a:endParaRPr lang="fr-FR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1" name="Callout: Up Arrow 60">
            <a:extLst>
              <a:ext uri="{FF2B5EF4-FFF2-40B4-BE49-F238E27FC236}">
                <a16:creationId xmlns="" xmlns:a16="http://schemas.microsoft.com/office/drawing/2014/main" id="{D112AA40-3DF1-4379-B288-6E3F00ADDE1F}"/>
              </a:ext>
            </a:extLst>
          </p:cNvPr>
          <p:cNvSpPr/>
          <p:nvPr/>
        </p:nvSpPr>
        <p:spPr>
          <a:xfrm>
            <a:off x="5861462" y="5668629"/>
            <a:ext cx="1905000" cy="993978"/>
          </a:xfrm>
          <a:prstGeom prst="upArrowCallou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400" dirty="0">
                <a:solidFill>
                  <a:schemeClr val="accent1">
                    <a:lumMod val="75000"/>
                  </a:schemeClr>
                </a:solidFill>
              </a:rPr>
              <a:t>Burse / tutorat / mentorat 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/ </a:t>
            </a:r>
            <a:r>
              <a:rPr lang="en-US" sz="1400" dirty="0" err="1">
                <a:solidFill>
                  <a:schemeClr val="accent1">
                    <a:lumMod val="75000"/>
                  </a:schemeClr>
                </a:solidFill>
              </a:rPr>
              <a:t>cluburi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o-RO" sz="1400" dirty="0">
                <a:solidFill>
                  <a:schemeClr val="accent1">
                    <a:lumMod val="75000"/>
                  </a:schemeClr>
                </a:solidFill>
              </a:rPr>
              <a:t>pentru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1">
                    <a:lumMod val="75000"/>
                  </a:schemeClr>
                </a:solidFill>
              </a:rPr>
              <a:t>elevi</a:t>
            </a:r>
            <a:endParaRPr lang="fr-FR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2" name="Callout: Up Arrow 61">
            <a:extLst>
              <a:ext uri="{FF2B5EF4-FFF2-40B4-BE49-F238E27FC236}">
                <a16:creationId xmlns="" xmlns:a16="http://schemas.microsoft.com/office/drawing/2014/main" id="{6D1AE214-8870-4FFF-A361-015D77635BC0}"/>
              </a:ext>
            </a:extLst>
          </p:cNvPr>
          <p:cNvSpPr/>
          <p:nvPr/>
        </p:nvSpPr>
        <p:spPr>
          <a:xfrm>
            <a:off x="7833421" y="5677164"/>
            <a:ext cx="1905000" cy="1004699"/>
          </a:xfrm>
          <a:prstGeom prst="upArrowCallou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400" dirty="0">
                <a:solidFill>
                  <a:schemeClr val="accent1">
                    <a:lumMod val="75000"/>
                  </a:schemeClr>
                </a:solidFill>
              </a:rPr>
              <a:t>Educație parentală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 / </a:t>
            </a:r>
            <a:r>
              <a:rPr lang="en-US" sz="1400" dirty="0" err="1">
                <a:solidFill>
                  <a:schemeClr val="accent1">
                    <a:lumMod val="75000"/>
                  </a:schemeClr>
                </a:solidFill>
              </a:rPr>
              <a:t>grupuri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 de </a:t>
            </a:r>
            <a:r>
              <a:rPr lang="en-US" sz="1400">
                <a:solidFill>
                  <a:schemeClr val="accent1">
                    <a:lumMod val="75000"/>
                  </a:schemeClr>
                </a:solidFill>
              </a:rPr>
              <a:t>suport</a:t>
            </a:r>
            <a:endParaRPr lang="fr-FR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3" name="Callout: Up Arrow 62">
            <a:extLst>
              <a:ext uri="{FF2B5EF4-FFF2-40B4-BE49-F238E27FC236}">
                <a16:creationId xmlns="" xmlns:a16="http://schemas.microsoft.com/office/drawing/2014/main" id="{5F2FF84B-9E94-464E-8CC7-48B95EB3438C}"/>
              </a:ext>
            </a:extLst>
          </p:cNvPr>
          <p:cNvSpPr/>
          <p:nvPr/>
        </p:nvSpPr>
        <p:spPr>
          <a:xfrm>
            <a:off x="9818190" y="5625637"/>
            <a:ext cx="1905000" cy="1079963"/>
          </a:xfrm>
          <a:prstGeom prst="upArrowCallou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>
                <a:solidFill>
                  <a:schemeClr val="accent1">
                    <a:lumMod val="75000"/>
                  </a:schemeClr>
                </a:solidFill>
              </a:rPr>
              <a:t>V</a:t>
            </a:r>
            <a:r>
              <a:rPr lang="ro-RO" sz="1400">
                <a:solidFill>
                  <a:schemeClr val="accent1">
                    <a:lumMod val="75000"/>
                  </a:schemeClr>
                </a:solidFill>
              </a:rPr>
              <a:t>alorizarea </a:t>
            </a:r>
            <a:r>
              <a:rPr lang="ro-RO" sz="1400" dirty="0">
                <a:solidFill>
                  <a:schemeClr val="accent1">
                    <a:lumMod val="75000"/>
                  </a:schemeClr>
                </a:solidFill>
              </a:rPr>
              <a:t>modelelor de succes </a:t>
            </a:r>
            <a:endParaRPr lang="fr-FR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="" xmlns:a16="http://schemas.microsoft.com/office/drawing/2014/main" id="{AE640259-3E95-40A6-9110-48B71F3D43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62745" y="307567"/>
            <a:ext cx="2106746" cy="728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955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3142445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7" name="Google Shape;267;p30"/>
          <p:cNvSpPr txBox="1">
            <a:spLocks noGrp="1"/>
          </p:cNvSpPr>
          <p:nvPr>
            <p:ph type="title"/>
          </p:nvPr>
        </p:nvSpPr>
        <p:spPr>
          <a:xfrm>
            <a:off x="429622" y="439653"/>
            <a:ext cx="2283200" cy="1143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lvl="0" algn="ctr"/>
            <a:r>
              <a:rPr lang="ro-RO" sz="2667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o-RO" sz="2667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o-RO" sz="26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TrustED – </a:t>
            </a:r>
            <a:br>
              <a:rPr lang="ro-RO" sz="2600" dirty="0" smtClean="0">
                <a:solidFill>
                  <a:schemeClr val="bg1"/>
                </a:solidFill>
                <a:latin typeface="Book Antiqua" panose="02040602050305030304" pitchFamily="18" charset="0"/>
              </a:rPr>
            </a:br>
            <a:r>
              <a:rPr lang="ro-RO" sz="2600" dirty="0">
                <a:solidFill>
                  <a:schemeClr val="bg1"/>
                </a:solidFill>
                <a:latin typeface="Book Antiqua" panose="02040602050305030304" pitchFamily="18" charset="0"/>
              </a:rPr>
              <a:t/>
            </a:r>
            <a:br>
              <a:rPr lang="ro-RO" sz="2600" dirty="0">
                <a:solidFill>
                  <a:schemeClr val="bg1"/>
                </a:solidFill>
                <a:latin typeface="Book Antiqua" panose="02040602050305030304" pitchFamily="18" charset="0"/>
              </a:rPr>
            </a:br>
            <a:r>
              <a:rPr lang="ro-RO" sz="26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Educație </a:t>
            </a:r>
            <a:r>
              <a:rPr lang="ro-RO" sz="2600" dirty="0">
                <a:solidFill>
                  <a:schemeClr val="bg1"/>
                </a:solidFill>
                <a:latin typeface="Book Antiqua" panose="02040602050305030304" pitchFamily="18" charset="0"/>
              </a:rPr>
              <a:t>Incluzivă de Calitate în județul </a:t>
            </a:r>
            <a:r>
              <a:rPr lang="ro-RO" sz="26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Bacău </a:t>
            </a:r>
            <a:r>
              <a:rPr lang="ro-RO" sz="2600" dirty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/>
            </a:r>
            <a:br>
              <a:rPr lang="ro-RO" sz="2600" dirty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</a:br>
            <a:r>
              <a:rPr lang="ro-RO" sz="2800" dirty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/>
            </a:r>
            <a:br>
              <a:rPr lang="ro-RO" sz="2800" dirty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</a:br>
            <a:r>
              <a:rPr lang="ro-RO" sz="2667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o-RO" sz="2667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o-RO" sz="2667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o-RO" sz="2667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o-RO" sz="2667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o-RO" sz="2667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o-RO" sz="2667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o-RO" sz="2667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o-RO" sz="2667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o-RO" sz="2667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o-RO" sz="2667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o-RO" sz="2667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o-RO" sz="2667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o-RO" sz="2667" dirty="0">
                <a:solidFill>
                  <a:schemeClr val="accent2">
                    <a:lumMod val="75000"/>
                  </a:schemeClr>
                </a:solidFill>
              </a:rPr>
            </a:br>
            <a:endParaRPr sz="2667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69" name="Google Shape;269;p30"/>
          <p:cNvSpPr/>
          <p:nvPr/>
        </p:nvSpPr>
        <p:spPr>
          <a:xfrm>
            <a:off x="3247005" y="2083623"/>
            <a:ext cx="8402000" cy="765200"/>
          </a:xfrm>
          <a:prstGeom prst="homePlate">
            <a:avLst>
              <a:gd name="adj" fmla="val 50000"/>
            </a:avLst>
          </a:prstGeom>
          <a:solidFill>
            <a:srgbClr val="CFE2F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71" name="Google Shape;271;p30"/>
          <p:cNvSpPr/>
          <p:nvPr/>
        </p:nvSpPr>
        <p:spPr>
          <a:xfrm>
            <a:off x="3540354" y="1771823"/>
            <a:ext cx="3387237" cy="208189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cap="flat" cmpd="sng">
            <a:solidFill>
              <a:schemeClr val="accent2">
                <a:lumMod val="75000"/>
              </a:schemeClr>
            </a:solidFill>
            <a:prstDash val="lgDashDot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ro-RO" sz="2000" b="1" dirty="0">
                <a:solidFill>
                  <a:schemeClr val="accent5">
                    <a:lumMod val="75000"/>
                  </a:schemeClr>
                </a:solidFill>
                <a:latin typeface="Book Antiqua" panose="02040602050305030304" pitchFamily="18" charset="0"/>
              </a:rPr>
              <a:t>tranziția de la gimnaziu la </a:t>
            </a:r>
            <a:r>
              <a:rPr lang="ro-RO" sz="2000" b="1" dirty="0" smtClean="0">
                <a:solidFill>
                  <a:schemeClr val="accent5">
                    <a:lumMod val="75000"/>
                  </a:schemeClr>
                </a:solidFill>
                <a:latin typeface="Book Antiqua" panose="02040602050305030304" pitchFamily="18" charset="0"/>
              </a:rPr>
              <a:t>liceu</a:t>
            </a:r>
            <a:endParaRPr sz="2000" b="1" dirty="0">
              <a:solidFill>
                <a:schemeClr val="accent5">
                  <a:lumMod val="75000"/>
                </a:schemeClr>
              </a:solidFill>
              <a:latin typeface="Book Antiqua" panose="02040602050305030304" pitchFamily="18" charset="0"/>
              <a:ea typeface="Roboto"/>
              <a:cs typeface="Roboto"/>
              <a:sym typeface="Roboto"/>
            </a:endParaRPr>
          </a:p>
        </p:txBody>
      </p:sp>
      <p:sp>
        <p:nvSpPr>
          <p:cNvPr id="272" name="Google Shape;272;p30"/>
          <p:cNvSpPr/>
          <p:nvPr/>
        </p:nvSpPr>
        <p:spPr>
          <a:xfrm>
            <a:off x="7220940" y="1706012"/>
            <a:ext cx="3445749" cy="2054463"/>
          </a:xfrm>
          <a:prstGeom prst="ellipse">
            <a:avLst/>
          </a:prstGeom>
          <a:solidFill>
            <a:srgbClr val="EDF2F9"/>
          </a:solidFill>
          <a:ln w="19050" cap="flat" cmpd="sng">
            <a:solidFill>
              <a:srgbClr val="C00000"/>
            </a:solidFill>
            <a:prstDash val="lgDashDot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ro-RO" sz="2000" b="1" dirty="0" smtClean="0">
                <a:solidFill>
                  <a:schemeClr val="accent5">
                    <a:lumMod val="75000"/>
                  </a:schemeClr>
                </a:solidFill>
                <a:latin typeface="Book Antiqua" panose="02040602050305030304" pitchFamily="18" charset="0"/>
              </a:rPr>
              <a:t>finalizarea învățământului obligatoriu</a:t>
            </a:r>
            <a:endParaRPr sz="2000" b="1" dirty="0">
              <a:solidFill>
                <a:schemeClr val="accent5">
                  <a:lumMod val="75000"/>
                </a:schemeClr>
              </a:solidFill>
              <a:latin typeface="Book Antiqua" panose="02040602050305030304" pitchFamily="18" charset="0"/>
              <a:ea typeface="Roboto"/>
              <a:cs typeface="Roboto"/>
              <a:sym typeface="Roboto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296112" y="157884"/>
            <a:ext cx="4301544" cy="637489"/>
            <a:chOff x="3260765" y="-6424"/>
            <a:chExt cx="4891562" cy="717548"/>
          </a:xfrm>
        </p:grpSpPr>
        <p:pic>
          <p:nvPicPr>
            <p:cNvPr id="9" name="Picture 8">
              <a:extLst>
                <a:ext uri="{FF2B5EF4-FFF2-40B4-BE49-F238E27FC236}">
                  <a16:creationId xmlns="" xmlns:a16="http://schemas.microsoft.com/office/drawing/2014/main" id="{AE640259-3E95-40A6-9110-48B71F3D432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260765" y="44032"/>
              <a:ext cx="1883911" cy="651590"/>
            </a:xfrm>
            <a:prstGeom prst="rect">
              <a:avLst/>
            </a:prstGeom>
          </p:spPr>
        </p:pic>
        <p:pic>
          <p:nvPicPr>
            <p:cNvPr id="10" name="Picture 9" descr="sigla_mai2010doc">
              <a:extLst>
                <a:ext uri="{FF2B5EF4-FFF2-40B4-BE49-F238E27FC236}">
                  <a16:creationId xmlns:a16="http://schemas.microsoft.com/office/drawing/2014/main" xmlns="" id="{A77C7F4D-973B-49CE-89EF-CF0F085BBA4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4676" y="44032"/>
              <a:ext cx="1546225" cy="533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1">
              <a:extLst>
                <a:ext uri="{FF2B5EF4-FFF2-40B4-BE49-F238E27FC236}">
                  <a16:creationId xmlns:a16="http://schemas.microsoft.com/office/drawing/2014/main" xmlns="" id="{E65EE1FB-EBFE-4011-9F1A-B035D9C300F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08973" y="-6424"/>
              <a:ext cx="1043354" cy="7175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13" name="Google Shape;261;p29"/>
          <p:cNvCxnSpPr/>
          <p:nvPr/>
        </p:nvCxnSpPr>
        <p:spPr>
          <a:xfrm flipV="1">
            <a:off x="1571222" y="4879993"/>
            <a:ext cx="10263887" cy="45567"/>
          </a:xfrm>
          <a:prstGeom prst="straightConnector1">
            <a:avLst/>
          </a:prstGeom>
          <a:noFill/>
          <a:ln w="9525" cap="flat" cmpd="sng">
            <a:solidFill>
              <a:srgbClr val="0B5394"/>
            </a:solidFill>
            <a:prstDash val="lgDashDotDot"/>
            <a:round/>
            <a:headEnd type="diamond" w="med" len="med"/>
            <a:tailEnd type="diamond" w="med" len="med"/>
          </a:ln>
        </p:spPr>
      </p:cxnSp>
      <p:grpSp>
        <p:nvGrpSpPr>
          <p:cNvPr id="23" name="Group 22"/>
          <p:cNvGrpSpPr/>
          <p:nvPr/>
        </p:nvGrpSpPr>
        <p:grpSpPr>
          <a:xfrm>
            <a:off x="494647" y="5639836"/>
            <a:ext cx="11399168" cy="1065093"/>
            <a:chOff x="494647" y="5639836"/>
            <a:chExt cx="11399168" cy="1065093"/>
          </a:xfrm>
        </p:grpSpPr>
        <p:sp>
          <p:nvSpPr>
            <p:cNvPr id="21" name="Callout: Up Arrow 61">
              <a:extLst>
                <a:ext uri="{FF2B5EF4-FFF2-40B4-BE49-F238E27FC236}">
                  <a16:creationId xmlns="" xmlns:a16="http://schemas.microsoft.com/office/drawing/2014/main" id="{6D1AE214-8870-4FFF-A361-015D77635BC0}"/>
                </a:ext>
              </a:extLst>
            </p:cNvPr>
            <p:cNvSpPr/>
            <p:nvPr/>
          </p:nvSpPr>
          <p:spPr>
            <a:xfrm>
              <a:off x="9988815" y="5639836"/>
              <a:ext cx="1905000" cy="1041428"/>
            </a:xfrm>
            <a:prstGeom prst="upArrowCallout">
              <a:avLst/>
            </a:prstGeom>
            <a:solidFill>
              <a:schemeClr val="bg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o-RO" sz="1400" b="1" dirty="0">
                  <a:solidFill>
                    <a:srgbClr val="C00000"/>
                  </a:solidFill>
                  <a:latin typeface="Book Antiqua" panose="02040602050305030304" pitchFamily="18" charset="0"/>
                </a:rPr>
                <a:t>Educație parentală</a:t>
              </a:r>
              <a:r>
                <a:rPr lang="en-US" sz="1400" b="1" dirty="0">
                  <a:solidFill>
                    <a:srgbClr val="C00000"/>
                  </a:solidFill>
                  <a:latin typeface="Book Antiqua" panose="02040602050305030304" pitchFamily="18" charset="0"/>
                </a:rPr>
                <a:t> </a:t>
              </a:r>
              <a:endParaRPr lang="fr-FR" sz="1400" b="1" dirty="0">
                <a:solidFill>
                  <a:srgbClr val="C00000"/>
                </a:solidFill>
                <a:latin typeface="Book Antiqua" panose="02040602050305030304" pitchFamily="18" charset="0"/>
              </a:endParaRP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494647" y="5639836"/>
              <a:ext cx="9433548" cy="1065093"/>
              <a:chOff x="494647" y="5639836"/>
              <a:chExt cx="9433548" cy="1065093"/>
            </a:xfrm>
          </p:grpSpPr>
          <p:sp>
            <p:nvSpPr>
              <p:cNvPr id="16" name="Callout: Up Arrow 4">
                <a:extLst>
                  <a:ext uri="{FF2B5EF4-FFF2-40B4-BE49-F238E27FC236}">
                    <a16:creationId xmlns="" xmlns:a16="http://schemas.microsoft.com/office/drawing/2014/main" id="{13A832C5-BA5A-4C82-9F57-F0E11B8E2EE8}"/>
                  </a:ext>
                </a:extLst>
              </p:cNvPr>
              <p:cNvSpPr/>
              <p:nvPr/>
            </p:nvSpPr>
            <p:spPr>
              <a:xfrm>
                <a:off x="494647" y="5689915"/>
                <a:ext cx="1720417" cy="1004699"/>
              </a:xfrm>
              <a:prstGeom prst="upArrowCallou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o-RO" sz="1400" b="1" dirty="0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Formare leadership directori școală</a:t>
                </a:r>
                <a:endParaRPr lang="fr-FR" sz="1400" b="1" dirty="0">
                  <a:solidFill>
                    <a:srgbClr val="C00000"/>
                  </a:solidFill>
                  <a:latin typeface="Book Antiqua" panose="02040602050305030304" pitchFamily="18" charset="0"/>
                </a:endParaRPr>
              </a:p>
            </p:txBody>
          </p:sp>
          <p:sp>
            <p:nvSpPr>
              <p:cNvPr id="17" name="Callout: Up Arrow 57">
                <a:extLst>
                  <a:ext uri="{FF2B5EF4-FFF2-40B4-BE49-F238E27FC236}">
                    <a16:creationId xmlns="" xmlns:a16="http://schemas.microsoft.com/office/drawing/2014/main" id="{518BB50F-6AF8-4425-A9D7-33FFDFE8A668}"/>
                  </a:ext>
                </a:extLst>
              </p:cNvPr>
              <p:cNvSpPr/>
              <p:nvPr/>
            </p:nvSpPr>
            <p:spPr>
              <a:xfrm>
                <a:off x="2240194" y="5689915"/>
                <a:ext cx="1905000" cy="1004699"/>
              </a:xfrm>
              <a:prstGeom prst="upArrowCallou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o-RO" sz="1400" b="1" dirty="0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Formare cadre didactice / resurse educaționale </a:t>
                </a:r>
                <a:endParaRPr lang="fr-FR" sz="1400" b="1" dirty="0">
                  <a:solidFill>
                    <a:srgbClr val="C00000"/>
                  </a:solidFill>
                  <a:latin typeface="Book Antiqua" panose="02040602050305030304" pitchFamily="18" charset="0"/>
                </a:endParaRPr>
              </a:p>
            </p:txBody>
          </p:sp>
          <p:sp>
            <p:nvSpPr>
              <p:cNvPr id="18" name="Callout: Up Arrow 58">
                <a:extLst>
                  <a:ext uri="{FF2B5EF4-FFF2-40B4-BE49-F238E27FC236}">
                    <a16:creationId xmlns="" xmlns:a16="http://schemas.microsoft.com/office/drawing/2014/main" id="{049BD62A-B76F-4FA7-81E2-65A368081427}"/>
                  </a:ext>
                </a:extLst>
              </p:cNvPr>
              <p:cNvSpPr/>
              <p:nvPr/>
            </p:nvSpPr>
            <p:spPr>
              <a:xfrm>
                <a:off x="4177075" y="5700230"/>
                <a:ext cx="1905000" cy="1004699"/>
              </a:xfrm>
              <a:prstGeom prst="upArrowCallou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G</a:t>
                </a:r>
                <a:r>
                  <a:rPr lang="ro-RO" sz="1400" b="1" dirty="0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ranturi școli </a:t>
                </a:r>
                <a:r>
                  <a:rPr lang="en-US" sz="1400" b="1" dirty="0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/ BRIO/ qie.ro </a:t>
                </a:r>
                <a:endParaRPr lang="fr-FR" sz="1400" b="1" dirty="0">
                  <a:solidFill>
                    <a:srgbClr val="C00000"/>
                  </a:solidFill>
                  <a:latin typeface="Book Antiqua" panose="02040602050305030304" pitchFamily="18" charset="0"/>
                </a:endParaRPr>
              </a:p>
            </p:txBody>
          </p:sp>
          <p:sp>
            <p:nvSpPr>
              <p:cNvPr id="20" name="Callout: Up Arrow 60">
                <a:extLst>
                  <a:ext uri="{FF2B5EF4-FFF2-40B4-BE49-F238E27FC236}">
                    <a16:creationId xmlns="" xmlns:a16="http://schemas.microsoft.com/office/drawing/2014/main" id="{D112AA40-3DF1-4379-B288-6E3F00ADDE1F}"/>
                  </a:ext>
                </a:extLst>
              </p:cNvPr>
              <p:cNvSpPr/>
              <p:nvPr/>
            </p:nvSpPr>
            <p:spPr>
              <a:xfrm>
                <a:off x="6127258" y="5695275"/>
                <a:ext cx="1905000" cy="993978"/>
              </a:xfrm>
              <a:prstGeom prst="upArrowCallou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o-RO" sz="1400" b="1" dirty="0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Burse </a:t>
                </a:r>
                <a:r>
                  <a:rPr lang="ro-RO" sz="1400" b="1" dirty="0" smtClean="0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/ </a:t>
                </a:r>
                <a:r>
                  <a:rPr lang="ro-RO" sz="1400" b="1" dirty="0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mentorat </a:t>
                </a:r>
                <a:r>
                  <a:rPr lang="en-US" sz="1400" b="1" dirty="0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/ </a:t>
                </a:r>
                <a:r>
                  <a:rPr lang="en-US" sz="1400" b="1" dirty="0" err="1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cluburi</a:t>
                </a:r>
                <a:r>
                  <a:rPr lang="en-US" sz="1400" b="1" dirty="0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 </a:t>
                </a:r>
                <a:r>
                  <a:rPr lang="ro-RO" sz="1400" b="1" dirty="0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pentru</a:t>
                </a:r>
                <a:r>
                  <a:rPr lang="en-US" sz="1400" b="1" dirty="0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 </a:t>
                </a:r>
                <a:r>
                  <a:rPr lang="en-US" sz="1400" b="1" dirty="0" err="1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elevi</a:t>
                </a:r>
                <a:endParaRPr lang="fr-FR" sz="1400" b="1" dirty="0">
                  <a:solidFill>
                    <a:srgbClr val="C00000"/>
                  </a:solidFill>
                  <a:latin typeface="Book Antiqua" panose="02040602050305030304" pitchFamily="18" charset="0"/>
                </a:endParaRPr>
              </a:p>
            </p:txBody>
          </p:sp>
          <p:sp>
            <p:nvSpPr>
              <p:cNvPr id="24" name="Callout: Up Arrow 62">
                <a:extLst>
                  <a:ext uri="{FF2B5EF4-FFF2-40B4-BE49-F238E27FC236}">
                    <a16:creationId xmlns="" xmlns:a16="http://schemas.microsoft.com/office/drawing/2014/main" id="{5F2FF84B-9E94-464E-8CC7-48B95EB3438C}"/>
                  </a:ext>
                </a:extLst>
              </p:cNvPr>
              <p:cNvSpPr/>
              <p:nvPr/>
            </p:nvSpPr>
            <p:spPr>
              <a:xfrm>
                <a:off x="8023195" y="5639836"/>
                <a:ext cx="1905000" cy="1041428"/>
              </a:xfrm>
              <a:prstGeom prst="upArrowCallou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V</a:t>
                </a:r>
                <a:r>
                  <a:rPr lang="ro-RO" sz="1400" b="1" dirty="0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alorizarea modelelor de succes </a:t>
                </a:r>
                <a:endParaRPr lang="fr-FR" sz="1400" b="1" dirty="0">
                  <a:solidFill>
                    <a:srgbClr val="C00000"/>
                  </a:solidFill>
                  <a:latin typeface="Book Antiqua" panose="02040602050305030304" pitchFamily="18" charset="0"/>
                </a:endParaRPr>
              </a:p>
            </p:txBody>
          </p:sp>
        </p:grpSp>
      </p:grpSp>
      <p:sp>
        <p:nvSpPr>
          <p:cNvPr id="25" name="Rectangle: Rounded Corners 45">
            <a:extLst>
              <a:ext uri="{FF2B5EF4-FFF2-40B4-BE49-F238E27FC236}">
                <a16:creationId xmlns="" xmlns:a16="http://schemas.microsoft.com/office/drawing/2014/main" id="{D0623493-A63E-4171-8E6B-DDF9D6BD7DA2}"/>
              </a:ext>
            </a:extLst>
          </p:cNvPr>
          <p:cNvSpPr/>
          <p:nvPr/>
        </p:nvSpPr>
        <p:spPr>
          <a:xfrm>
            <a:off x="2167799" y="4569642"/>
            <a:ext cx="827780" cy="66626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sz="13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ISE</a:t>
            </a:r>
            <a:endParaRPr lang="fr-FR" sz="13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Rectangle: Rounded Corners 45">
            <a:extLst>
              <a:ext uri="{FF2B5EF4-FFF2-40B4-BE49-F238E27FC236}">
                <a16:creationId xmlns="" xmlns:a16="http://schemas.microsoft.com/office/drawing/2014/main" id="{D0623493-A63E-4171-8E6B-DDF9D6BD7DA2}"/>
              </a:ext>
            </a:extLst>
          </p:cNvPr>
          <p:cNvSpPr/>
          <p:nvPr/>
        </p:nvSpPr>
        <p:spPr>
          <a:xfrm>
            <a:off x="5384459" y="4641672"/>
            <a:ext cx="2519899" cy="66626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sz="13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Agenția de Dezvoltare Comunitară ÎMPREUNĂ</a:t>
            </a:r>
            <a:endParaRPr lang="fr-FR" sz="13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Rectangle: Rounded Corners 45">
            <a:extLst>
              <a:ext uri="{FF2B5EF4-FFF2-40B4-BE49-F238E27FC236}">
                <a16:creationId xmlns="" xmlns:a16="http://schemas.microsoft.com/office/drawing/2014/main" id="{D0623493-A63E-4171-8E6B-DDF9D6BD7DA2}"/>
              </a:ext>
            </a:extLst>
          </p:cNvPr>
          <p:cNvSpPr/>
          <p:nvPr/>
        </p:nvSpPr>
        <p:spPr>
          <a:xfrm>
            <a:off x="10265928" y="4546859"/>
            <a:ext cx="1233362" cy="66626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sz="13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Asociația HOLTIS</a:t>
            </a:r>
            <a:endParaRPr lang="fr-FR" sz="13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236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3142445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7" name="Google Shape;267;p30"/>
          <p:cNvSpPr txBox="1">
            <a:spLocks noGrp="1"/>
          </p:cNvSpPr>
          <p:nvPr>
            <p:ph type="title"/>
          </p:nvPr>
        </p:nvSpPr>
        <p:spPr>
          <a:xfrm>
            <a:off x="429622" y="439653"/>
            <a:ext cx="2283200" cy="1143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lvl="0" algn="ctr"/>
            <a:r>
              <a:rPr lang="ro-RO" sz="2667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o-RO" sz="2667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o-RO" sz="26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TrustED – </a:t>
            </a:r>
            <a:br>
              <a:rPr lang="ro-RO" sz="2600" dirty="0" smtClean="0">
                <a:solidFill>
                  <a:schemeClr val="bg1"/>
                </a:solidFill>
                <a:latin typeface="Book Antiqua" panose="02040602050305030304" pitchFamily="18" charset="0"/>
              </a:rPr>
            </a:br>
            <a:r>
              <a:rPr lang="ro-RO" sz="2600" dirty="0">
                <a:solidFill>
                  <a:schemeClr val="bg1"/>
                </a:solidFill>
                <a:latin typeface="Book Antiqua" panose="02040602050305030304" pitchFamily="18" charset="0"/>
              </a:rPr>
              <a:t/>
            </a:r>
            <a:br>
              <a:rPr lang="ro-RO" sz="2600" dirty="0">
                <a:solidFill>
                  <a:schemeClr val="bg1"/>
                </a:solidFill>
                <a:latin typeface="Book Antiqua" panose="02040602050305030304" pitchFamily="18" charset="0"/>
              </a:rPr>
            </a:br>
            <a:r>
              <a:rPr lang="ro-RO" sz="26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Educație </a:t>
            </a:r>
            <a:r>
              <a:rPr lang="ro-RO" sz="2600" dirty="0">
                <a:solidFill>
                  <a:schemeClr val="bg1"/>
                </a:solidFill>
                <a:latin typeface="Book Antiqua" panose="02040602050305030304" pitchFamily="18" charset="0"/>
              </a:rPr>
              <a:t>Incluzivă de Calitate în județul </a:t>
            </a:r>
            <a:r>
              <a:rPr lang="ro-RO" sz="26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Bacău </a:t>
            </a:r>
            <a:r>
              <a:rPr lang="ro-RO" sz="2600" dirty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/>
            </a:r>
            <a:br>
              <a:rPr lang="ro-RO" sz="2600" dirty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</a:br>
            <a:r>
              <a:rPr lang="ro-RO" sz="2800" dirty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/>
            </a:r>
            <a:br>
              <a:rPr lang="ro-RO" sz="2800" dirty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</a:br>
            <a:r>
              <a:rPr lang="ro-RO" sz="2667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o-RO" sz="2667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o-RO" sz="2667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o-RO" sz="2667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o-RO" sz="2667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o-RO" sz="2667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o-RO" sz="2667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o-RO" sz="2667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o-RO" sz="2667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o-RO" sz="2667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o-RO" sz="2667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o-RO" sz="2667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o-RO" sz="2667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o-RO" sz="2667" dirty="0">
                <a:solidFill>
                  <a:schemeClr val="accent2">
                    <a:lumMod val="75000"/>
                  </a:schemeClr>
                </a:solidFill>
              </a:rPr>
            </a:br>
            <a:endParaRPr sz="2667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69" name="Google Shape;269;p30"/>
          <p:cNvSpPr/>
          <p:nvPr/>
        </p:nvSpPr>
        <p:spPr>
          <a:xfrm>
            <a:off x="3247005" y="2083623"/>
            <a:ext cx="8402000" cy="765200"/>
          </a:xfrm>
          <a:prstGeom prst="homePlate">
            <a:avLst>
              <a:gd name="adj" fmla="val 50000"/>
            </a:avLst>
          </a:prstGeom>
          <a:solidFill>
            <a:srgbClr val="CFE2F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72" name="Google Shape;272;p30"/>
          <p:cNvSpPr/>
          <p:nvPr/>
        </p:nvSpPr>
        <p:spPr>
          <a:xfrm>
            <a:off x="494647" y="3578134"/>
            <a:ext cx="2634431" cy="1142811"/>
          </a:xfrm>
          <a:prstGeom prst="ellipse">
            <a:avLst/>
          </a:prstGeom>
          <a:solidFill>
            <a:srgbClr val="EDF2F9"/>
          </a:solidFill>
          <a:ln w="19050" cap="flat" cmpd="sng">
            <a:solidFill>
              <a:srgbClr val="C00000"/>
            </a:solidFill>
            <a:prstDash val="lgDashDot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ro-RO" sz="2000" b="1" dirty="0" smtClean="0">
                <a:solidFill>
                  <a:schemeClr val="accent5">
                    <a:lumMod val="75000"/>
                  </a:schemeClr>
                </a:solidFill>
                <a:latin typeface="Book Antiqua" panose="02040602050305030304" pitchFamily="18" charset="0"/>
              </a:rPr>
              <a:t>Școli implicate:</a:t>
            </a:r>
            <a:endParaRPr sz="2000" b="1" dirty="0">
              <a:solidFill>
                <a:schemeClr val="accent5">
                  <a:lumMod val="75000"/>
                </a:schemeClr>
              </a:solidFill>
              <a:latin typeface="Book Antiqua" panose="02040602050305030304" pitchFamily="18" charset="0"/>
              <a:ea typeface="Roboto"/>
              <a:cs typeface="Roboto"/>
              <a:sym typeface="Roboto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296112" y="157884"/>
            <a:ext cx="4301544" cy="637489"/>
            <a:chOff x="3260765" y="-6424"/>
            <a:chExt cx="4891562" cy="717548"/>
          </a:xfrm>
        </p:grpSpPr>
        <p:pic>
          <p:nvPicPr>
            <p:cNvPr id="9" name="Picture 8">
              <a:extLst>
                <a:ext uri="{FF2B5EF4-FFF2-40B4-BE49-F238E27FC236}">
                  <a16:creationId xmlns="" xmlns:a16="http://schemas.microsoft.com/office/drawing/2014/main" id="{AE640259-3E95-40A6-9110-48B71F3D432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260765" y="44032"/>
              <a:ext cx="1883911" cy="651590"/>
            </a:xfrm>
            <a:prstGeom prst="rect">
              <a:avLst/>
            </a:prstGeom>
          </p:spPr>
        </p:pic>
        <p:pic>
          <p:nvPicPr>
            <p:cNvPr id="10" name="Picture 9" descr="sigla_mai2010doc">
              <a:extLst>
                <a:ext uri="{FF2B5EF4-FFF2-40B4-BE49-F238E27FC236}">
                  <a16:creationId xmlns:a16="http://schemas.microsoft.com/office/drawing/2014/main" xmlns="" id="{A77C7F4D-973B-49CE-89EF-CF0F085BBA4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4676" y="44032"/>
              <a:ext cx="1546225" cy="533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1">
              <a:extLst>
                <a:ext uri="{FF2B5EF4-FFF2-40B4-BE49-F238E27FC236}">
                  <a16:creationId xmlns:a16="http://schemas.microsoft.com/office/drawing/2014/main" xmlns="" id="{E65EE1FB-EBFE-4011-9F1A-B035D9C300F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08973" y="-6424"/>
              <a:ext cx="1043354" cy="7175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13" name="Google Shape;261;p29"/>
          <p:cNvCxnSpPr/>
          <p:nvPr/>
        </p:nvCxnSpPr>
        <p:spPr>
          <a:xfrm flipV="1">
            <a:off x="1571222" y="4879993"/>
            <a:ext cx="10263887" cy="45567"/>
          </a:xfrm>
          <a:prstGeom prst="straightConnector1">
            <a:avLst/>
          </a:prstGeom>
          <a:noFill/>
          <a:ln w="9525" cap="flat" cmpd="sng">
            <a:solidFill>
              <a:srgbClr val="0B5394"/>
            </a:solidFill>
            <a:prstDash val="lgDashDotDot"/>
            <a:round/>
            <a:headEnd type="diamond" w="med" len="med"/>
            <a:tailEnd type="diamond" w="med" len="med"/>
          </a:ln>
        </p:spPr>
      </p:cxnSp>
      <p:grpSp>
        <p:nvGrpSpPr>
          <p:cNvPr id="23" name="Group 22"/>
          <p:cNvGrpSpPr/>
          <p:nvPr/>
        </p:nvGrpSpPr>
        <p:grpSpPr>
          <a:xfrm>
            <a:off x="494647" y="5639836"/>
            <a:ext cx="11399168" cy="1065093"/>
            <a:chOff x="494647" y="5639836"/>
            <a:chExt cx="11399168" cy="1065093"/>
          </a:xfrm>
        </p:grpSpPr>
        <p:sp>
          <p:nvSpPr>
            <p:cNvPr id="21" name="Callout: Up Arrow 61">
              <a:extLst>
                <a:ext uri="{FF2B5EF4-FFF2-40B4-BE49-F238E27FC236}">
                  <a16:creationId xmlns="" xmlns:a16="http://schemas.microsoft.com/office/drawing/2014/main" id="{6D1AE214-8870-4FFF-A361-015D77635BC0}"/>
                </a:ext>
              </a:extLst>
            </p:cNvPr>
            <p:cNvSpPr/>
            <p:nvPr/>
          </p:nvSpPr>
          <p:spPr>
            <a:xfrm>
              <a:off x="9988815" y="5639836"/>
              <a:ext cx="1905000" cy="1041428"/>
            </a:xfrm>
            <a:prstGeom prst="upArrowCallout">
              <a:avLst/>
            </a:prstGeom>
            <a:solidFill>
              <a:schemeClr val="bg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o-RO" sz="1400" b="1" dirty="0">
                  <a:solidFill>
                    <a:srgbClr val="C00000"/>
                  </a:solidFill>
                  <a:latin typeface="Book Antiqua" panose="02040602050305030304" pitchFamily="18" charset="0"/>
                </a:rPr>
                <a:t>Educație parentală</a:t>
              </a:r>
              <a:r>
                <a:rPr lang="en-US" sz="1400" b="1" dirty="0">
                  <a:solidFill>
                    <a:srgbClr val="C00000"/>
                  </a:solidFill>
                  <a:latin typeface="Book Antiqua" panose="02040602050305030304" pitchFamily="18" charset="0"/>
                </a:rPr>
                <a:t> </a:t>
              </a:r>
              <a:endParaRPr lang="fr-FR" sz="1400" b="1" dirty="0">
                <a:solidFill>
                  <a:srgbClr val="C00000"/>
                </a:solidFill>
                <a:latin typeface="Book Antiqua" panose="02040602050305030304" pitchFamily="18" charset="0"/>
              </a:endParaRP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494647" y="5639836"/>
              <a:ext cx="9433548" cy="1065093"/>
              <a:chOff x="494647" y="5639836"/>
              <a:chExt cx="9433548" cy="1065093"/>
            </a:xfrm>
          </p:grpSpPr>
          <p:sp>
            <p:nvSpPr>
              <p:cNvPr id="16" name="Callout: Up Arrow 4">
                <a:extLst>
                  <a:ext uri="{FF2B5EF4-FFF2-40B4-BE49-F238E27FC236}">
                    <a16:creationId xmlns="" xmlns:a16="http://schemas.microsoft.com/office/drawing/2014/main" id="{13A832C5-BA5A-4C82-9F57-F0E11B8E2EE8}"/>
                  </a:ext>
                </a:extLst>
              </p:cNvPr>
              <p:cNvSpPr/>
              <p:nvPr/>
            </p:nvSpPr>
            <p:spPr>
              <a:xfrm>
                <a:off x="494647" y="5689915"/>
                <a:ext cx="1720417" cy="1004699"/>
              </a:xfrm>
              <a:prstGeom prst="upArrowCallou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o-RO" sz="1400" b="1" dirty="0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Formare leadership directori școală</a:t>
                </a:r>
                <a:endParaRPr lang="fr-FR" sz="1400" b="1" dirty="0">
                  <a:solidFill>
                    <a:srgbClr val="C00000"/>
                  </a:solidFill>
                  <a:latin typeface="Book Antiqua" panose="02040602050305030304" pitchFamily="18" charset="0"/>
                </a:endParaRPr>
              </a:p>
            </p:txBody>
          </p:sp>
          <p:sp>
            <p:nvSpPr>
              <p:cNvPr id="17" name="Callout: Up Arrow 57">
                <a:extLst>
                  <a:ext uri="{FF2B5EF4-FFF2-40B4-BE49-F238E27FC236}">
                    <a16:creationId xmlns="" xmlns:a16="http://schemas.microsoft.com/office/drawing/2014/main" id="{518BB50F-6AF8-4425-A9D7-33FFDFE8A668}"/>
                  </a:ext>
                </a:extLst>
              </p:cNvPr>
              <p:cNvSpPr/>
              <p:nvPr/>
            </p:nvSpPr>
            <p:spPr>
              <a:xfrm>
                <a:off x="2240194" y="5689915"/>
                <a:ext cx="1905000" cy="1004699"/>
              </a:xfrm>
              <a:prstGeom prst="upArrowCallou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o-RO" sz="1400" b="1" dirty="0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Formare cadre didactice / resurse educaționale </a:t>
                </a:r>
                <a:endParaRPr lang="fr-FR" sz="1400" b="1" dirty="0">
                  <a:solidFill>
                    <a:srgbClr val="C00000"/>
                  </a:solidFill>
                  <a:latin typeface="Book Antiqua" panose="02040602050305030304" pitchFamily="18" charset="0"/>
                </a:endParaRPr>
              </a:p>
            </p:txBody>
          </p:sp>
          <p:sp>
            <p:nvSpPr>
              <p:cNvPr id="18" name="Callout: Up Arrow 58">
                <a:extLst>
                  <a:ext uri="{FF2B5EF4-FFF2-40B4-BE49-F238E27FC236}">
                    <a16:creationId xmlns="" xmlns:a16="http://schemas.microsoft.com/office/drawing/2014/main" id="{049BD62A-B76F-4FA7-81E2-65A368081427}"/>
                  </a:ext>
                </a:extLst>
              </p:cNvPr>
              <p:cNvSpPr/>
              <p:nvPr/>
            </p:nvSpPr>
            <p:spPr>
              <a:xfrm>
                <a:off x="4177075" y="5700230"/>
                <a:ext cx="1905000" cy="1004699"/>
              </a:xfrm>
              <a:prstGeom prst="upArrowCallou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G</a:t>
                </a:r>
                <a:r>
                  <a:rPr lang="ro-RO" sz="1400" b="1" dirty="0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ranturi școli </a:t>
                </a:r>
                <a:r>
                  <a:rPr lang="en-US" sz="1400" b="1" dirty="0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/ BRIO/ qie.ro </a:t>
                </a:r>
                <a:endParaRPr lang="fr-FR" sz="1400" b="1" dirty="0">
                  <a:solidFill>
                    <a:srgbClr val="C00000"/>
                  </a:solidFill>
                  <a:latin typeface="Book Antiqua" panose="02040602050305030304" pitchFamily="18" charset="0"/>
                </a:endParaRPr>
              </a:p>
            </p:txBody>
          </p:sp>
          <p:sp>
            <p:nvSpPr>
              <p:cNvPr id="20" name="Callout: Up Arrow 60">
                <a:extLst>
                  <a:ext uri="{FF2B5EF4-FFF2-40B4-BE49-F238E27FC236}">
                    <a16:creationId xmlns="" xmlns:a16="http://schemas.microsoft.com/office/drawing/2014/main" id="{D112AA40-3DF1-4379-B288-6E3F00ADDE1F}"/>
                  </a:ext>
                </a:extLst>
              </p:cNvPr>
              <p:cNvSpPr/>
              <p:nvPr/>
            </p:nvSpPr>
            <p:spPr>
              <a:xfrm>
                <a:off x="6127258" y="5695275"/>
                <a:ext cx="1905000" cy="993978"/>
              </a:xfrm>
              <a:prstGeom prst="upArrowCallou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o-RO" sz="1400" b="1" dirty="0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Burse </a:t>
                </a:r>
                <a:r>
                  <a:rPr lang="ro-RO" sz="1400" b="1" dirty="0" smtClean="0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/ </a:t>
                </a:r>
                <a:r>
                  <a:rPr lang="ro-RO" sz="1400" b="1" dirty="0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mentorat </a:t>
                </a:r>
                <a:r>
                  <a:rPr lang="en-US" sz="1400" b="1" dirty="0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/ </a:t>
                </a:r>
                <a:r>
                  <a:rPr lang="en-US" sz="1400" b="1" dirty="0" err="1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cluburi</a:t>
                </a:r>
                <a:r>
                  <a:rPr lang="en-US" sz="1400" b="1" dirty="0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 </a:t>
                </a:r>
                <a:r>
                  <a:rPr lang="ro-RO" sz="1400" b="1" dirty="0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pentru</a:t>
                </a:r>
                <a:r>
                  <a:rPr lang="en-US" sz="1400" b="1" dirty="0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 </a:t>
                </a:r>
                <a:r>
                  <a:rPr lang="en-US" sz="1400" b="1" dirty="0" err="1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elevi</a:t>
                </a:r>
                <a:endParaRPr lang="fr-FR" sz="1400" b="1" dirty="0">
                  <a:solidFill>
                    <a:srgbClr val="C00000"/>
                  </a:solidFill>
                  <a:latin typeface="Book Antiqua" panose="02040602050305030304" pitchFamily="18" charset="0"/>
                </a:endParaRPr>
              </a:p>
            </p:txBody>
          </p:sp>
          <p:sp>
            <p:nvSpPr>
              <p:cNvPr id="24" name="Callout: Up Arrow 62">
                <a:extLst>
                  <a:ext uri="{FF2B5EF4-FFF2-40B4-BE49-F238E27FC236}">
                    <a16:creationId xmlns="" xmlns:a16="http://schemas.microsoft.com/office/drawing/2014/main" id="{5F2FF84B-9E94-464E-8CC7-48B95EB3438C}"/>
                  </a:ext>
                </a:extLst>
              </p:cNvPr>
              <p:cNvSpPr/>
              <p:nvPr/>
            </p:nvSpPr>
            <p:spPr>
              <a:xfrm>
                <a:off x="8023195" y="5639836"/>
                <a:ext cx="1905000" cy="1041428"/>
              </a:xfrm>
              <a:prstGeom prst="upArrowCallou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V</a:t>
                </a:r>
                <a:r>
                  <a:rPr lang="ro-RO" sz="1400" b="1" dirty="0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alorizarea modelelor de succes </a:t>
                </a:r>
                <a:endParaRPr lang="fr-FR" sz="1400" b="1" dirty="0">
                  <a:solidFill>
                    <a:srgbClr val="C00000"/>
                  </a:solidFill>
                  <a:latin typeface="Book Antiqua" panose="02040602050305030304" pitchFamily="18" charset="0"/>
                </a:endParaRPr>
              </a:p>
            </p:txBody>
          </p:sp>
        </p:grpSp>
      </p:grpSp>
      <p:sp>
        <p:nvSpPr>
          <p:cNvPr id="26" name="Rectangle: Rounded Corners 45">
            <a:extLst>
              <a:ext uri="{FF2B5EF4-FFF2-40B4-BE49-F238E27FC236}">
                <a16:creationId xmlns="" xmlns:a16="http://schemas.microsoft.com/office/drawing/2014/main" id="{D0623493-A63E-4171-8E6B-DDF9D6BD7DA2}"/>
              </a:ext>
            </a:extLst>
          </p:cNvPr>
          <p:cNvSpPr/>
          <p:nvPr/>
        </p:nvSpPr>
        <p:spPr>
          <a:xfrm>
            <a:off x="3129078" y="1376413"/>
            <a:ext cx="4318927" cy="334453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o-RO" sz="1400" b="1" dirty="0"/>
              <a:t>Școala Gimnazială "Constantin Platon" Bacău</a:t>
            </a:r>
            <a:endParaRPr lang="en-GB" sz="1400" b="1" dirty="0"/>
          </a:p>
          <a:p>
            <a:pPr lvl="0"/>
            <a:r>
              <a:rPr lang="ro-RO" sz="1400" b="1" dirty="0"/>
              <a:t>Şcoala Gimnazială "Octavian Voicu" Bacău</a:t>
            </a:r>
            <a:endParaRPr lang="en-GB" sz="1400" b="1" dirty="0"/>
          </a:p>
          <a:p>
            <a:pPr lvl="0"/>
            <a:r>
              <a:rPr lang="ro-RO" sz="1400" b="1" dirty="0"/>
              <a:t>Şcoala Gimnazială "Alecu Russo" Bacău</a:t>
            </a:r>
            <a:endParaRPr lang="en-GB" sz="1400" b="1" dirty="0"/>
          </a:p>
          <a:p>
            <a:pPr lvl="0"/>
            <a:r>
              <a:rPr lang="ro-RO" sz="1400" b="1" dirty="0"/>
              <a:t>Școala Gimnazială Letea Veche</a:t>
            </a:r>
            <a:endParaRPr lang="en-GB" sz="1400" b="1" dirty="0"/>
          </a:p>
          <a:p>
            <a:pPr lvl="0"/>
            <a:r>
              <a:rPr lang="ro-RO" sz="1400" b="1" dirty="0"/>
              <a:t>Școala Gimnazială "Ion Rotaru" Valea lui Ion</a:t>
            </a:r>
            <a:endParaRPr lang="en-GB" sz="1400" b="1" dirty="0"/>
          </a:p>
          <a:p>
            <a:pPr lvl="0"/>
            <a:r>
              <a:rPr lang="ro-RO" sz="1400" b="1" dirty="0"/>
              <a:t>Școala Gimnazială "Ion Borcea" Racova</a:t>
            </a:r>
            <a:endParaRPr lang="en-GB" sz="1400" b="1" dirty="0"/>
          </a:p>
          <a:p>
            <a:pPr lvl="0"/>
            <a:r>
              <a:rPr lang="ro-RO" sz="1400" b="1" dirty="0"/>
              <a:t>Școala Gimnazială "Stefan cel Mare" Buhuși</a:t>
            </a:r>
            <a:endParaRPr lang="en-GB" sz="1400" b="1" dirty="0"/>
          </a:p>
          <a:p>
            <a:pPr lvl="0"/>
            <a:r>
              <a:rPr lang="ro-RO" sz="1400" b="1" dirty="0"/>
              <a:t>Școala Gimnazială "Mihail Andrei" Buhuși</a:t>
            </a:r>
            <a:endParaRPr lang="en-GB" sz="1400" b="1" dirty="0"/>
          </a:p>
          <a:p>
            <a:pPr lvl="0"/>
            <a:r>
              <a:rPr lang="ro-RO" sz="1400" b="1" dirty="0"/>
              <a:t>Colegiul Tehnic "Dimitrie Ghika" Comăneşti</a:t>
            </a:r>
            <a:endParaRPr lang="en-GB" sz="1400" b="1" dirty="0"/>
          </a:p>
          <a:p>
            <a:pPr lvl="0"/>
            <a:r>
              <a:rPr lang="ro-RO" sz="1400" b="1" dirty="0"/>
              <a:t>Liceul Teoretic "Ion Borcea" Buhuşi</a:t>
            </a:r>
            <a:endParaRPr lang="en-GB" sz="1400" b="1" dirty="0"/>
          </a:p>
          <a:p>
            <a:pPr lvl="0"/>
            <a:r>
              <a:rPr lang="ro-RO" sz="1400" b="1" dirty="0"/>
              <a:t>Liceul Tehnologic "Anghel Saligny" Bacău</a:t>
            </a:r>
            <a:endParaRPr lang="en-GB" sz="1400" b="1" dirty="0"/>
          </a:p>
          <a:p>
            <a:pPr lvl="0"/>
            <a:r>
              <a:rPr lang="ro-RO" sz="1400" b="1" dirty="0"/>
              <a:t>Colegiul Național Catolic "Sf. Iosif" Bacău</a:t>
            </a:r>
            <a:endParaRPr lang="en-GB" sz="1400" b="1" dirty="0"/>
          </a:p>
          <a:p>
            <a:pPr lvl="0"/>
            <a:r>
              <a:rPr lang="ro-RO" sz="1400" b="1" dirty="0"/>
              <a:t>Liceul Teoretic "Henri Coandă" Bacău</a:t>
            </a:r>
            <a:endParaRPr lang="en-GB" sz="1400" b="1" dirty="0"/>
          </a:p>
          <a:p>
            <a:pPr lvl="0"/>
            <a:r>
              <a:rPr lang="ro-RO" sz="1400" b="1" dirty="0"/>
              <a:t>Liceul Tehnologic "Grigore Antipa" Bacău</a:t>
            </a:r>
            <a:endParaRPr lang="en-GB" sz="1400" b="1" dirty="0"/>
          </a:p>
          <a:p>
            <a:pPr algn="ctr"/>
            <a:endParaRPr lang="fr-FR" sz="13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Rectangle: Rounded Corners 45">
            <a:extLst>
              <a:ext uri="{FF2B5EF4-FFF2-40B4-BE49-F238E27FC236}">
                <a16:creationId xmlns="" xmlns:a16="http://schemas.microsoft.com/office/drawing/2014/main" id="{D0623493-A63E-4171-8E6B-DDF9D6BD7DA2}"/>
              </a:ext>
            </a:extLst>
          </p:cNvPr>
          <p:cNvSpPr/>
          <p:nvPr/>
        </p:nvSpPr>
        <p:spPr>
          <a:xfrm>
            <a:off x="7125275" y="1658030"/>
            <a:ext cx="4318927" cy="334453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o-RO" sz="1400" b="1" dirty="0"/>
              <a:t>Școala Gimnazială "Alexandru Sever" Moinești</a:t>
            </a:r>
            <a:endParaRPr lang="en-GB" sz="1400" b="1" dirty="0"/>
          </a:p>
          <a:p>
            <a:pPr lvl="0"/>
            <a:r>
              <a:rPr lang="ro-RO" sz="1400" b="1" dirty="0"/>
              <a:t>Școala Gimnazială Asău</a:t>
            </a:r>
            <a:endParaRPr lang="en-GB" sz="1400" b="1" dirty="0"/>
          </a:p>
          <a:p>
            <a:pPr lvl="0"/>
            <a:r>
              <a:rPr lang="ro-RO" sz="1400" b="1" dirty="0"/>
              <a:t>Școala Gimnazială Pîrjol</a:t>
            </a:r>
            <a:endParaRPr lang="en-GB" sz="1400" b="1" dirty="0"/>
          </a:p>
          <a:p>
            <a:pPr lvl="0"/>
            <a:r>
              <a:rPr lang="ro-RO" sz="1400" b="1" dirty="0"/>
              <a:t>Școala Gimnazială Strugari</a:t>
            </a:r>
            <a:endParaRPr lang="en-GB" sz="1400" b="1" dirty="0"/>
          </a:p>
          <a:p>
            <a:pPr lvl="0"/>
            <a:r>
              <a:rPr lang="ro-RO" sz="1400" b="1" dirty="0"/>
              <a:t>Școala Gimnazială "Ștefan cel Mare" Zemeș</a:t>
            </a:r>
            <a:endParaRPr lang="en-GB" sz="1400" b="1" dirty="0"/>
          </a:p>
          <a:p>
            <a:pPr lvl="0"/>
            <a:r>
              <a:rPr lang="ro-RO" sz="1400" b="1" dirty="0"/>
              <a:t>Școala Gimnazială Berești-Tazlău</a:t>
            </a:r>
            <a:endParaRPr lang="en-GB" sz="1400" b="1" dirty="0"/>
          </a:p>
          <a:p>
            <a:pPr lvl="0"/>
            <a:r>
              <a:rPr lang="ro-RO" sz="1400" b="1" dirty="0"/>
              <a:t>Școala Gimnazială Nr.1 Turluianu</a:t>
            </a:r>
            <a:endParaRPr lang="en-GB" sz="1400" b="1" dirty="0"/>
          </a:p>
          <a:p>
            <a:pPr lvl="0"/>
            <a:r>
              <a:rPr lang="ro-RO" sz="1400" b="1" dirty="0"/>
              <a:t>Școala Gimnazială "General Nicolae Șova" Poduri</a:t>
            </a:r>
            <a:endParaRPr lang="en-GB" sz="1400" b="1" dirty="0"/>
          </a:p>
          <a:p>
            <a:pPr lvl="0"/>
            <a:r>
              <a:rPr lang="ro-RO" sz="1400" b="1" dirty="0"/>
              <a:t>Școala Gimnazială Nr. 1 Târgu Ocna</a:t>
            </a:r>
            <a:endParaRPr lang="en-GB" sz="1400" b="1" dirty="0"/>
          </a:p>
          <a:p>
            <a:pPr lvl="0"/>
            <a:r>
              <a:rPr lang="ro-RO" sz="1400" b="1" dirty="0"/>
              <a:t>Școala Gimnazială Nr. 2 Târgu Ocna</a:t>
            </a:r>
            <a:endParaRPr lang="en-GB" sz="1400" b="1" dirty="0"/>
          </a:p>
          <a:p>
            <a:pPr lvl="0"/>
            <a:r>
              <a:rPr lang="ro-RO" sz="1400" b="1" dirty="0"/>
              <a:t>Liceul Teoretic "Spiru Haret" Moineşti</a:t>
            </a:r>
            <a:endParaRPr lang="en-GB" sz="1400" b="1" dirty="0"/>
          </a:p>
          <a:p>
            <a:pPr lvl="0"/>
            <a:r>
              <a:rPr lang="ro-RO" sz="1400" b="1" dirty="0"/>
              <a:t>Colegiul Tehnic "Grigore Cobălcescu" Moineşti</a:t>
            </a:r>
            <a:endParaRPr lang="en-GB" sz="1400" b="1" dirty="0"/>
          </a:p>
          <a:p>
            <a:pPr lvl="0"/>
            <a:r>
              <a:rPr lang="ro-RO" sz="1400" b="1" dirty="0"/>
              <a:t>Colegiul Naţional "Costache Negri" Târgu Ocna</a:t>
            </a:r>
            <a:endParaRPr lang="en-GB" sz="1400" b="1" dirty="0"/>
          </a:p>
          <a:p>
            <a:pPr lvl="0"/>
            <a:r>
              <a:rPr lang="ro-RO" sz="1400" b="1" dirty="0"/>
              <a:t>Colegiul Naţional "Vasile Alecsandri" Bacău</a:t>
            </a:r>
            <a:endParaRPr lang="en-GB" sz="1400" b="1" dirty="0"/>
          </a:p>
          <a:p>
            <a:pPr algn="ctr"/>
            <a:endParaRPr lang="fr-FR" sz="13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611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3142445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7" name="Google Shape;267;p30"/>
          <p:cNvSpPr txBox="1">
            <a:spLocks noGrp="1"/>
          </p:cNvSpPr>
          <p:nvPr>
            <p:ph type="title"/>
          </p:nvPr>
        </p:nvSpPr>
        <p:spPr>
          <a:xfrm>
            <a:off x="429622" y="439653"/>
            <a:ext cx="2283200" cy="1143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lvl="0" algn="ctr"/>
            <a:r>
              <a:rPr lang="ro-RO" sz="2667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o-RO" sz="2667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o-RO" sz="26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TrustED – </a:t>
            </a:r>
            <a:br>
              <a:rPr lang="ro-RO" sz="2600" dirty="0" smtClean="0">
                <a:solidFill>
                  <a:schemeClr val="bg1"/>
                </a:solidFill>
                <a:latin typeface="Book Antiqua" panose="02040602050305030304" pitchFamily="18" charset="0"/>
              </a:rPr>
            </a:br>
            <a:r>
              <a:rPr lang="ro-RO" sz="2600" dirty="0">
                <a:solidFill>
                  <a:schemeClr val="bg1"/>
                </a:solidFill>
                <a:latin typeface="Book Antiqua" panose="02040602050305030304" pitchFamily="18" charset="0"/>
              </a:rPr>
              <a:t/>
            </a:r>
            <a:br>
              <a:rPr lang="ro-RO" sz="2600" dirty="0">
                <a:solidFill>
                  <a:schemeClr val="bg1"/>
                </a:solidFill>
                <a:latin typeface="Book Antiqua" panose="02040602050305030304" pitchFamily="18" charset="0"/>
              </a:rPr>
            </a:br>
            <a:r>
              <a:rPr lang="ro-RO" sz="26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Educație </a:t>
            </a:r>
            <a:r>
              <a:rPr lang="ro-RO" sz="2600" dirty="0">
                <a:solidFill>
                  <a:schemeClr val="bg1"/>
                </a:solidFill>
                <a:latin typeface="Book Antiqua" panose="02040602050305030304" pitchFamily="18" charset="0"/>
              </a:rPr>
              <a:t>Incluzivă de Calitate în județul </a:t>
            </a:r>
            <a:r>
              <a:rPr lang="ro-RO" sz="26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Bacău </a:t>
            </a:r>
            <a:r>
              <a:rPr lang="ro-RO" sz="2600" dirty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/>
            </a:r>
            <a:br>
              <a:rPr lang="ro-RO" sz="2600" dirty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</a:br>
            <a:r>
              <a:rPr lang="ro-RO" sz="2800" dirty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/>
            </a:r>
            <a:br>
              <a:rPr lang="ro-RO" sz="2800" dirty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</a:br>
            <a:r>
              <a:rPr lang="ro-RO" sz="2667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o-RO" sz="2667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o-RO" sz="2667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o-RO" sz="2667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o-RO" sz="2667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o-RO" sz="2667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o-RO" sz="2667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o-RO" sz="2667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o-RO" sz="2667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o-RO" sz="2667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o-RO" sz="2667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o-RO" sz="2667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o-RO" sz="2667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o-RO" sz="2667" dirty="0">
                <a:solidFill>
                  <a:schemeClr val="accent2">
                    <a:lumMod val="75000"/>
                  </a:schemeClr>
                </a:solidFill>
              </a:rPr>
            </a:br>
            <a:endParaRPr sz="2667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69" name="Google Shape;269;p30"/>
          <p:cNvSpPr/>
          <p:nvPr/>
        </p:nvSpPr>
        <p:spPr>
          <a:xfrm>
            <a:off x="3247005" y="2083623"/>
            <a:ext cx="8402000" cy="765200"/>
          </a:xfrm>
          <a:prstGeom prst="homePlate">
            <a:avLst>
              <a:gd name="adj" fmla="val 50000"/>
            </a:avLst>
          </a:prstGeom>
          <a:solidFill>
            <a:srgbClr val="CFE2F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72" name="Google Shape;272;p30"/>
          <p:cNvSpPr/>
          <p:nvPr/>
        </p:nvSpPr>
        <p:spPr>
          <a:xfrm>
            <a:off x="494647" y="3578134"/>
            <a:ext cx="2634431" cy="1142811"/>
          </a:xfrm>
          <a:prstGeom prst="ellipse">
            <a:avLst/>
          </a:prstGeom>
          <a:solidFill>
            <a:srgbClr val="EDF2F9"/>
          </a:solidFill>
          <a:ln w="19050" cap="flat" cmpd="sng">
            <a:solidFill>
              <a:srgbClr val="C00000"/>
            </a:solidFill>
            <a:prstDash val="lgDashDot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ro-RO" sz="2000" b="1" dirty="0" smtClean="0">
                <a:solidFill>
                  <a:schemeClr val="accent5">
                    <a:lumMod val="75000"/>
                  </a:schemeClr>
                </a:solidFill>
                <a:latin typeface="Book Antiqua" panose="02040602050305030304" pitchFamily="18" charset="0"/>
              </a:rPr>
              <a:t>Școli implicate:</a:t>
            </a:r>
            <a:endParaRPr sz="2000" b="1" dirty="0">
              <a:solidFill>
                <a:schemeClr val="accent5">
                  <a:lumMod val="75000"/>
                </a:schemeClr>
              </a:solidFill>
              <a:latin typeface="Book Antiqua" panose="02040602050305030304" pitchFamily="18" charset="0"/>
              <a:ea typeface="Roboto"/>
              <a:cs typeface="Roboto"/>
              <a:sym typeface="Roboto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296112" y="157884"/>
            <a:ext cx="4301544" cy="637489"/>
            <a:chOff x="3260765" y="-6424"/>
            <a:chExt cx="4891562" cy="717548"/>
          </a:xfrm>
        </p:grpSpPr>
        <p:pic>
          <p:nvPicPr>
            <p:cNvPr id="9" name="Picture 8">
              <a:extLst>
                <a:ext uri="{FF2B5EF4-FFF2-40B4-BE49-F238E27FC236}">
                  <a16:creationId xmlns="" xmlns:a16="http://schemas.microsoft.com/office/drawing/2014/main" id="{AE640259-3E95-40A6-9110-48B71F3D432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260765" y="44032"/>
              <a:ext cx="1883911" cy="651590"/>
            </a:xfrm>
            <a:prstGeom prst="rect">
              <a:avLst/>
            </a:prstGeom>
          </p:spPr>
        </p:pic>
        <p:pic>
          <p:nvPicPr>
            <p:cNvPr id="10" name="Picture 9" descr="sigla_mai2010doc">
              <a:extLst>
                <a:ext uri="{FF2B5EF4-FFF2-40B4-BE49-F238E27FC236}">
                  <a16:creationId xmlns:a16="http://schemas.microsoft.com/office/drawing/2014/main" xmlns="" id="{A77C7F4D-973B-49CE-89EF-CF0F085BBA4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4676" y="44032"/>
              <a:ext cx="1546225" cy="533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1">
              <a:extLst>
                <a:ext uri="{FF2B5EF4-FFF2-40B4-BE49-F238E27FC236}">
                  <a16:creationId xmlns:a16="http://schemas.microsoft.com/office/drawing/2014/main" xmlns="" id="{E65EE1FB-EBFE-4011-9F1A-B035D9C300F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08973" y="-6424"/>
              <a:ext cx="1043354" cy="7175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13" name="Google Shape;261;p29"/>
          <p:cNvCxnSpPr/>
          <p:nvPr/>
        </p:nvCxnSpPr>
        <p:spPr>
          <a:xfrm flipV="1">
            <a:off x="1571222" y="4879993"/>
            <a:ext cx="10263887" cy="45567"/>
          </a:xfrm>
          <a:prstGeom prst="straightConnector1">
            <a:avLst/>
          </a:prstGeom>
          <a:noFill/>
          <a:ln w="9525" cap="flat" cmpd="sng">
            <a:solidFill>
              <a:srgbClr val="0B5394"/>
            </a:solidFill>
            <a:prstDash val="lgDashDotDot"/>
            <a:round/>
            <a:headEnd type="diamond" w="med" len="med"/>
            <a:tailEnd type="diamond" w="med" len="med"/>
          </a:ln>
        </p:spPr>
      </p:cxnSp>
      <p:grpSp>
        <p:nvGrpSpPr>
          <p:cNvPr id="23" name="Group 22"/>
          <p:cNvGrpSpPr/>
          <p:nvPr/>
        </p:nvGrpSpPr>
        <p:grpSpPr>
          <a:xfrm>
            <a:off x="494647" y="5639836"/>
            <a:ext cx="11399168" cy="1065093"/>
            <a:chOff x="494647" y="5639836"/>
            <a:chExt cx="11399168" cy="1065093"/>
          </a:xfrm>
        </p:grpSpPr>
        <p:sp>
          <p:nvSpPr>
            <p:cNvPr id="21" name="Callout: Up Arrow 61">
              <a:extLst>
                <a:ext uri="{FF2B5EF4-FFF2-40B4-BE49-F238E27FC236}">
                  <a16:creationId xmlns="" xmlns:a16="http://schemas.microsoft.com/office/drawing/2014/main" id="{6D1AE214-8870-4FFF-A361-015D77635BC0}"/>
                </a:ext>
              </a:extLst>
            </p:cNvPr>
            <p:cNvSpPr/>
            <p:nvPr/>
          </p:nvSpPr>
          <p:spPr>
            <a:xfrm>
              <a:off x="9988815" y="5639836"/>
              <a:ext cx="1905000" cy="1041428"/>
            </a:xfrm>
            <a:prstGeom prst="upArrowCallout">
              <a:avLst/>
            </a:prstGeom>
            <a:solidFill>
              <a:schemeClr val="bg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o-RO" sz="1400" b="1" dirty="0">
                  <a:solidFill>
                    <a:srgbClr val="C00000"/>
                  </a:solidFill>
                  <a:latin typeface="Book Antiqua" panose="02040602050305030304" pitchFamily="18" charset="0"/>
                </a:rPr>
                <a:t>Educație parentală</a:t>
              </a:r>
              <a:r>
                <a:rPr lang="en-US" sz="1400" b="1" dirty="0">
                  <a:solidFill>
                    <a:srgbClr val="C00000"/>
                  </a:solidFill>
                  <a:latin typeface="Book Antiqua" panose="02040602050305030304" pitchFamily="18" charset="0"/>
                </a:rPr>
                <a:t> </a:t>
              </a:r>
              <a:endParaRPr lang="fr-FR" sz="1400" b="1" dirty="0">
                <a:solidFill>
                  <a:srgbClr val="C00000"/>
                </a:solidFill>
                <a:latin typeface="Book Antiqua" panose="02040602050305030304" pitchFamily="18" charset="0"/>
              </a:endParaRP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494647" y="5639836"/>
              <a:ext cx="9433548" cy="1065093"/>
              <a:chOff x="494647" y="5639836"/>
              <a:chExt cx="9433548" cy="1065093"/>
            </a:xfrm>
          </p:grpSpPr>
          <p:sp>
            <p:nvSpPr>
              <p:cNvPr id="16" name="Callout: Up Arrow 4">
                <a:extLst>
                  <a:ext uri="{FF2B5EF4-FFF2-40B4-BE49-F238E27FC236}">
                    <a16:creationId xmlns="" xmlns:a16="http://schemas.microsoft.com/office/drawing/2014/main" id="{13A832C5-BA5A-4C82-9F57-F0E11B8E2EE8}"/>
                  </a:ext>
                </a:extLst>
              </p:cNvPr>
              <p:cNvSpPr/>
              <p:nvPr/>
            </p:nvSpPr>
            <p:spPr>
              <a:xfrm>
                <a:off x="494647" y="5689915"/>
                <a:ext cx="1720417" cy="1004699"/>
              </a:xfrm>
              <a:prstGeom prst="upArrowCallou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o-RO" sz="1400" b="1" dirty="0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Formare leadership directori școală</a:t>
                </a:r>
                <a:endParaRPr lang="fr-FR" sz="1400" b="1" dirty="0">
                  <a:solidFill>
                    <a:srgbClr val="C00000"/>
                  </a:solidFill>
                  <a:latin typeface="Book Antiqua" panose="02040602050305030304" pitchFamily="18" charset="0"/>
                </a:endParaRPr>
              </a:p>
            </p:txBody>
          </p:sp>
          <p:sp>
            <p:nvSpPr>
              <p:cNvPr id="17" name="Callout: Up Arrow 57">
                <a:extLst>
                  <a:ext uri="{FF2B5EF4-FFF2-40B4-BE49-F238E27FC236}">
                    <a16:creationId xmlns="" xmlns:a16="http://schemas.microsoft.com/office/drawing/2014/main" id="{518BB50F-6AF8-4425-A9D7-33FFDFE8A668}"/>
                  </a:ext>
                </a:extLst>
              </p:cNvPr>
              <p:cNvSpPr/>
              <p:nvPr/>
            </p:nvSpPr>
            <p:spPr>
              <a:xfrm>
                <a:off x="2240194" y="5689915"/>
                <a:ext cx="1905000" cy="1004699"/>
              </a:xfrm>
              <a:prstGeom prst="upArrowCallou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o-RO" sz="1400" b="1" dirty="0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Formare cadre didactice / resurse educaționale </a:t>
                </a:r>
                <a:endParaRPr lang="fr-FR" sz="1400" b="1" dirty="0">
                  <a:solidFill>
                    <a:srgbClr val="C00000"/>
                  </a:solidFill>
                  <a:latin typeface="Book Antiqua" panose="02040602050305030304" pitchFamily="18" charset="0"/>
                </a:endParaRPr>
              </a:p>
            </p:txBody>
          </p:sp>
          <p:sp>
            <p:nvSpPr>
              <p:cNvPr id="18" name="Callout: Up Arrow 58">
                <a:extLst>
                  <a:ext uri="{FF2B5EF4-FFF2-40B4-BE49-F238E27FC236}">
                    <a16:creationId xmlns="" xmlns:a16="http://schemas.microsoft.com/office/drawing/2014/main" id="{049BD62A-B76F-4FA7-81E2-65A368081427}"/>
                  </a:ext>
                </a:extLst>
              </p:cNvPr>
              <p:cNvSpPr/>
              <p:nvPr/>
            </p:nvSpPr>
            <p:spPr>
              <a:xfrm>
                <a:off x="4177075" y="5700230"/>
                <a:ext cx="1905000" cy="1004699"/>
              </a:xfrm>
              <a:prstGeom prst="upArrowCallou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G</a:t>
                </a:r>
                <a:r>
                  <a:rPr lang="ro-RO" sz="1400" b="1" dirty="0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ranturi școli </a:t>
                </a:r>
                <a:r>
                  <a:rPr lang="en-US" sz="1400" b="1" dirty="0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/ BRIO/ qie.ro </a:t>
                </a:r>
                <a:endParaRPr lang="fr-FR" sz="1400" b="1" dirty="0">
                  <a:solidFill>
                    <a:srgbClr val="C00000"/>
                  </a:solidFill>
                  <a:latin typeface="Book Antiqua" panose="02040602050305030304" pitchFamily="18" charset="0"/>
                </a:endParaRPr>
              </a:p>
            </p:txBody>
          </p:sp>
          <p:sp>
            <p:nvSpPr>
              <p:cNvPr id="20" name="Callout: Up Arrow 60">
                <a:extLst>
                  <a:ext uri="{FF2B5EF4-FFF2-40B4-BE49-F238E27FC236}">
                    <a16:creationId xmlns="" xmlns:a16="http://schemas.microsoft.com/office/drawing/2014/main" id="{D112AA40-3DF1-4379-B288-6E3F00ADDE1F}"/>
                  </a:ext>
                </a:extLst>
              </p:cNvPr>
              <p:cNvSpPr/>
              <p:nvPr/>
            </p:nvSpPr>
            <p:spPr>
              <a:xfrm>
                <a:off x="6127258" y="5695275"/>
                <a:ext cx="1905000" cy="993978"/>
              </a:xfrm>
              <a:prstGeom prst="upArrowCallou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o-RO" sz="1400" b="1" dirty="0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Burse </a:t>
                </a:r>
                <a:r>
                  <a:rPr lang="ro-RO" sz="1400" b="1" dirty="0" smtClean="0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/ </a:t>
                </a:r>
                <a:r>
                  <a:rPr lang="ro-RO" sz="1400" b="1" dirty="0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mentorat </a:t>
                </a:r>
                <a:r>
                  <a:rPr lang="en-US" sz="1400" b="1" dirty="0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/ </a:t>
                </a:r>
                <a:r>
                  <a:rPr lang="en-US" sz="1400" b="1" dirty="0" err="1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cluburi</a:t>
                </a:r>
                <a:r>
                  <a:rPr lang="en-US" sz="1400" b="1" dirty="0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 </a:t>
                </a:r>
                <a:r>
                  <a:rPr lang="ro-RO" sz="1400" b="1" dirty="0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pentru</a:t>
                </a:r>
                <a:r>
                  <a:rPr lang="en-US" sz="1400" b="1" dirty="0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 </a:t>
                </a:r>
                <a:r>
                  <a:rPr lang="en-US" sz="1400" b="1" dirty="0" err="1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elevi</a:t>
                </a:r>
                <a:endParaRPr lang="fr-FR" sz="1400" b="1" dirty="0">
                  <a:solidFill>
                    <a:srgbClr val="C00000"/>
                  </a:solidFill>
                  <a:latin typeface="Book Antiqua" panose="02040602050305030304" pitchFamily="18" charset="0"/>
                </a:endParaRPr>
              </a:p>
            </p:txBody>
          </p:sp>
          <p:sp>
            <p:nvSpPr>
              <p:cNvPr id="24" name="Callout: Up Arrow 62">
                <a:extLst>
                  <a:ext uri="{FF2B5EF4-FFF2-40B4-BE49-F238E27FC236}">
                    <a16:creationId xmlns="" xmlns:a16="http://schemas.microsoft.com/office/drawing/2014/main" id="{5F2FF84B-9E94-464E-8CC7-48B95EB3438C}"/>
                  </a:ext>
                </a:extLst>
              </p:cNvPr>
              <p:cNvSpPr/>
              <p:nvPr/>
            </p:nvSpPr>
            <p:spPr>
              <a:xfrm>
                <a:off x="8023195" y="5639836"/>
                <a:ext cx="1905000" cy="1041428"/>
              </a:xfrm>
              <a:prstGeom prst="upArrowCallou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V</a:t>
                </a:r>
                <a:r>
                  <a:rPr lang="ro-RO" sz="1400" b="1" dirty="0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alorizarea modelelor de succes </a:t>
                </a:r>
                <a:endParaRPr lang="fr-FR" sz="1400" b="1" dirty="0">
                  <a:solidFill>
                    <a:srgbClr val="C00000"/>
                  </a:solidFill>
                  <a:latin typeface="Book Antiqua" panose="02040602050305030304" pitchFamily="18" charset="0"/>
                </a:endParaRPr>
              </a:p>
            </p:txBody>
          </p:sp>
        </p:grpSp>
      </p:grpSp>
      <p:sp>
        <p:nvSpPr>
          <p:cNvPr id="26" name="Rectangle: Rounded Corners 45">
            <a:extLst>
              <a:ext uri="{FF2B5EF4-FFF2-40B4-BE49-F238E27FC236}">
                <a16:creationId xmlns="" xmlns:a16="http://schemas.microsoft.com/office/drawing/2014/main" id="{D0623493-A63E-4171-8E6B-DDF9D6BD7DA2}"/>
              </a:ext>
            </a:extLst>
          </p:cNvPr>
          <p:cNvSpPr/>
          <p:nvPr/>
        </p:nvSpPr>
        <p:spPr>
          <a:xfrm>
            <a:off x="3129078" y="1376413"/>
            <a:ext cx="4318927" cy="334453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o-RO" sz="1400" b="1" dirty="0"/>
              <a:t>Școala Gimnazială Hăghiac</a:t>
            </a:r>
            <a:endParaRPr lang="en-GB" sz="1400" b="1" dirty="0"/>
          </a:p>
          <a:p>
            <a:pPr lvl="0"/>
            <a:r>
              <a:rPr lang="ro-RO" sz="1400" b="1" dirty="0"/>
              <a:t>Școala Gimnazială Nr. 1 Sănduleni</a:t>
            </a:r>
            <a:endParaRPr lang="en-GB" sz="1400" b="1" dirty="0"/>
          </a:p>
          <a:p>
            <a:pPr lvl="0"/>
            <a:r>
              <a:rPr lang="ro-RO" sz="1400" b="1" dirty="0"/>
              <a:t>Școala Gimnazială Bogdănești</a:t>
            </a:r>
            <a:endParaRPr lang="en-GB" sz="1400" b="1" dirty="0"/>
          </a:p>
          <a:p>
            <a:pPr lvl="0"/>
            <a:r>
              <a:rPr lang="ro-RO" sz="1400" b="1" dirty="0"/>
              <a:t>Școala Gimnazială Căiuți</a:t>
            </a:r>
            <a:endParaRPr lang="en-GB" sz="1400" b="1" dirty="0"/>
          </a:p>
          <a:p>
            <a:pPr lvl="0"/>
            <a:r>
              <a:rPr lang="ro-RO" sz="1400" b="1" dirty="0"/>
              <a:t>Școala Gimnazială Călugăreni</a:t>
            </a:r>
            <a:endParaRPr lang="en-GB" sz="1400" b="1" dirty="0"/>
          </a:p>
          <a:p>
            <a:pPr lvl="0"/>
            <a:r>
              <a:rPr lang="ro-RO" sz="1400" b="1" dirty="0"/>
              <a:t>Școala Gimnazială "Costache Negri" Negri</a:t>
            </a:r>
            <a:endParaRPr lang="en-GB" sz="1400" b="1" dirty="0"/>
          </a:p>
          <a:p>
            <a:pPr lvl="0"/>
            <a:r>
              <a:rPr lang="ro-RO" sz="1400" b="1" dirty="0"/>
              <a:t>Liceul Tehnologic "Alexandru Vlahuţă" Podu Turcului</a:t>
            </a:r>
            <a:endParaRPr lang="en-GB" sz="1400" b="1" dirty="0"/>
          </a:p>
          <a:p>
            <a:pPr lvl="0"/>
            <a:r>
              <a:rPr lang="ro-RO" sz="1400" b="1" dirty="0"/>
              <a:t>Liceul Tehnologic Dărmănești</a:t>
            </a:r>
            <a:endParaRPr lang="en-GB" sz="1400" b="1" dirty="0"/>
          </a:p>
          <a:p>
            <a:pPr lvl="0"/>
            <a:r>
              <a:rPr lang="ro-RO" sz="1400" b="1" dirty="0"/>
              <a:t>Liceul Tehnologic Onești</a:t>
            </a:r>
            <a:endParaRPr lang="en-GB" sz="1400" b="1" dirty="0"/>
          </a:p>
          <a:p>
            <a:pPr lvl="0"/>
            <a:r>
              <a:rPr lang="ro-RO" sz="1400" b="1" dirty="0"/>
              <a:t>Colegiul Tehnic "Gheorghe Asachi" Oneşti</a:t>
            </a:r>
            <a:endParaRPr lang="en-GB" sz="1400" b="1" dirty="0"/>
          </a:p>
          <a:p>
            <a:pPr lvl="0"/>
            <a:r>
              <a:rPr lang="ro-RO" sz="1400" b="1" dirty="0"/>
              <a:t>Colegiul Naţional "Dimitrie Cantemir" Oneşti</a:t>
            </a:r>
            <a:endParaRPr lang="en-GB" sz="1400" b="1" dirty="0"/>
          </a:p>
          <a:p>
            <a:pPr lvl="0"/>
            <a:r>
              <a:rPr lang="ro-RO" sz="1400" b="1" dirty="0"/>
              <a:t>Colegiul Tehnic De Comunicaţii "N.V.-Karpen" Bacău</a:t>
            </a:r>
            <a:endParaRPr lang="en-GB" sz="1400" b="1" dirty="0"/>
          </a:p>
          <a:p>
            <a:pPr lvl="0"/>
            <a:r>
              <a:rPr lang="ro-RO" sz="1400" b="1" dirty="0"/>
              <a:t>Colegiul Național "Gheorghe Vrânceanu" Bacău</a:t>
            </a:r>
            <a:endParaRPr lang="en-GB" sz="1400" b="1" dirty="0"/>
          </a:p>
          <a:p>
            <a:pPr algn="ctr"/>
            <a:endParaRPr lang="fr-FR" sz="13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Rectangle: Rounded Corners 45">
            <a:extLst>
              <a:ext uri="{FF2B5EF4-FFF2-40B4-BE49-F238E27FC236}">
                <a16:creationId xmlns="" xmlns:a16="http://schemas.microsoft.com/office/drawing/2014/main" id="{D0623493-A63E-4171-8E6B-DDF9D6BD7DA2}"/>
              </a:ext>
            </a:extLst>
          </p:cNvPr>
          <p:cNvSpPr/>
          <p:nvPr/>
        </p:nvSpPr>
        <p:spPr>
          <a:xfrm>
            <a:off x="7320389" y="1756734"/>
            <a:ext cx="4755351" cy="334453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o-RO" sz="1400" b="1" dirty="0"/>
              <a:t>Școala Gimnazială Găiceana</a:t>
            </a:r>
            <a:endParaRPr lang="en-GB" sz="1400" b="1" dirty="0"/>
          </a:p>
          <a:p>
            <a:pPr lvl="0"/>
            <a:r>
              <a:rPr lang="ro-RO" sz="1400" b="1" dirty="0"/>
              <a:t>Școala Gimnazială Ungureni</a:t>
            </a:r>
            <a:endParaRPr lang="en-GB" sz="1400" b="1" dirty="0"/>
          </a:p>
          <a:p>
            <a:pPr lvl="0"/>
            <a:r>
              <a:rPr lang="ro-RO" sz="1400" b="1" dirty="0"/>
              <a:t>Școala Gimnazială "Mihai Eminescu" Lipova</a:t>
            </a:r>
            <a:endParaRPr lang="en-GB" sz="1400" b="1" dirty="0"/>
          </a:p>
          <a:p>
            <a:pPr lvl="0"/>
            <a:r>
              <a:rPr lang="ro-RO" sz="1400" b="1" dirty="0"/>
              <a:t>Școala Gimnazială Vultureni</a:t>
            </a:r>
            <a:endParaRPr lang="en-GB" sz="1400" b="1" dirty="0"/>
          </a:p>
          <a:p>
            <a:pPr lvl="0"/>
            <a:r>
              <a:rPr lang="ro-RO" sz="1400" b="1" dirty="0"/>
              <a:t>Școala Gimnazială "Gheorghe Apostu" Stănișești</a:t>
            </a:r>
            <a:endParaRPr lang="en-GB" sz="1400" b="1" dirty="0"/>
          </a:p>
          <a:p>
            <a:pPr lvl="0"/>
            <a:r>
              <a:rPr lang="ro-RO" sz="1400" b="1" dirty="0"/>
              <a:t>Școala Gimnazială Nr. 1 Slobozia</a:t>
            </a:r>
            <a:endParaRPr lang="en-GB" sz="1400" b="1" dirty="0"/>
          </a:p>
          <a:p>
            <a:pPr lvl="0"/>
            <a:r>
              <a:rPr lang="ro-RO" sz="1400" b="1" dirty="0"/>
              <a:t>Școala Gimnazială "Gheorghe Nechita" Motoșeni</a:t>
            </a:r>
            <a:endParaRPr lang="en-GB" sz="1400" b="1" dirty="0"/>
          </a:p>
          <a:p>
            <a:pPr lvl="0"/>
            <a:r>
              <a:rPr lang="ro-RO" sz="1400" b="1" dirty="0"/>
              <a:t>Școala Gimnazială Nr. 1 Dealu Morii</a:t>
            </a:r>
            <a:endParaRPr lang="en-GB" sz="1400" b="1" dirty="0"/>
          </a:p>
          <a:p>
            <a:pPr lvl="0"/>
            <a:r>
              <a:rPr lang="ro-RO" sz="1400" b="1" dirty="0"/>
              <a:t>Școala Gimnazială Corbasca</a:t>
            </a:r>
            <a:endParaRPr lang="en-GB" sz="1400" b="1" dirty="0"/>
          </a:p>
          <a:p>
            <a:pPr lvl="0"/>
            <a:r>
              <a:rPr lang="ro-RO" sz="1400" b="1" dirty="0"/>
              <a:t>Școala Gimnazială Nr. 1 Balcani</a:t>
            </a:r>
            <a:endParaRPr lang="en-GB" sz="1400" b="1" dirty="0"/>
          </a:p>
          <a:p>
            <a:pPr lvl="0"/>
            <a:r>
              <a:rPr lang="ro-RO" sz="1400" b="1" dirty="0"/>
              <a:t>Școala Gimnazială Frumoasa</a:t>
            </a:r>
            <a:endParaRPr lang="en-GB" sz="1400" b="1" dirty="0"/>
          </a:p>
          <a:p>
            <a:pPr lvl="0"/>
            <a:r>
              <a:rPr lang="ro-RO" sz="1400" b="1" dirty="0"/>
              <a:t>Colegiul Național Pedagogic "Ştefan Cel Mare" Bacău</a:t>
            </a:r>
            <a:endParaRPr lang="en-GB" sz="1400" b="1" dirty="0"/>
          </a:p>
          <a:p>
            <a:pPr lvl="0"/>
            <a:r>
              <a:rPr lang="ro-RO" sz="1400" b="1" dirty="0"/>
              <a:t>Liceul Tehnologic "Dumitru Mangeron", Bacău</a:t>
            </a:r>
            <a:endParaRPr lang="en-GB" sz="1400" b="1" dirty="0"/>
          </a:p>
          <a:p>
            <a:pPr lvl="0"/>
            <a:r>
              <a:rPr lang="ro-RO" sz="1400" b="1" dirty="0"/>
              <a:t>Colegiul Economic "Ion Ghica" Bacău</a:t>
            </a:r>
            <a:endParaRPr lang="en-GB" sz="1400" b="1" dirty="0"/>
          </a:p>
          <a:p>
            <a:pPr algn="ctr"/>
            <a:endParaRPr lang="fr-FR" sz="13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601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="" xmlns:a16="http://schemas.microsoft.com/office/drawing/2014/main" id="{95724071-AC7B-4A67-934B-CD7F9074580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-1" y="-4573"/>
            <a:ext cx="12192000" cy="185587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66379743-FAA7-41F5-BBAB-FA73CD8D9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  <a:latin typeface="Book Antiqua" panose="02040602050305030304" pitchFamily="18" charset="0"/>
              </a:rPr>
              <a:t>Ce ne </a:t>
            </a:r>
            <a:r>
              <a:rPr lang="fr-FR" b="1" dirty="0" err="1">
                <a:solidFill>
                  <a:schemeClr val="accent5">
                    <a:lumMod val="75000"/>
                  </a:schemeClr>
                </a:solidFill>
                <a:latin typeface="Book Antiqua" panose="02040602050305030304" pitchFamily="18" charset="0"/>
              </a:rPr>
              <a:t>dorim</a:t>
            </a:r>
            <a:r>
              <a:rPr lang="fr-FR" b="1" dirty="0">
                <a:solidFill>
                  <a:schemeClr val="accent5">
                    <a:lumMod val="75000"/>
                  </a:schemeClr>
                </a:solidFill>
                <a:latin typeface="Book Antiqua" panose="02040602050305030304" pitchFamily="18" charset="0"/>
              </a:rPr>
              <a:t>?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="" xmlns:a16="http://schemas.microsoft.com/office/drawing/2014/main" id="{07FF96BE-004A-458B-9C76-E831BEDEB1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0427194"/>
              </p:ext>
            </p:extLst>
          </p:nvPr>
        </p:nvGraphicFramePr>
        <p:xfrm>
          <a:off x="838200" y="2500291"/>
          <a:ext cx="10515600" cy="36766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7768856" y="165878"/>
            <a:ext cx="4301544" cy="637489"/>
            <a:chOff x="3260765" y="-6424"/>
            <a:chExt cx="4891562" cy="717548"/>
          </a:xfrm>
        </p:grpSpPr>
        <p:pic>
          <p:nvPicPr>
            <p:cNvPr id="7" name="Picture 6">
              <a:extLst>
                <a:ext uri="{FF2B5EF4-FFF2-40B4-BE49-F238E27FC236}">
                  <a16:creationId xmlns="" xmlns:a16="http://schemas.microsoft.com/office/drawing/2014/main" id="{AE640259-3E95-40A6-9110-48B71F3D432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260765" y="44032"/>
              <a:ext cx="1883911" cy="651590"/>
            </a:xfrm>
            <a:prstGeom prst="rect">
              <a:avLst/>
            </a:prstGeom>
          </p:spPr>
        </p:pic>
        <p:pic>
          <p:nvPicPr>
            <p:cNvPr id="8" name="Picture 7" descr="sigla_mai2010doc">
              <a:extLst>
                <a:ext uri="{FF2B5EF4-FFF2-40B4-BE49-F238E27FC236}">
                  <a16:creationId xmlns:a16="http://schemas.microsoft.com/office/drawing/2014/main" xmlns="" id="{A77C7F4D-973B-49CE-89EF-CF0F085BBA4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4676" y="44032"/>
              <a:ext cx="1546225" cy="533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">
              <a:extLst>
                <a:ext uri="{FF2B5EF4-FFF2-40B4-BE49-F238E27FC236}">
                  <a16:creationId xmlns:a16="http://schemas.microsoft.com/office/drawing/2014/main" xmlns="" id="{E65EE1FB-EBFE-4011-9F1A-B035D9C300F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08973" y="-6424"/>
              <a:ext cx="1043354" cy="7175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865980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9821F973-3B8B-45F2-96C9-C13B7FB963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100" y="810644"/>
            <a:ext cx="7525800" cy="166666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651572F8-3141-4AF1-BB49-45352BA659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4" y="1048591"/>
            <a:ext cx="1702146" cy="119077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20B74CAD-3962-43F4-A515-F5A90B141D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3142" y="846784"/>
            <a:ext cx="1741215" cy="1392579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431611A-9775-436C-9156-D66FFECD5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2438403"/>
            <a:ext cx="10304834" cy="3063237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</a:pPr>
            <a:r>
              <a:rPr lang="ro-RO" sz="2200" dirty="0"/>
              <a:t>Identificarea copiilor în risc major de a nu continua studiile.</a:t>
            </a:r>
          </a:p>
          <a:p>
            <a:pPr algn="just">
              <a:spcBef>
                <a:spcPts val="600"/>
              </a:spcBef>
            </a:pPr>
            <a:r>
              <a:rPr lang="ro-RO" sz="2200" dirty="0"/>
              <a:t>Identificarea, colectarea și păstrarea datelor relevante.</a:t>
            </a:r>
          </a:p>
          <a:p>
            <a:pPr algn="just">
              <a:spcBef>
                <a:spcPts val="600"/>
              </a:spcBef>
            </a:pPr>
            <a:r>
              <a:rPr lang="ro-RO" sz="2200" dirty="0"/>
              <a:t>Dezvoltarea pachetului de sprijin pentru elevii identificați la nivelul fiecărei scoli.</a:t>
            </a:r>
          </a:p>
          <a:p>
            <a:pPr algn="just">
              <a:spcBef>
                <a:spcPts val="600"/>
              </a:spcBef>
            </a:pPr>
            <a:r>
              <a:rPr lang="ro-RO" sz="2200" dirty="0"/>
              <a:t>Definirea portofoliilor individuale de sprijin pornind de la factorii de risc. </a:t>
            </a:r>
          </a:p>
          <a:p>
            <a:pPr algn="just">
              <a:spcBef>
                <a:spcPts val="600"/>
              </a:spcBef>
            </a:pPr>
            <a:r>
              <a:rPr lang="ro-RO" sz="2200" dirty="0"/>
              <a:t>Pregătirea resurselor umane (cadre didactice, diriginți, mentori etc.).</a:t>
            </a:r>
          </a:p>
          <a:p>
            <a:pPr algn="just">
              <a:spcBef>
                <a:spcPts val="600"/>
              </a:spcBef>
            </a:pPr>
            <a:r>
              <a:rPr lang="ro-RO" sz="2200" dirty="0"/>
              <a:t>Identificarea și alocarea unor resurse financiare suplimentare – de ex</a:t>
            </a:r>
            <a:r>
              <a:rPr lang="en-US" sz="2200" dirty="0"/>
              <a:t>.</a:t>
            </a:r>
            <a:r>
              <a:rPr lang="ro-RO" sz="2200" dirty="0"/>
              <a:t> </a:t>
            </a:r>
            <a:r>
              <a:rPr lang="ro-RO" sz="2200" dirty="0" err="1"/>
              <a:t>microgranturi</a:t>
            </a:r>
            <a:r>
              <a:rPr lang="ro-RO" sz="2200" dirty="0"/>
              <a:t>.</a:t>
            </a:r>
          </a:p>
          <a:p>
            <a:pPr algn="just">
              <a:spcBef>
                <a:spcPts val="600"/>
              </a:spcBef>
            </a:pPr>
            <a:r>
              <a:rPr lang="ro-RO" sz="2200" dirty="0"/>
              <a:t>Consilierea școlară pentru promovarea tranziției și a continuării studiilor. </a:t>
            </a:r>
          </a:p>
          <a:p>
            <a:pPr algn="just">
              <a:spcBef>
                <a:spcPts val="600"/>
              </a:spcBef>
            </a:pPr>
            <a:r>
              <a:rPr lang="ro-RO" sz="2200" dirty="0"/>
              <a:t>Monitorizarea și documentarea portofoliilor individuale ale copiilor.</a:t>
            </a:r>
          </a:p>
        </p:txBody>
      </p:sp>
      <p:graphicFrame>
        <p:nvGraphicFramePr>
          <p:cNvPr id="15" name="Diagram 14">
            <a:extLst>
              <a:ext uri="{FF2B5EF4-FFF2-40B4-BE49-F238E27FC236}">
                <a16:creationId xmlns="" xmlns:a16="http://schemas.microsoft.com/office/drawing/2014/main" id="{8E63118B-3082-45C6-83FC-ED8DFF38E8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76157216"/>
              </p:ext>
            </p:extLst>
          </p:nvPr>
        </p:nvGraphicFramePr>
        <p:xfrm>
          <a:off x="1005192" y="5555988"/>
          <a:ext cx="10836612" cy="645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pSp>
        <p:nvGrpSpPr>
          <p:cNvPr id="2" name="Group 1"/>
          <p:cNvGrpSpPr/>
          <p:nvPr/>
        </p:nvGrpSpPr>
        <p:grpSpPr>
          <a:xfrm>
            <a:off x="3850783" y="-6424"/>
            <a:ext cx="4301544" cy="637489"/>
            <a:chOff x="3260765" y="-6424"/>
            <a:chExt cx="4891562" cy="717548"/>
          </a:xfrm>
        </p:grpSpPr>
        <p:pic>
          <p:nvPicPr>
            <p:cNvPr id="7" name="Picture 6">
              <a:extLst>
                <a:ext uri="{FF2B5EF4-FFF2-40B4-BE49-F238E27FC236}">
                  <a16:creationId xmlns="" xmlns:a16="http://schemas.microsoft.com/office/drawing/2014/main" id="{AE640259-3E95-40A6-9110-48B71F3D432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3260765" y="44032"/>
              <a:ext cx="1883911" cy="651590"/>
            </a:xfrm>
            <a:prstGeom prst="rect">
              <a:avLst/>
            </a:prstGeom>
          </p:spPr>
        </p:pic>
        <p:pic>
          <p:nvPicPr>
            <p:cNvPr id="8" name="Picture 6" descr="sigla_mai2010doc">
              <a:extLst>
                <a:ext uri="{FF2B5EF4-FFF2-40B4-BE49-F238E27FC236}">
                  <a16:creationId xmlns:a16="http://schemas.microsoft.com/office/drawing/2014/main" xmlns="" id="{A77C7F4D-973B-49CE-89EF-CF0F085BBA4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4676" y="44032"/>
              <a:ext cx="1546225" cy="533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">
              <a:extLst>
                <a:ext uri="{FF2B5EF4-FFF2-40B4-BE49-F238E27FC236}">
                  <a16:creationId xmlns:a16="http://schemas.microsoft.com/office/drawing/2014/main" xmlns="" id="{E65EE1FB-EBFE-4011-9F1A-B035D9C300F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08973" y="-6424"/>
              <a:ext cx="1043354" cy="7175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Callout: Up Arrow 61">
            <a:extLst>
              <a:ext uri="{FF2B5EF4-FFF2-40B4-BE49-F238E27FC236}">
                <a16:creationId xmlns="" xmlns:a16="http://schemas.microsoft.com/office/drawing/2014/main" id="{6D1AE214-8870-4FFF-A361-015D77635BC0}"/>
              </a:ext>
            </a:extLst>
          </p:cNvPr>
          <p:cNvSpPr/>
          <p:nvPr/>
        </p:nvSpPr>
        <p:spPr>
          <a:xfrm>
            <a:off x="9988815" y="5639836"/>
            <a:ext cx="1905000" cy="1041428"/>
          </a:xfrm>
          <a:prstGeom prst="upArrowCallou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400" b="1" dirty="0">
                <a:solidFill>
                  <a:srgbClr val="C00000"/>
                </a:solidFill>
                <a:latin typeface="Book Antiqua" panose="02040602050305030304" pitchFamily="18" charset="0"/>
              </a:rPr>
              <a:t>Educație parentală</a:t>
            </a:r>
            <a:r>
              <a:rPr lang="en-US" sz="1400" b="1" dirty="0">
                <a:solidFill>
                  <a:srgbClr val="C00000"/>
                </a:solidFill>
                <a:latin typeface="Book Antiqua" panose="02040602050305030304" pitchFamily="18" charset="0"/>
              </a:rPr>
              <a:t> </a:t>
            </a:r>
            <a:endParaRPr lang="fr-FR" sz="1400" b="1" dirty="0">
              <a:solidFill>
                <a:srgbClr val="C00000"/>
              </a:solidFill>
              <a:latin typeface="Book Antiqua" panose="02040602050305030304" pitchFamily="18" charset="0"/>
            </a:endParaRPr>
          </a:p>
        </p:txBody>
      </p:sp>
      <p:sp>
        <p:nvSpPr>
          <p:cNvPr id="14" name="Callout: Up Arrow 4">
            <a:extLst>
              <a:ext uri="{FF2B5EF4-FFF2-40B4-BE49-F238E27FC236}">
                <a16:creationId xmlns="" xmlns:a16="http://schemas.microsoft.com/office/drawing/2014/main" id="{13A832C5-BA5A-4C82-9F57-F0E11B8E2EE8}"/>
              </a:ext>
            </a:extLst>
          </p:cNvPr>
          <p:cNvSpPr/>
          <p:nvPr/>
        </p:nvSpPr>
        <p:spPr>
          <a:xfrm>
            <a:off x="494647" y="5689915"/>
            <a:ext cx="1720417" cy="1004699"/>
          </a:xfrm>
          <a:prstGeom prst="upArrowCallou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400" b="1" dirty="0">
                <a:solidFill>
                  <a:srgbClr val="C00000"/>
                </a:solidFill>
                <a:latin typeface="Book Antiqua" panose="02040602050305030304" pitchFamily="18" charset="0"/>
              </a:rPr>
              <a:t>Formare leadership directori școală</a:t>
            </a:r>
            <a:endParaRPr lang="fr-FR" sz="1400" b="1" dirty="0">
              <a:solidFill>
                <a:srgbClr val="C00000"/>
              </a:solidFill>
              <a:latin typeface="Book Antiqua" panose="02040602050305030304" pitchFamily="18" charset="0"/>
            </a:endParaRPr>
          </a:p>
        </p:txBody>
      </p:sp>
      <p:sp>
        <p:nvSpPr>
          <p:cNvPr id="16" name="Callout: Up Arrow 57">
            <a:extLst>
              <a:ext uri="{FF2B5EF4-FFF2-40B4-BE49-F238E27FC236}">
                <a16:creationId xmlns="" xmlns:a16="http://schemas.microsoft.com/office/drawing/2014/main" id="{518BB50F-6AF8-4425-A9D7-33FFDFE8A668}"/>
              </a:ext>
            </a:extLst>
          </p:cNvPr>
          <p:cNvSpPr/>
          <p:nvPr/>
        </p:nvSpPr>
        <p:spPr>
          <a:xfrm>
            <a:off x="2240194" y="5689915"/>
            <a:ext cx="1905000" cy="1004699"/>
          </a:xfrm>
          <a:prstGeom prst="upArrowCallou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400" b="1" dirty="0">
                <a:solidFill>
                  <a:srgbClr val="C00000"/>
                </a:solidFill>
                <a:latin typeface="Book Antiqua" panose="02040602050305030304" pitchFamily="18" charset="0"/>
              </a:rPr>
              <a:t>Formare cadre didactice / resurse educaționale </a:t>
            </a:r>
            <a:endParaRPr lang="fr-FR" sz="1400" b="1" dirty="0">
              <a:solidFill>
                <a:srgbClr val="C00000"/>
              </a:solidFill>
              <a:latin typeface="Book Antiqua" panose="02040602050305030304" pitchFamily="18" charset="0"/>
            </a:endParaRPr>
          </a:p>
        </p:txBody>
      </p:sp>
      <p:sp>
        <p:nvSpPr>
          <p:cNvPr id="17" name="Callout: Up Arrow 58">
            <a:extLst>
              <a:ext uri="{FF2B5EF4-FFF2-40B4-BE49-F238E27FC236}">
                <a16:creationId xmlns="" xmlns:a16="http://schemas.microsoft.com/office/drawing/2014/main" id="{049BD62A-B76F-4FA7-81E2-65A368081427}"/>
              </a:ext>
            </a:extLst>
          </p:cNvPr>
          <p:cNvSpPr/>
          <p:nvPr/>
        </p:nvSpPr>
        <p:spPr>
          <a:xfrm>
            <a:off x="4177075" y="5700230"/>
            <a:ext cx="1905000" cy="1004699"/>
          </a:xfrm>
          <a:prstGeom prst="upArrowCallou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Book Antiqua" panose="02040602050305030304" pitchFamily="18" charset="0"/>
              </a:rPr>
              <a:t>G</a:t>
            </a:r>
            <a:r>
              <a:rPr lang="ro-RO" sz="1400" b="1" dirty="0">
                <a:solidFill>
                  <a:srgbClr val="C00000"/>
                </a:solidFill>
                <a:latin typeface="Book Antiqua" panose="02040602050305030304" pitchFamily="18" charset="0"/>
              </a:rPr>
              <a:t>ranturi școli </a:t>
            </a:r>
            <a:r>
              <a:rPr lang="en-US" sz="1400" b="1" dirty="0">
                <a:solidFill>
                  <a:srgbClr val="C00000"/>
                </a:solidFill>
                <a:latin typeface="Book Antiqua" panose="02040602050305030304" pitchFamily="18" charset="0"/>
              </a:rPr>
              <a:t>/ BRIO/ qie.ro </a:t>
            </a:r>
            <a:endParaRPr lang="fr-FR" sz="1400" b="1" dirty="0">
              <a:solidFill>
                <a:srgbClr val="C00000"/>
              </a:solidFill>
              <a:latin typeface="Book Antiqua" panose="02040602050305030304" pitchFamily="18" charset="0"/>
            </a:endParaRPr>
          </a:p>
        </p:txBody>
      </p:sp>
      <p:sp>
        <p:nvSpPr>
          <p:cNvPr id="18" name="Callout: Up Arrow 60">
            <a:extLst>
              <a:ext uri="{FF2B5EF4-FFF2-40B4-BE49-F238E27FC236}">
                <a16:creationId xmlns="" xmlns:a16="http://schemas.microsoft.com/office/drawing/2014/main" id="{D112AA40-3DF1-4379-B288-6E3F00ADDE1F}"/>
              </a:ext>
            </a:extLst>
          </p:cNvPr>
          <p:cNvSpPr/>
          <p:nvPr/>
        </p:nvSpPr>
        <p:spPr>
          <a:xfrm>
            <a:off x="6127258" y="5695275"/>
            <a:ext cx="1905000" cy="993978"/>
          </a:xfrm>
          <a:prstGeom prst="upArrowCallou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400" b="1" dirty="0">
                <a:solidFill>
                  <a:srgbClr val="C00000"/>
                </a:solidFill>
                <a:latin typeface="Book Antiqua" panose="02040602050305030304" pitchFamily="18" charset="0"/>
              </a:rPr>
              <a:t>Burse </a:t>
            </a:r>
            <a:r>
              <a:rPr lang="ro-RO" sz="1400" b="1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/ </a:t>
            </a:r>
            <a:r>
              <a:rPr lang="ro-RO" sz="1400" b="1" dirty="0">
                <a:solidFill>
                  <a:srgbClr val="C00000"/>
                </a:solidFill>
                <a:latin typeface="Book Antiqua" panose="02040602050305030304" pitchFamily="18" charset="0"/>
              </a:rPr>
              <a:t>mentorat </a:t>
            </a:r>
            <a:r>
              <a:rPr lang="en-US" sz="1400" b="1" dirty="0">
                <a:solidFill>
                  <a:srgbClr val="C00000"/>
                </a:solidFill>
                <a:latin typeface="Book Antiqua" panose="02040602050305030304" pitchFamily="18" charset="0"/>
              </a:rPr>
              <a:t>/ </a:t>
            </a:r>
            <a:r>
              <a:rPr lang="en-US" sz="1400" b="1" dirty="0" err="1">
                <a:solidFill>
                  <a:srgbClr val="C00000"/>
                </a:solidFill>
                <a:latin typeface="Book Antiqua" panose="02040602050305030304" pitchFamily="18" charset="0"/>
              </a:rPr>
              <a:t>cluburi</a:t>
            </a:r>
            <a:r>
              <a:rPr lang="en-US" sz="1400" b="1" dirty="0">
                <a:solidFill>
                  <a:srgbClr val="C00000"/>
                </a:solidFill>
                <a:latin typeface="Book Antiqua" panose="02040602050305030304" pitchFamily="18" charset="0"/>
              </a:rPr>
              <a:t> </a:t>
            </a:r>
            <a:r>
              <a:rPr lang="ro-RO" sz="1400" b="1" dirty="0">
                <a:solidFill>
                  <a:srgbClr val="C00000"/>
                </a:solidFill>
                <a:latin typeface="Book Antiqua" panose="02040602050305030304" pitchFamily="18" charset="0"/>
              </a:rPr>
              <a:t>pentru</a:t>
            </a:r>
            <a:r>
              <a:rPr lang="en-US" sz="1400" b="1" dirty="0">
                <a:solidFill>
                  <a:srgbClr val="C00000"/>
                </a:solidFill>
                <a:latin typeface="Book Antiqua" panose="02040602050305030304" pitchFamily="18" charset="0"/>
              </a:rPr>
              <a:t> </a:t>
            </a:r>
            <a:r>
              <a:rPr lang="en-US" sz="1400" b="1" dirty="0" err="1">
                <a:solidFill>
                  <a:srgbClr val="C00000"/>
                </a:solidFill>
                <a:latin typeface="Book Antiqua" panose="02040602050305030304" pitchFamily="18" charset="0"/>
              </a:rPr>
              <a:t>elevi</a:t>
            </a:r>
            <a:endParaRPr lang="fr-FR" sz="1400" b="1" dirty="0">
              <a:solidFill>
                <a:srgbClr val="C00000"/>
              </a:solidFill>
              <a:latin typeface="Book Antiqua" panose="02040602050305030304" pitchFamily="18" charset="0"/>
            </a:endParaRPr>
          </a:p>
        </p:txBody>
      </p:sp>
      <p:sp>
        <p:nvSpPr>
          <p:cNvPr id="19" name="Callout: Up Arrow 62">
            <a:extLst>
              <a:ext uri="{FF2B5EF4-FFF2-40B4-BE49-F238E27FC236}">
                <a16:creationId xmlns="" xmlns:a16="http://schemas.microsoft.com/office/drawing/2014/main" id="{5F2FF84B-9E94-464E-8CC7-48B95EB3438C}"/>
              </a:ext>
            </a:extLst>
          </p:cNvPr>
          <p:cNvSpPr/>
          <p:nvPr/>
        </p:nvSpPr>
        <p:spPr>
          <a:xfrm>
            <a:off x="8023195" y="5639836"/>
            <a:ext cx="1905000" cy="1041428"/>
          </a:xfrm>
          <a:prstGeom prst="upArrowCallou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Book Antiqua" panose="02040602050305030304" pitchFamily="18" charset="0"/>
              </a:rPr>
              <a:t>V</a:t>
            </a:r>
            <a:r>
              <a:rPr lang="ro-RO" sz="1400" b="1" dirty="0">
                <a:solidFill>
                  <a:srgbClr val="C00000"/>
                </a:solidFill>
                <a:latin typeface="Book Antiqua" panose="02040602050305030304" pitchFamily="18" charset="0"/>
              </a:rPr>
              <a:t>alorizarea modelelor de succes </a:t>
            </a:r>
            <a:endParaRPr lang="fr-FR" sz="1400" b="1" dirty="0">
              <a:solidFill>
                <a:srgbClr val="C0000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207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805</Words>
  <Application>Microsoft Office PowerPoint</Application>
  <PresentationFormat>Custom</PresentationFormat>
  <Paragraphs>126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Viziunea noastră – Trust ED  </vt:lpstr>
      <vt:lpstr> TrustED –   Educație Incluzivă de Calitate în județul Bacău          </vt:lpstr>
      <vt:lpstr> TrustED –   Educație Incluzivă de Calitate în județul Bacău          </vt:lpstr>
      <vt:lpstr> TrustED –   Educație Incluzivă de Calitate în județul Bacău          </vt:lpstr>
      <vt:lpstr>Ce ne dorim?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Viziunea noastră</dc:title>
  <dc:creator>Cristina Badea</dc:creator>
  <cp:lastModifiedBy>Amalia</cp:lastModifiedBy>
  <cp:revision>11</cp:revision>
  <dcterms:created xsi:type="dcterms:W3CDTF">2019-11-01T06:40:45Z</dcterms:created>
  <dcterms:modified xsi:type="dcterms:W3CDTF">2020-03-02T19:16:29Z</dcterms:modified>
</cp:coreProperties>
</file>