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2" r:id="rId3"/>
    <p:sldId id="264" r:id="rId4"/>
    <p:sldId id="261" r:id="rId5"/>
    <p:sldId id="265" r:id="rId6"/>
    <p:sldId id="259" r:id="rId7"/>
    <p:sldId id="266" r:id="rId8"/>
    <p:sldId id="267" r:id="rId9"/>
    <p:sldId id="284" r:id="rId10"/>
    <p:sldId id="285" r:id="rId11"/>
    <p:sldId id="268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83" r:id="rId20"/>
  </p:sldIdLst>
  <p:sldSz cx="12192000" cy="6858000"/>
  <p:notesSz cx="6710363" cy="9842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824" cy="493461"/>
          </a:xfrm>
          <a:prstGeom prst="rect">
            <a:avLst/>
          </a:prstGeom>
        </p:spPr>
        <p:txBody>
          <a:bodyPr vert="horz" lIns="90347" tIns="45174" rIns="90347" bIns="4517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0976" y="0"/>
            <a:ext cx="2907824" cy="493461"/>
          </a:xfrm>
          <a:prstGeom prst="rect">
            <a:avLst/>
          </a:prstGeom>
        </p:spPr>
        <p:txBody>
          <a:bodyPr vert="horz" lIns="90347" tIns="45174" rIns="90347" bIns="45174" rtlCol="0"/>
          <a:lstStyle>
            <a:lvl1pPr algn="r">
              <a:defRPr sz="1200"/>
            </a:lvl1pPr>
          </a:lstStyle>
          <a:p>
            <a:fld id="{2584860B-5B11-4C78-AF3F-8FB447AC23D8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49040"/>
            <a:ext cx="2907824" cy="493461"/>
          </a:xfrm>
          <a:prstGeom prst="rect">
            <a:avLst/>
          </a:prstGeom>
        </p:spPr>
        <p:txBody>
          <a:bodyPr vert="horz" lIns="90347" tIns="45174" rIns="90347" bIns="4517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0976" y="9349040"/>
            <a:ext cx="2907824" cy="493461"/>
          </a:xfrm>
          <a:prstGeom prst="rect">
            <a:avLst/>
          </a:prstGeom>
        </p:spPr>
        <p:txBody>
          <a:bodyPr vert="horz" lIns="90347" tIns="45174" rIns="90347" bIns="45174" rtlCol="0" anchor="b"/>
          <a:lstStyle>
            <a:lvl1pPr algn="r">
              <a:defRPr sz="1200"/>
            </a:lvl1pPr>
          </a:lstStyle>
          <a:p>
            <a:fld id="{C6A2AA32-70AE-46CA-904C-E93ACA8B9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06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9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4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3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0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1FEA-8F37-46AD-BB0B-BFDB80C5BF9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4A94-6D67-4D7E-B8FF-51FA322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98" y="0"/>
            <a:ext cx="9063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06" y="115939"/>
            <a:ext cx="8270319" cy="6392957"/>
          </a:xfrm>
          <a:prstGeom prst="rect">
            <a:avLst/>
          </a:prstGeom>
        </p:spPr>
      </p:pic>
      <p:sp>
        <p:nvSpPr>
          <p:cNvPr id="3" name="CasetăText 2"/>
          <p:cNvSpPr txBox="1"/>
          <p:nvPr/>
        </p:nvSpPr>
        <p:spPr>
          <a:xfrm>
            <a:off x="6694503" y="2246661"/>
            <a:ext cx="947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sz="2200" dirty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  <a:r>
              <a:rPr lang="en-US" sz="2200" dirty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ac</a:t>
            </a:r>
            <a:r>
              <a:rPr lang="ro-RO" sz="2200" dirty="0" err="1">
                <a:ln w="3175">
                  <a:noFill/>
                </a:ln>
                <a:solidFill>
                  <a:srgbClr val="C00000"/>
                </a:solidFill>
                <a:effectLst>
                  <a:outerShdw blurRad="368300" dist="114300" dir="2400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ău</a:t>
            </a:r>
            <a:endParaRPr lang="en-US" sz="2200" dirty="0">
              <a:ln w="3175">
                <a:noFill/>
              </a:ln>
              <a:solidFill>
                <a:srgbClr val="C00000"/>
              </a:solidFill>
              <a:effectLst>
                <a:outerShdw blurRad="368300" dist="114300" dir="2400000" algn="tl">
                  <a:prstClr val="white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5639281" y="103008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Buhuși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114300" dist="114300" dir="2400000" algn="tl">
                  <a:prstClr val="white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5300211" y="143988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prstClr val="white">
                      <a:alpha val="89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Blăgești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114300" dist="114300" dir="2400000" algn="tl">
                  <a:prstClr val="white">
                    <a:alpha val="89000"/>
                  </a:prst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4673757" y="2175429"/>
            <a:ext cx="163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Berești-Tazlău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114300" dist="114300" dir="2400000" algn="tl">
                  <a:prstClr val="white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asetăText 7"/>
          <p:cNvSpPr txBox="1"/>
          <p:nvPr/>
        </p:nvSpPr>
        <p:spPr>
          <a:xfrm>
            <a:off x="3345498" y="251995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266700" dist="114300" dir="2400000" sx="116000" sy="116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Moinești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266700" dist="114300" dir="2400000" sx="116000" sy="116000" algn="tl">
                  <a:prstClr val="white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4923422" y="2803187"/>
            <a:ext cx="86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Poduri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114300" dist="114300" dir="2400000" algn="tl">
                  <a:prstClr val="white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CasetăText 9"/>
          <p:cNvSpPr txBox="1"/>
          <p:nvPr/>
        </p:nvSpPr>
        <p:spPr>
          <a:xfrm>
            <a:off x="2965676" y="294308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482600" dist="114300" dir="2400000" sx="106000" sy="106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Comănești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482600" dist="114300" dir="2400000" sx="106000" sy="106000" algn="tl">
                  <a:prstClr val="white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CasetăText 10"/>
          <p:cNvSpPr txBox="1"/>
          <p:nvPr/>
        </p:nvSpPr>
        <p:spPr>
          <a:xfrm>
            <a:off x="3076280" y="3615191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prstClr val="white">
                      <a:alpha val="85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Dărmănești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114300" dist="114300" dir="2400000" algn="tl">
                  <a:prstClr val="white">
                    <a:alpha val="85000"/>
                  </a:prst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CasetăText 11"/>
          <p:cNvSpPr txBox="1"/>
          <p:nvPr/>
        </p:nvSpPr>
        <p:spPr>
          <a:xfrm>
            <a:off x="4729772" y="3747762"/>
            <a:ext cx="11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prstClr val="white">
                      <a:alpha val="97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Dofteana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114300" dist="114300" dir="2400000" algn="tl">
                  <a:prstClr val="white">
                    <a:alpha val="97000"/>
                  </a:prst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CasetăText 12"/>
          <p:cNvSpPr txBox="1"/>
          <p:nvPr/>
        </p:nvSpPr>
        <p:spPr>
          <a:xfrm>
            <a:off x="5208666" y="4018316"/>
            <a:ext cx="139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Târgu-Ocna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114300" dist="114300" dir="2400000" algn="tl">
                  <a:prstClr val="white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asetăText 13"/>
          <p:cNvSpPr txBox="1"/>
          <p:nvPr/>
        </p:nvSpPr>
        <p:spPr>
          <a:xfrm>
            <a:off x="6027901" y="438764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ln w="3175">
                  <a:noFill/>
                </a:ln>
                <a:solidFill>
                  <a:srgbClr val="C00000"/>
                </a:solidFill>
                <a:effectLst>
                  <a:outerShdw blurRad="444500" dist="88900" dir="12900000" algn="tl">
                    <a:prstClr val="white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Onești</a:t>
            </a:r>
            <a:endParaRPr lang="en-US" dirty="0">
              <a:ln w="3175">
                <a:noFill/>
              </a:ln>
              <a:solidFill>
                <a:srgbClr val="C00000"/>
              </a:solidFill>
              <a:effectLst>
                <a:outerShdw blurRad="444500" dist="88900" dir="12900000" algn="tl">
                  <a:prstClr val="white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8" name="I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25" y="642375"/>
            <a:ext cx="1942425" cy="2345478"/>
          </a:xfrm>
          <a:prstGeom prst="rect">
            <a:avLst/>
          </a:prstGeom>
        </p:spPr>
      </p:pic>
      <p:sp>
        <p:nvSpPr>
          <p:cNvPr id="19" name="CasetăText 18"/>
          <p:cNvSpPr txBox="1"/>
          <p:nvPr/>
        </p:nvSpPr>
        <p:spPr>
          <a:xfrm>
            <a:off x="9752720" y="115604"/>
            <a:ext cx="2108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sz="2200" b="1" dirty="0" smtClean="0">
                <a:ln w="3175">
                  <a:noFill/>
                </a:ln>
                <a:solidFill>
                  <a:srgbClr val="C00000"/>
                </a:solidFill>
                <a:effectLst>
                  <a:outerShdw blurRad="114300" dist="114300" dir="2400000" algn="tl">
                    <a:srgbClr val="CFE2E7">
                      <a:lumMod val="90000"/>
                    </a:srgbClr>
                  </a:outerShdw>
                </a:effectLst>
                <a:latin typeface="+mj-lt"/>
                <a:cs typeface="Segoe UI Semibold" panose="020B0702040204020203" pitchFamily="34" charset="0"/>
              </a:rPr>
              <a:t>JUDEȚUL BACĂU</a:t>
            </a:r>
            <a:endParaRPr lang="en-US" sz="2200" b="1" dirty="0">
              <a:ln w="3175">
                <a:noFill/>
              </a:ln>
              <a:solidFill>
                <a:srgbClr val="C00000"/>
              </a:solidFill>
              <a:effectLst>
                <a:outerShdw blurRad="114300" dist="114300" dir="2400000" algn="tl">
                  <a:srgbClr val="CFE2E7">
                    <a:lumMod val="90000"/>
                  </a:srgbClr>
                </a:outerShdw>
              </a:effectLst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9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6743" y="1520082"/>
            <a:ext cx="3505199" cy="1527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Parteneri,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000" b="1" dirty="0" smtClean="0">
                <a:solidFill>
                  <a:srgbClr val="31B4E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g</a:t>
            </a: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rup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țintă</a:t>
            </a: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și beneficiari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99802" y="1737059"/>
            <a:ext cx="7146387" cy="3996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Autoritățile publice locale și autoritățile publice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județene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Consiliul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Județean Bacău,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Inspectoratul Școlar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Județean Bacău,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Direcția de Sănătate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Publică Bacău,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Direcția Generală de Asistență Socială și Protecția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Copilului Bacău,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Centrul  Județean de Resurse și Asistență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Educațională Bacău,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11 Unități Administrativ Teritoriale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18 grădinițe 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 creșe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Profesioniștii din serviciile de educație timpurie, din grădinițe și creșe.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026744" y="3493040"/>
            <a:ext cx="3505199" cy="20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Copii cu vârsta de la naștere 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la 6 ani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Familiile acestor copii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Comunitatea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1B4E6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27297" y="1847756"/>
            <a:ext cx="9347938" cy="6966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800" b="1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Abordarea Primokiz – Program al Fundației Jacobs</a:t>
            </a:r>
            <a:endParaRPr lang="en-US" sz="2800" b="1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52903" y="2544446"/>
            <a:ext cx="10096726" cy="388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Scop: dezvoltarea și implementarea unor </a:t>
            </a:r>
            <a:r>
              <a:rPr lang="ro-RO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strategii cuprinzătoare </a:t>
            </a: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în domeniul educației și îngrijirii timpurii cu un focus specific pe </a:t>
            </a:r>
            <a:r>
              <a:rPr lang="ro-RO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rețelele </a:t>
            </a: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verticale și orizontale </a:t>
            </a:r>
          </a:p>
          <a:p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Mod de operare: asistarea comunităților în crearea unei rețele de actori din sectorul copilăriei timpurii, printr-un proces participativ</a:t>
            </a:r>
          </a:p>
          <a:p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Grupul țintă al modelului: </a:t>
            </a:r>
            <a:r>
              <a:rPr lang="ro-RO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nivelul </a:t>
            </a:r>
            <a:r>
              <a:rPr lang="ro-RO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decizional </a:t>
            </a:r>
            <a:r>
              <a:rPr lang="ro-RO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și administrativ </a:t>
            </a: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al localităților implicate</a:t>
            </a:r>
          </a:p>
          <a:p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Factorul cheie: </a:t>
            </a:r>
            <a:r>
              <a:rPr lang="ro-RO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voința </a:t>
            </a: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și </a:t>
            </a:r>
            <a:r>
              <a:rPr lang="ro-RO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motivația administratorilor </a:t>
            </a: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și a </a:t>
            </a:r>
            <a:r>
              <a:rPr lang="ro-RO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practicienilor</a:t>
            </a: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a implementa </a:t>
            </a:r>
            <a:r>
              <a:rPr lang="ro-RO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acea strategie</a:t>
            </a:r>
            <a:endParaRPr lang="en-US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78" y="-375055"/>
            <a:ext cx="5203530" cy="25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5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2407" y="3143527"/>
            <a:ext cx="10648641" cy="771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Abordarea PRIMOKIZ consideră politicile pentru educație timpurie ca fiind o responsabilitate comună a sistemelor</a:t>
            </a: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:</a:t>
            </a:r>
            <a:r>
              <a:rPr kumimoji="0" lang="ro-RO" sz="3600" b="0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ro-RO" sz="3600" b="0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ro-RO" sz="3600" b="0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br>
              <a:rPr kumimoji="0" lang="ro-RO" sz="3600" b="0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" name="Rounded Rectangle 3"/>
          <p:cNvSpPr/>
          <p:nvPr/>
        </p:nvSpPr>
        <p:spPr>
          <a:xfrm>
            <a:off x="8313641" y="3606556"/>
            <a:ext cx="3024313" cy="2119828"/>
          </a:xfrm>
          <a:prstGeom prst="roundRect">
            <a:avLst/>
          </a:prstGeom>
          <a:solidFill>
            <a:srgbClr val="E833BF">
              <a:lumMod val="5000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kern="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</a:t>
            </a:r>
            <a:r>
              <a:rPr kumimoji="0" lang="ro-RO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ducație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4" name="Rounded Rectangle 6"/>
          <p:cNvSpPr/>
          <p:nvPr/>
        </p:nvSpPr>
        <p:spPr>
          <a:xfrm>
            <a:off x="852407" y="3673097"/>
            <a:ext cx="2966624" cy="2071060"/>
          </a:xfrm>
          <a:prstGeom prst="roundRect">
            <a:avLst/>
          </a:prstGeom>
          <a:solidFill>
            <a:srgbClr val="31B4E6">
              <a:lumMod val="5000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kern="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</a:t>
            </a:r>
            <a:r>
              <a:rPr kumimoji="0" lang="ro-RO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ănătate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4688292" y="3648713"/>
            <a:ext cx="2756088" cy="2119828"/>
          </a:xfrm>
          <a:prstGeom prst="roundRect">
            <a:avLst/>
          </a:prstGeom>
          <a:solidFill>
            <a:srgbClr val="7E40CC">
              <a:lumMod val="7500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kern="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</a:t>
            </a:r>
            <a:r>
              <a:rPr kumimoji="0" lang="ro-RO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ervicii </a:t>
            </a:r>
            <a:r>
              <a:rPr kumimoji="0" lang="ro-RO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sociale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33" y="97794"/>
            <a:ext cx="5203530" cy="25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9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51200"/>
              </p:ext>
            </p:extLst>
          </p:nvPr>
        </p:nvGraphicFramePr>
        <p:xfrm>
          <a:off x="267288" y="239153"/>
          <a:ext cx="11704317" cy="6344529"/>
        </p:xfrm>
        <a:graphic>
          <a:graphicData uri="http://schemas.openxmlformats.org/drawingml/2006/table">
            <a:tbl>
              <a:tblPr firstRow="1" firstCol="1" bandRow="1"/>
              <a:tblGrid>
                <a:gridCol w="3837038">
                  <a:extLst>
                    <a:ext uri="{9D8B030D-6E8A-4147-A177-3AD203B41FA5}">
                      <a16:colId xmlns="" xmlns:a16="http://schemas.microsoft.com/office/drawing/2014/main" val="2717502565"/>
                    </a:ext>
                  </a:extLst>
                </a:gridCol>
                <a:gridCol w="4250139">
                  <a:extLst>
                    <a:ext uri="{9D8B030D-6E8A-4147-A177-3AD203B41FA5}">
                      <a16:colId xmlns="" xmlns:a16="http://schemas.microsoft.com/office/drawing/2014/main" val="3858138271"/>
                    </a:ext>
                  </a:extLst>
                </a:gridCol>
                <a:gridCol w="3617140">
                  <a:extLst>
                    <a:ext uri="{9D8B030D-6E8A-4147-A177-3AD203B41FA5}">
                      <a16:colId xmlns="" xmlns:a16="http://schemas.microsoft.com/office/drawing/2014/main" val="590942793"/>
                    </a:ext>
                  </a:extLst>
                </a:gridCol>
              </a:tblGrid>
              <a:tr h="1090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PROGRAME ȘI SERVICII PENTRU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TOȚI COPIII ȘI FAMILIILE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(SERVICII UNIVERSALE)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53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PROGRAME ȘI SERVICII PENTRU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ANUMITE GRUPURI DE COPII ȘI FAMILII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(SERVICII DE PREVENȚIE SELECTIVĂ)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36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PROGRAME ȘI SERVICII PENTRU ANUMIȚI COPII ȘI FAMILIILE LOR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(SERVICII DE PREVENȚIE ȘI INTERVENȚIE SPECIFICĂ)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59264"/>
                  </a:ext>
                </a:extLst>
              </a:tr>
              <a:tr h="150838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Centre de zi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Creșe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Grădinițe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Grupuri de joacă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Suport și consiliere pentru părinți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Programe de alfabetizare timpurie pentru copii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Spații publice și locuri de joacă pentru copiii mici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Grupuri copii – părinți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Centre pentru copii și familii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53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Programe cu scopul de a transforma anumite zone în vecinătăți prietenoase pentru copii și familii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36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Servicii pentru copiii cu nevoi speciale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910319"/>
                  </a:ext>
                </a:extLst>
              </a:tr>
              <a:tr h="150838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7" marR="4126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Programe pentru a susține familiile dezavantajate socioeconomic sau cele vulnerabile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36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Programe pentru susținerea holistică a familiei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482945"/>
                  </a:ext>
                </a:extLst>
              </a:tr>
              <a:tr h="223767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7" marR="41267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Grupuri de suport pentru părinți aflați în situații similare (părinți separați, părinți singuri, părinți cu copii cu nevoi speciale)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36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Terapii părinte-copil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41267" marR="412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4E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3266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8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1" y="41897"/>
            <a:ext cx="10890081" cy="6122680"/>
          </a:xfrm>
          <a:prstGeom prst="rect">
            <a:avLst/>
          </a:prstGeom>
        </p:spPr>
      </p:pic>
      <p:sp>
        <p:nvSpPr>
          <p:cNvPr id="3" name="CasetăText 2"/>
          <p:cNvSpPr txBox="1"/>
          <p:nvPr/>
        </p:nvSpPr>
        <p:spPr>
          <a:xfrm>
            <a:off x="3959749" y="1766807"/>
            <a:ext cx="4246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CONDIȚII FAVORABILE PENTRU VIAȚA </a:t>
            </a:r>
          </a:p>
          <a:p>
            <a:pPr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ȘI DEZVOLTAREA TUTUROR COPIILOR </a:t>
            </a: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3727218" y="2991173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PROGRAME PENTRU  GRUPURI SPECIFICE </a:t>
            </a:r>
          </a:p>
          <a:p>
            <a:pPr algn="ctr"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 COPII ȘI FAMILII</a:t>
            </a: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4067856" y="4347042"/>
            <a:ext cx="403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PREVENȚIE / INTERVENȚIE INDICATĂ</a:t>
            </a: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3603232" y="536241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SĂNĂTATE</a:t>
            </a:r>
            <a:r>
              <a:rPr lang="ro-RO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5036871" y="5362414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SERVICII SOCIALE</a:t>
            </a:r>
            <a:r>
              <a:rPr lang="ro-RO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8" name="CasetăText 7"/>
          <p:cNvSpPr txBox="1"/>
          <p:nvPr/>
        </p:nvSpPr>
        <p:spPr>
          <a:xfrm>
            <a:off x="7193463" y="534691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EDUCAȚIE</a:t>
            </a:r>
            <a:r>
              <a:rPr lang="ro-RO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782973" y="179873"/>
            <a:ext cx="2820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sz="16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Intervenții sociale universale</a:t>
            </a:r>
            <a:endParaRPr lang="en-US" sz="16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CasetăText 9"/>
          <p:cNvSpPr txBox="1"/>
          <p:nvPr/>
        </p:nvSpPr>
        <p:spPr>
          <a:xfrm>
            <a:off x="782973" y="2775729"/>
            <a:ext cx="1079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Politică</a:t>
            </a:r>
          </a:p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pentru</a:t>
            </a:r>
          </a:p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copilăria</a:t>
            </a:r>
          </a:p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timpurie</a:t>
            </a:r>
            <a:endParaRPr lang="en-US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CasetăText 10"/>
          <p:cNvSpPr txBox="1"/>
          <p:nvPr/>
        </p:nvSpPr>
        <p:spPr>
          <a:xfrm>
            <a:off x="10014610" y="2898839"/>
            <a:ext cx="1443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Promovarea</a:t>
            </a:r>
          </a:p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dezvoltării</a:t>
            </a:r>
          </a:p>
          <a:p>
            <a:pPr defTabSz="457200"/>
            <a:r>
              <a:rPr lang="ro-RO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 succes</a:t>
            </a:r>
            <a:endParaRPr lang="en-US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CasetăText 11"/>
          <p:cNvSpPr txBox="1"/>
          <p:nvPr/>
        </p:nvSpPr>
        <p:spPr>
          <a:xfrm>
            <a:off x="782973" y="5716248"/>
            <a:ext cx="2842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sz="16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Măsuri de protecția copilului</a:t>
            </a:r>
            <a:endParaRPr lang="en-US" sz="16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CasetăText 12"/>
          <p:cNvSpPr txBox="1"/>
          <p:nvPr/>
        </p:nvSpPr>
        <p:spPr>
          <a:xfrm>
            <a:off x="782972" y="6302553"/>
            <a:ext cx="10404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sz="16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Modelul </a:t>
            </a:r>
            <a:r>
              <a:rPr lang="ro-RO" sz="1600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Primokiz</a:t>
            </a:r>
            <a:r>
              <a:rPr lang="ro-RO" sz="16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Un model integrat de educație și îngrijire pentru copilăria timpurie © Fundația </a:t>
            </a:r>
            <a:r>
              <a:rPr lang="ro-RO" sz="1600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Jacobs</a:t>
            </a:r>
            <a:r>
              <a:rPr lang="ro-RO" sz="16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2012 </a:t>
            </a:r>
            <a:endParaRPr lang="en-US" sz="16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7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2925" y="949574"/>
            <a:ext cx="8911687" cy="928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Obiective în folosirea Abordării Primokiz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FE2E7">
                  <a:lumMod val="2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89212" y="1878493"/>
            <a:ext cx="8915400" cy="4358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>
                <a:latin typeface="Segoe UI" panose="020B0502040204020203" pitchFamily="34" charset="0"/>
                <a:cs typeface="Segoe UI" panose="020B0502040204020203" pitchFamily="34" charset="0"/>
              </a:rPr>
              <a:t>Formularea sau revizuirea </a:t>
            </a:r>
            <a:r>
              <a:rPr lang="ro-RO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strategiei </a:t>
            </a:r>
            <a:r>
              <a:rPr lang="ro-RO" sz="2400" dirty="0">
                <a:latin typeface="Segoe UI" panose="020B0502040204020203" pitchFamily="34" charset="0"/>
                <a:cs typeface="Segoe UI" panose="020B0502040204020203" pitchFamily="34" charset="0"/>
              </a:rPr>
              <a:t>care privește educația și îngrijirea timpurie la nivel local</a:t>
            </a:r>
          </a:p>
          <a:p>
            <a:r>
              <a:rPr lang="ro-RO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Susținerea </a:t>
            </a:r>
            <a:r>
              <a:rPr lang="ro-RO" sz="2400" dirty="0">
                <a:latin typeface="Segoe UI" panose="020B0502040204020203" pitchFamily="34" charset="0"/>
                <a:cs typeface="Segoe UI" panose="020B0502040204020203" pitchFamily="34" charset="0"/>
              </a:rPr>
              <a:t>tuturor actorilor și a decidenților din sectoarele de educație, servicii sociale și sănătate să înțeleagă mai profund ce înseamnă educația și îngrijirea în copilăria timpurie</a:t>
            </a:r>
          </a:p>
          <a:p>
            <a:r>
              <a:rPr lang="ro-RO" sz="240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ro-RO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onectarea </a:t>
            </a:r>
            <a:r>
              <a:rPr lang="ro-RO" sz="2400" dirty="0">
                <a:latin typeface="Segoe UI" panose="020B0502040204020203" pitchFamily="34" charset="0"/>
                <a:cs typeface="Segoe UI" panose="020B0502040204020203" pitchFamily="34" charset="0"/>
              </a:rPr>
              <a:t>și coordonarea tuturor celor care răspund de perioada timpurie</a:t>
            </a:r>
          </a:p>
          <a:p>
            <a:r>
              <a:rPr lang="ro-RO" sz="2400" dirty="0">
                <a:latin typeface="Segoe UI" panose="020B0502040204020203" pitchFamily="34" charset="0"/>
                <a:cs typeface="Segoe UI" panose="020B0502040204020203" pitchFamily="34" charset="0"/>
              </a:rPr>
              <a:t>Crearea unui fundament în comunitate pentru a lua decizii în domeniul politicilor care privesc copilăria timpurie.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194947" y="1734670"/>
            <a:ext cx="6858001" cy="33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3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2053523" y="1697723"/>
            <a:ext cx="2097436" cy="1200329"/>
          </a:xfrm>
          <a:prstGeom prst="rect">
            <a:avLst/>
          </a:prstGeom>
          <a:solidFill>
            <a:srgbClr val="CFE2E7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Decizie</a:t>
            </a:r>
            <a:r>
              <a:rPr kumimoji="0" lang="ro-RO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o-RO" kern="0" noProof="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și pregătire </a:t>
            </a:r>
            <a:r>
              <a:rPr kumimoji="0" lang="ro-RO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privind implicarea în 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proiect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2053523" y="1434252"/>
            <a:ext cx="2097436" cy="369332"/>
          </a:xfrm>
          <a:prstGeom prst="rect">
            <a:avLst/>
          </a:prstGeom>
          <a:solidFill>
            <a:srgbClr val="31B4E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Faza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5550239" y="1718208"/>
            <a:ext cx="2097437" cy="1477328"/>
          </a:xfrm>
          <a:prstGeom prst="rect">
            <a:avLst/>
          </a:prstGeom>
          <a:solidFill>
            <a:srgbClr val="CFE2E7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Decizie</a:t>
            </a:r>
            <a:r>
              <a:rPr lang="ro-RO" kern="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o-RO" kern="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privind utilizarea rezultatelor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Strategie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5550240" y="1382499"/>
            <a:ext cx="2097436" cy="369332"/>
          </a:xfrm>
          <a:prstGeom prst="rect">
            <a:avLst/>
          </a:prstGeom>
          <a:solidFill>
            <a:srgbClr val="31B4E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Faza 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8883107" y="1709543"/>
            <a:ext cx="2097437" cy="923330"/>
          </a:xfrm>
          <a:prstGeom prst="rect">
            <a:avLst/>
          </a:prstGeom>
          <a:solidFill>
            <a:srgbClr val="CFE2E7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Decizie</a:t>
            </a:r>
            <a:r>
              <a:rPr lang="ro-RO" kern="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o-RO" kern="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privind</a:t>
            </a:r>
            <a:r>
              <a:rPr kumimoji="0" lang="ro-R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Implementare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8883108" y="1373834"/>
            <a:ext cx="2097436" cy="369332"/>
          </a:xfrm>
          <a:prstGeom prst="rect">
            <a:avLst/>
          </a:prstGeom>
          <a:solidFill>
            <a:srgbClr val="31B4E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Faza 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asetăText 7"/>
          <p:cNvSpPr txBox="1"/>
          <p:nvPr/>
        </p:nvSpPr>
        <p:spPr>
          <a:xfrm>
            <a:off x="2053525" y="3968661"/>
            <a:ext cx="2097437" cy="1200329"/>
          </a:xfrm>
          <a:prstGeom prst="rect">
            <a:avLst/>
          </a:prstGeom>
          <a:solidFill>
            <a:srgbClr val="7E40CC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Definirea cadrului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2053523" y="3621176"/>
            <a:ext cx="20974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Faza 2</a:t>
            </a: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CasetăText 9"/>
          <p:cNvSpPr txBox="1"/>
          <p:nvPr/>
        </p:nvSpPr>
        <p:spPr>
          <a:xfrm>
            <a:off x="4711486" y="3968661"/>
            <a:ext cx="2097437" cy="1200329"/>
          </a:xfrm>
          <a:prstGeom prst="rect">
            <a:avLst/>
          </a:prstGeom>
          <a:solidFill>
            <a:srgbClr val="7E40CC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Analiza situației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CasetăText 10"/>
          <p:cNvSpPr txBox="1"/>
          <p:nvPr/>
        </p:nvSpPr>
        <p:spPr>
          <a:xfrm>
            <a:off x="4711485" y="3632952"/>
            <a:ext cx="20974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Faza 3</a:t>
            </a: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CasetăText 11"/>
          <p:cNvSpPr txBox="1"/>
          <p:nvPr/>
        </p:nvSpPr>
        <p:spPr>
          <a:xfrm>
            <a:off x="7321653" y="3956885"/>
            <a:ext cx="2097437" cy="1200329"/>
          </a:xfrm>
          <a:prstGeom prst="rect">
            <a:avLst/>
          </a:prstGeom>
          <a:solidFill>
            <a:srgbClr val="7E40CC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Strategie și plan de implementare</a:t>
            </a: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CasetăText 12"/>
          <p:cNvSpPr txBox="1"/>
          <p:nvPr/>
        </p:nvSpPr>
        <p:spPr>
          <a:xfrm>
            <a:off x="7321654" y="3621176"/>
            <a:ext cx="20974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Faza 5</a:t>
            </a: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asetăText 13"/>
          <p:cNvSpPr txBox="1"/>
          <p:nvPr/>
        </p:nvSpPr>
        <p:spPr>
          <a:xfrm>
            <a:off x="9931826" y="3968661"/>
            <a:ext cx="2097437" cy="1200329"/>
          </a:xfrm>
          <a:prstGeom prst="rect">
            <a:avLst/>
          </a:prstGeom>
          <a:solidFill>
            <a:srgbClr val="7E40CC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Acțiuni ulterioare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Implementare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CasetăText 14"/>
          <p:cNvSpPr txBox="1"/>
          <p:nvPr/>
        </p:nvSpPr>
        <p:spPr>
          <a:xfrm>
            <a:off x="9931827" y="3632952"/>
            <a:ext cx="20974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Faza 7</a:t>
            </a: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CasetăText 15"/>
          <p:cNvSpPr txBox="1"/>
          <p:nvPr/>
        </p:nvSpPr>
        <p:spPr>
          <a:xfrm>
            <a:off x="6615176" y="5523415"/>
            <a:ext cx="3513795" cy="923330"/>
          </a:xfrm>
          <a:prstGeom prst="rect">
            <a:avLst/>
          </a:prstGeom>
          <a:solidFill>
            <a:srgbClr val="7E40CC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Evaluare: Scopuri atinse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CasetăText 16"/>
          <p:cNvSpPr txBox="1"/>
          <p:nvPr/>
        </p:nvSpPr>
        <p:spPr>
          <a:xfrm>
            <a:off x="451801" y="1700758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b="1" dirty="0">
                <a:solidFill>
                  <a:srgbClr val="7E40CC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NIVELUL</a:t>
            </a:r>
          </a:p>
          <a:p>
            <a:pPr defTabSz="457200"/>
            <a:r>
              <a:rPr lang="ro-RO" b="1" dirty="0" smtClean="0">
                <a:solidFill>
                  <a:srgbClr val="7E40CC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DECIZIONAL</a:t>
            </a:r>
            <a:endParaRPr lang="en-US" b="1" dirty="0">
              <a:solidFill>
                <a:srgbClr val="7E40CC">
                  <a:lumMod val="7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CasetăText 17"/>
          <p:cNvSpPr txBox="1"/>
          <p:nvPr/>
        </p:nvSpPr>
        <p:spPr>
          <a:xfrm>
            <a:off x="694763" y="4111824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solidFill>
                  <a:srgbClr val="7E40CC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NIVELUL</a:t>
            </a:r>
          </a:p>
          <a:p>
            <a:pPr defTabSz="457200"/>
            <a:r>
              <a:rPr lang="ro-RO" dirty="0">
                <a:solidFill>
                  <a:srgbClr val="7E40CC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CONCRET</a:t>
            </a:r>
            <a:endParaRPr lang="en-US" dirty="0">
              <a:solidFill>
                <a:srgbClr val="7E40CC">
                  <a:lumMod val="7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Săgeată: jos 18"/>
          <p:cNvSpPr/>
          <p:nvPr/>
        </p:nvSpPr>
        <p:spPr>
          <a:xfrm>
            <a:off x="2975196" y="2776011"/>
            <a:ext cx="185979" cy="912297"/>
          </a:xfrm>
          <a:prstGeom prst="down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Săgeată: dreapta 19"/>
          <p:cNvSpPr/>
          <p:nvPr/>
        </p:nvSpPr>
        <p:spPr>
          <a:xfrm>
            <a:off x="4150959" y="4391010"/>
            <a:ext cx="560526" cy="217152"/>
          </a:xfrm>
          <a:prstGeom prst="right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Săgeată: dreapta 20"/>
          <p:cNvSpPr/>
          <p:nvPr/>
        </p:nvSpPr>
        <p:spPr>
          <a:xfrm>
            <a:off x="6761126" y="4389192"/>
            <a:ext cx="560526" cy="217152"/>
          </a:xfrm>
          <a:prstGeom prst="right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Săgeată: dreapta 21"/>
          <p:cNvSpPr/>
          <p:nvPr/>
        </p:nvSpPr>
        <p:spPr>
          <a:xfrm>
            <a:off x="9419090" y="4356709"/>
            <a:ext cx="560526" cy="217152"/>
          </a:xfrm>
          <a:prstGeom prst="right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Săgeată: dreapta 22"/>
          <p:cNvSpPr/>
          <p:nvPr/>
        </p:nvSpPr>
        <p:spPr>
          <a:xfrm rot="18896934">
            <a:off x="4947834" y="3036474"/>
            <a:ext cx="1224366" cy="177486"/>
          </a:xfrm>
          <a:prstGeom prst="right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Săgeată: dreapta 23"/>
          <p:cNvSpPr/>
          <p:nvPr/>
        </p:nvSpPr>
        <p:spPr>
          <a:xfrm rot="2527559">
            <a:off x="7084017" y="3031978"/>
            <a:ext cx="1224366" cy="177486"/>
          </a:xfrm>
          <a:prstGeom prst="right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Săgeată: dreapta 24"/>
          <p:cNvSpPr/>
          <p:nvPr/>
        </p:nvSpPr>
        <p:spPr>
          <a:xfrm rot="18896934">
            <a:off x="8523422" y="3012467"/>
            <a:ext cx="1224366" cy="177486"/>
          </a:xfrm>
          <a:prstGeom prst="right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Săgeată: dreapta 25"/>
          <p:cNvSpPr/>
          <p:nvPr/>
        </p:nvSpPr>
        <p:spPr>
          <a:xfrm rot="2527559">
            <a:off x="10214676" y="3012466"/>
            <a:ext cx="1224366" cy="177486"/>
          </a:xfrm>
          <a:prstGeom prst="right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Săgeată: dreapta 26"/>
          <p:cNvSpPr/>
          <p:nvPr/>
        </p:nvSpPr>
        <p:spPr>
          <a:xfrm rot="8381233">
            <a:off x="10104087" y="5447360"/>
            <a:ext cx="878885" cy="235863"/>
          </a:xfrm>
          <a:prstGeom prst="rightArrow">
            <a:avLst>
              <a:gd name="adj1" fmla="val 50000"/>
              <a:gd name="adj2" fmla="val 44361"/>
            </a:avLst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Săgeată: dreapta 27"/>
          <p:cNvSpPr/>
          <p:nvPr/>
        </p:nvSpPr>
        <p:spPr>
          <a:xfrm rot="13302620">
            <a:off x="5736031" y="5468931"/>
            <a:ext cx="926006" cy="238283"/>
          </a:xfrm>
          <a:prstGeom prst="rightArrow">
            <a:avLst/>
          </a:prstGeom>
          <a:solidFill>
            <a:srgbClr val="353535"/>
          </a:solidFill>
          <a:ln w="15875" cap="rnd" cmpd="sng" algn="ctr">
            <a:solidFill>
              <a:srgbClr val="3535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Dreptunghi 28"/>
          <p:cNvSpPr/>
          <p:nvPr/>
        </p:nvSpPr>
        <p:spPr>
          <a:xfrm>
            <a:off x="516584" y="321877"/>
            <a:ext cx="6805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o-RO" sz="3600" b="1" dirty="0">
                <a:solidFill>
                  <a:srgbClr val="7E40CC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Abordarea </a:t>
            </a:r>
            <a:r>
              <a:rPr lang="ro-RO" sz="3600" b="1" dirty="0" err="1">
                <a:solidFill>
                  <a:srgbClr val="7E40CC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Primokiz</a:t>
            </a:r>
            <a:r>
              <a:rPr lang="ro-RO" sz="3600" b="1" dirty="0">
                <a:solidFill>
                  <a:srgbClr val="7E40CC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în 7 faze</a:t>
            </a:r>
            <a:endParaRPr lang="en-US" sz="3600" dirty="0">
              <a:solidFill>
                <a:srgbClr val="7E40CC">
                  <a:lumMod val="7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30" name="Conector drept 29"/>
          <p:cNvCxnSpPr/>
          <p:nvPr/>
        </p:nvCxnSpPr>
        <p:spPr>
          <a:xfrm flipV="1">
            <a:off x="516584" y="3069956"/>
            <a:ext cx="11512679" cy="30996"/>
          </a:xfrm>
          <a:prstGeom prst="line">
            <a:avLst/>
          </a:prstGeom>
          <a:noFill/>
          <a:ln w="111125" cap="rnd" cmpd="sng" algn="ctr">
            <a:solidFill>
              <a:srgbClr val="7E40CC">
                <a:lumMod val="75000"/>
              </a:srgbClr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88364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9698" y="769097"/>
            <a:ext cx="8410872" cy="8563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100" b="1" i="0" u="none" strike="noStrike" kern="1200" cap="none" spc="0" normalizeH="0" baseline="0" noProof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Vedere de ansamblu asupra fazelor proiectului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01036" y="1480457"/>
            <a:ext cx="7221215" cy="490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Faza 1 </a:t>
            </a: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Decizie și pregătire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Faza 2 </a:t>
            </a: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Definirea cadrului proiectului; </a:t>
            </a: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constituirea echipei de proiect; definirea procedurilor proiectului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Faza 3 </a:t>
            </a: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Analiza de situație; redactarea ei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Faza 4 </a:t>
            </a: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Mandat pentru dezvoltarea unei strategii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Faza 5 </a:t>
            </a: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Dezvoltarea strategiei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Faza 6 </a:t>
            </a: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Decizia de implementare a proiectului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Faza 7 </a:t>
            </a: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Implementare, evaluare și raportare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8" y="2626778"/>
            <a:ext cx="3451338" cy="26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68" y="172905"/>
            <a:ext cx="3569085" cy="2700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90800" y="5039307"/>
            <a:ext cx="8083296" cy="123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rgbClr val="31B4E6">
                  <a:lumMod val="75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5016484" y="2834787"/>
            <a:ext cx="212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2018-2022</a:t>
            </a:r>
          </a:p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proiect </a:t>
            </a:r>
            <a:r>
              <a:rPr lang="ro-RO" dirty="0" smtClean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derulat </a:t>
            </a:r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 </a:t>
            </a:r>
            <a:endParaRPr lang="en-US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79" y="2614574"/>
            <a:ext cx="1191047" cy="2042948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095" y="3090983"/>
            <a:ext cx="3711094" cy="1948324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549" y="5200468"/>
            <a:ext cx="2833246" cy="1133298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104" y="5259259"/>
            <a:ext cx="3841528" cy="1440065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743" y="1834300"/>
            <a:ext cx="4768646" cy="4768646"/>
          </a:xfrm>
          <a:prstGeom prst="rect">
            <a:avLst/>
          </a:prstGeom>
        </p:spPr>
      </p:pic>
      <p:pic>
        <p:nvPicPr>
          <p:cNvPr id="10" name="I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6987" y="3679137"/>
            <a:ext cx="2584908" cy="992076"/>
          </a:xfrm>
          <a:prstGeom prst="rect">
            <a:avLst/>
          </a:prstGeom>
        </p:spPr>
      </p:pic>
      <p:sp>
        <p:nvSpPr>
          <p:cNvPr id="11" name="CasetăText 10"/>
          <p:cNvSpPr txBox="1"/>
          <p:nvPr/>
        </p:nvSpPr>
        <p:spPr>
          <a:xfrm>
            <a:off x="5263685" y="4802021"/>
            <a:ext cx="155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 finanțarea</a:t>
            </a:r>
            <a:endParaRPr lang="en-US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6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31" y="1411950"/>
            <a:ext cx="4331099" cy="32771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90800" y="5039307"/>
            <a:ext cx="8083296" cy="123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rgbClr val="31B4E6">
                  <a:lumMod val="75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3484516" y="4347859"/>
            <a:ext cx="489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o-RO" dirty="0" smtClean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2018-2022</a:t>
            </a:r>
            <a:endParaRPr lang="ro-RO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02" y="258458"/>
            <a:ext cx="692261" cy="1187403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289" y="148975"/>
            <a:ext cx="2387613" cy="1253497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290" y="5222285"/>
            <a:ext cx="2833246" cy="1133298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27" y="5222285"/>
            <a:ext cx="3841528" cy="1440065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463" y="-1101366"/>
            <a:ext cx="3545992" cy="3545992"/>
          </a:xfrm>
          <a:prstGeom prst="rect">
            <a:avLst/>
          </a:prstGeom>
        </p:spPr>
      </p:pic>
      <p:pic>
        <p:nvPicPr>
          <p:cNvPr id="10" name="I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2677" y="423464"/>
            <a:ext cx="1835665" cy="704520"/>
          </a:xfrm>
          <a:prstGeom prst="rect">
            <a:avLst/>
          </a:prstGeom>
        </p:spPr>
      </p:pic>
      <p:sp>
        <p:nvSpPr>
          <p:cNvPr id="11" name="CasetăText 10"/>
          <p:cNvSpPr txBox="1"/>
          <p:nvPr/>
        </p:nvSpPr>
        <p:spPr>
          <a:xfrm>
            <a:off x="5004843" y="5334718"/>
            <a:ext cx="1858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sz="2200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 finanțarea</a:t>
            </a:r>
            <a:endParaRPr lang="en-US" sz="2200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5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427" y="192755"/>
            <a:ext cx="9883075" cy="11816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kumimoji="0" lang="ro-RO" sz="3100" b="1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Primii ani – între </a:t>
            </a:r>
            <a:r>
              <a:rPr lang="ro-RO" sz="3100" b="1" dirty="0" smtClean="0">
                <a:solidFill>
                  <a:srgbClr val="7E40CC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vulnerabilitate</a:t>
            </a:r>
            <a:r>
              <a:rPr lang="en-US" sz="3100" b="1" dirty="0" smtClean="0">
                <a:solidFill>
                  <a:srgbClr val="7E40CC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o-RO" sz="3100" b="1" dirty="0" smtClean="0">
                <a:solidFill>
                  <a:srgbClr val="7E40CC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și oportunitate </a:t>
            </a:r>
            <a:r>
              <a:rPr kumimoji="0" lang="ro-RO" sz="3100" b="1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kumimoji="0" lang="ro-RO" sz="3100" b="1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kumimoji="0" lang="ro-RO" sz="3100" b="1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Schimbarea începe de la bază </a:t>
            </a:r>
            <a: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68097" y="1969474"/>
            <a:ext cx="5205984" cy="1846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>
                <a:latin typeface="Segoe UI" panose="020B0502040204020203" pitchFamily="34" charset="0"/>
                <a:cs typeface="Segoe UI" panose="020B0502040204020203" pitchFamily="34" charset="0"/>
              </a:rPr>
              <a:t>Pentru a construi și susține minți și corpuri puternice, trebuie îndeplinite câteva condiții de bază: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50976" y="4023359"/>
            <a:ext cx="5023105" cy="1886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Sănătate și nutriție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Mediu sigur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Îngrijire stabilă și responsabilă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486145" y="1969474"/>
            <a:ext cx="5019486" cy="1846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>
                <a:latin typeface="Segoe UI" panose="020B0502040204020203" pitchFamily="34" charset="0"/>
                <a:cs typeface="Segoe UI" panose="020B0502040204020203" pitchFamily="34" charset="0"/>
              </a:rPr>
              <a:t>Pentru dezvoltarea arhitecturii creierului, nou-născuții și copiii mici au nevoie de: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486144" y="3913632"/>
            <a:ext cx="5019487" cy="1986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Interacțiuni consistente și protectoare</a:t>
            </a:r>
            <a:endParaRPr lang="ro-RO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Adulți </a:t>
            </a:r>
            <a:r>
              <a:rPr lang="ro-RO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responsabili care oferă îngrijire și educație</a:t>
            </a:r>
            <a:endParaRPr lang="ro-RO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Medii </a:t>
            </a:r>
            <a:r>
              <a:rPr lang="ro-RO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sigure și stabile (fizic, chimic, al construcției)</a:t>
            </a:r>
            <a:endParaRPr lang="en-US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9204" y="1347682"/>
            <a:ext cx="1999488" cy="987552"/>
          </a:xfrm>
          <a:prstGeom prst="roundRect">
            <a:avLst/>
          </a:prstGeom>
          <a:solidFill>
            <a:srgbClr val="B927E9">
              <a:lumMod val="5000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Sănătate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8576" y="1323298"/>
            <a:ext cx="2060448" cy="1036320"/>
          </a:xfrm>
          <a:prstGeom prst="roundRect">
            <a:avLst/>
          </a:prstGeom>
          <a:solidFill>
            <a:srgbClr val="B927E9">
              <a:lumMod val="7500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Protecție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7798908" y="1323298"/>
            <a:ext cx="2328672" cy="1036320"/>
          </a:xfrm>
          <a:prstGeom prst="roundRect">
            <a:avLst/>
          </a:prstGeom>
          <a:solidFill>
            <a:srgbClr val="E833BF">
              <a:lumMod val="7500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Educație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13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1574" y="156518"/>
            <a:ext cx="4177162" cy="976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Educația timpurie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E40CC">
                  <a:lumMod val="50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665134" y="1355624"/>
            <a:ext cx="11053593" cy="200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Educaţia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timpurie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vizează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intervalul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cuprins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între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naştere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până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la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6-7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vârsta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intrării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la şcoală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.*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Intervenţia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adulţilor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asupra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copilului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această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perioadă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fundamentală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deoarece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educaţia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timpurie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realizează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atât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mediul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familial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cât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în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cadrul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serviciilor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specializate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lang="ro-RO" sz="1800" dirty="0" smtClean="0">
                <a:solidFill>
                  <a:srgbClr val="265991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exemplu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creşa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grădiniţa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</a:t>
            </a:r>
            <a:r>
              <a:rPr kumimoji="0" lang="ro-RO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î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nc</a:t>
            </a:r>
            <a:r>
              <a:rPr kumimoji="0" lang="ro-RO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ă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o-RO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î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nainte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momentul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naşterii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copilul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începe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să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se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dezvolte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şi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să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înve</a:t>
            </a:r>
            <a:r>
              <a:rPr kumimoji="0" lang="ro-RO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ț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5"/>
          <a:stretch/>
        </p:blipFill>
        <p:spPr>
          <a:xfrm>
            <a:off x="665135" y="3587562"/>
            <a:ext cx="1856987" cy="20034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23224" y="3462739"/>
            <a:ext cx="4191024" cy="222189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CELE MAI IMPORTANTE 1000 DE ZILE </a:t>
            </a: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sau </a:t>
            </a: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DE LA MOMENTUL CONCEPȚIEI </a:t>
            </a:r>
          </a:p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PÂNĂ LA 2 ANI!</a:t>
            </a: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265991">
                  <a:lumMod val="50000"/>
                </a:srgbClr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6" name="Right Arrow 6"/>
          <p:cNvSpPr/>
          <p:nvPr/>
        </p:nvSpPr>
        <p:spPr>
          <a:xfrm>
            <a:off x="665134" y="5782600"/>
            <a:ext cx="6249113" cy="695149"/>
          </a:xfrm>
          <a:prstGeom prst="rightArrow">
            <a:avLst>
              <a:gd name="adj1" fmla="val 50000"/>
              <a:gd name="adj2" fmla="val 29911"/>
            </a:avLst>
          </a:prstGeom>
          <a:solidFill>
            <a:srgbClr val="265991">
              <a:lumMod val="50000"/>
            </a:srgbClr>
          </a:solidFill>
          <a:ln w="9525" cap="rnd" cmpd="sng" algn="ctr">
            <a:solidFill>
              <a:srgbClr val="7E40CC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9 x 30 + 2 x 365 = 1000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5" y="3462739"/>
            <a:ext cx="4521283" cy="30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8813" y="446088"/>
            <a:ext cx="7522464" cy="1342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o-RO" sz="28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o-RO" sz="3600" b="1" i="0" u="none" strike="noStrike" kern="1200" cap="none" spc="0" normalizeH="0" baseline="0" noProof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Investiția în educația timpurie </a:t>
            </a:r>
            <a:br>
              <a:rPr kumimoji="0" lang="ro-RO" sz="3600" b="1" i="0" u="none" strike="noStrike" kern="1200" cap="none" spc="0" normalizeH="0" baseline="0" noProof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kumimoji="0" lang="ro-RO" sz="3600" b="1" i="0" u="none" strike="noStrike" kern="1200" cap="none" spc="0" normalizeH="0" baseline="0" noProof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Argumente din neuroștiințe</a:t>
            </a:r>
            <a: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o-RO" sz="2400" b="1" i="0" u="none" strike="noStrike" kern="1200" cap="none" spc="0" normalizeH="0" baseline="0" noProof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10276" y="1598613"/>
            <a:ext cx="5181600" cy="451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000" b="0" i="0" u="none" strike="noStrike" kern="1200" cap="none" spc="0" normalizeH="0" baseline="0" noProof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Experiențele timpurii din viață construiesc arhitectura creierului.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000" b="0" i="0" u="none" strike="noStrike" kern="1200" cap="none" spc="0" normalizeH="0" baseline="0" noProof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Arhitectura creierului afectează comportamentul și învățarea, iar pe termen lung sănătatea fizică și mentală.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000" b="0" i="0" u="none" strike="noStrike" kern="1200" cap="none" spc="0" normalizeH="0" baseline="0" noProof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Creierul se formează în stadii. Circuitele complexe ale creierului se formează pe baza circuitelor simple.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000" b="0" i="0" u="none" strike="noStrike" kern="1200" cap="none" spc="0" normalizeH="0" baseline="0" noProof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Este fundamental să construim o fundație puternică încă înainte de naștere și în  primii ani de viață. Copiii nu își pot construi arhitectura cerebrală de unii singuri!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708870" y="5145343"/>
            <a:ext cx="5951349" cy="115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2200" b="1" i="0" u="none" strike="noStrike" kern="1200" cap="none" spc="0" normalizeH="0" baseline="0" noProof="0">
                <a:ln>
                  <a:noFill/>
                </a:ln>
                <a:solidFill>
                  <a:srgbClr val="353535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Creierul  nu este doar cel cu care te-ai născut.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o-RO" sz="2200" b="1" i="0" u="none" strike="noStrike" kern="1200" cap="none" spc="0" normalizeH="0" baseline="0" noProof="0">
                <a:ln>
                  <a:noFill/>
                </a:ln>
                <a:solidFill>
                  <a:srgbClr val="353535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Creierul se construiește.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13" y="1788669"/>
            <a:ext cx="5563190" cy="29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8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7" y="2380928"/>
            <a:ext cx="11283195" cy="356937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8936" y="367596"/>
            <a:ext cx="11291652" cy="1131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50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Densitatea sinapselor din perioada prenatală la 6 ani</a:t>
            </a:r>
            <a: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/>
            </a:r>
            <a:b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o-RO" sz="2700" b="1" dirty="0" smtClean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60</a:t>
            </a: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% </a:t>
            </a:r>
            <a:r>
              <a:rPr kumimoji="0" lang="ro-RO" sz="27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din conexiunile neuronale se formează în primii trei ani de viață </a:t>
            </a:r>
            <a:endParaRPr kumimoji="0" lang="ro-RO" sz="27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lvl="0" algn="ctr">
              <a:defRPr/>
            </a:pP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85</a:t>
            </a:r>
            <a:r>
              <a:rPr lang="ro-RO" sz="2700" b="1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 din conexiunile neuronale se formează până </a:t>
            </a: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la 5 ani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820245" y="1734597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sarcină</a:t>
            </a:r>
          </a:p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săpt. 36</a:t>
            </a:r>
            <a:endParaRPr lang="en-US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2095459" y="1734596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nou</a:t>
            </a:r>
          </a:p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născut</a:t>
            </a:r>
            <a:endParaRPr lang="en-US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3802388" y="1734595"/>
            <a:ext cx="575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luni</a:t>
            </a:r>
            <a:endParaRPr lang="en-US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5503716" y="1748878"/>
            <a:ext cx="575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</a:p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luni</a:t>
            </a:r>
            <a:endParaRPr lang="en-US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asetăText 7"/>
          <p:cNvSpPr txBox="1"/>
          <p:nvPr/>
        </p:nvSpPr>
        <p:spPr>
          <a:xfrm>
            <a:off x="7100105" y="1748878"/>
            <a:ext cx="65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ani</a:t>
            </a:r>
            <a:endParaRPr lang="en-US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8976692" y="1734595"/>
            <a:ext cx="500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</a:p>
          <a:p>
            <a:pPr algn="ctr" defTabSz="457200"/>
            <a:r>
              <a:rPr lang="ro-RO" dirty="0">
                <a:solidFill>
                  <a:srgbClr val="26599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ani</a:t>
            </a:r>
            <a:endParaRPr lang="en-US" dirty="0">
              <a:solidFill>
                <a:srgbClr val="265991">
                  <a:lumMod val="75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CasetăText 9"/>
          <p:cNvSpPr txBox="1"/>
          <p:nvPr/>
        </p:nvSpPr>
        <p:spPr>
          <a:xfrm>
            <a:off x="10733912" y="1734595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b="1" dirty="0">
                <a:solidFill>
                  <a:srgbClr val="26599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  <a:p>
            <a:pPr algn="ctr" defTabSz="457200"/>
            <a:r>
              <a:rPr lang="ro-RO" b="1" dirty="0">
                <a:solidFill>
                  <a:srgbClr val="265991">
                    <a:lumMod val="75000"/>
                  </a:srgbClr>
                </a:solidFill>
                <a:latin typeface="Century Gothic" panose="020B0502020202020204"/>
              </a:rPr>
              <a:t>ani</a:t>
            </a:r>
            <a:endParaRPr lang="en-US" b="1" dirty="0">
              <a:solidFill>
                <a:srgbClr val="265991">
                  <a:lumMod val="75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11" name="CasetăText 10"/>
          <p:cNvSpPr txBox="1"/>
          <p:nvPr/>
        </p:nvSpPr>
        <p:spPr>
          <a:xfrm>
            <a:off x="2775422" y="550348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FORMAREA SINAPSELOR</a:t>
            </a: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CasetăText 11"/>
          <p:cNvSpPr txBox="1"/>
          <p:nvPr/>
        </p:nvSpPr>
        <p:spPr>
          <a:xfrm>
            <a:off x="8288583" y="5471796"/>
            <a:ext cx="330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dirty="0" smtClean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DECONECTAREA </a:t>
            </a:r>
            <a:r>
              <a:rPr lang="ro-RO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SINAPSELOR</a:t>
            </a:r>
            <a:endParaRPr lang="en-US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9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2713" y="759416"/>
            <a:ext cx="2816979" cy="1239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Argumente </a:t>
            </a:r>
            <a:b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economice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75737" y="743918"/>
            <a:ext cx="5349809" cy="5424487"/>
          </a:xfrm>
          <a:prstGeom prst="rect">
            <a:avLst/>
          </a:prstGeom>
          <a:solidFill>
            <a:srgbClr val="CFE2E7">
              <a:lumMod val="5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altLang="en-US" sz="2000" b="0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Contribuie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la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reducerea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s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ă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ă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ciei</a:t>
            </a:r>
            <a:r>
              <a:rPr lang="ro-RO" altLang="en-US" sz="2000" noProof="0" dirty="0">
                <a:solidFill>
                  <a:sysClr val="window" lastClr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educaţia este singura cale pentru o viaţă mai 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bună.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Contribuie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la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preg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ă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tirea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pentru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ş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coala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ş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cost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ă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pu</a:t>
            </a:r>
            <a:r>
              <a:rPr kumimoji="0" lang="ro-RO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ţ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dec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â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recuperarea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ş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colar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ă.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Preven</a:t>
            </a:r>
            <a:r>
              <a:rPr kumimoji="0" lang="ro-RO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ţ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este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pu</a:t>
            </a:r>
            <a:r>
              <a:rPr kumimoji="0" lang="ro-RO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ţ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costisitoare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dec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â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interven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ţ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ia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Serviciile de educaţie timpurie echilibrează participarea femeii la viaţa de familie cu participarea ei la viaţa socială şi propria ei dezvoltare 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profesională.</a:t>
            </a:r>
            <a:endParaRPr kumimoji="0" lang="ro-RO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Serviciile de educaţie timpurie garantează dezvoltarea adecvată a copilului şi prin 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două 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venituri în familie, care sunt foarte importante în familiile dezavantajate.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943341" y="3913632"/>
            <a:ext cx="2740934" cy="2254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Pentru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fiecare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dolar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investit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î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programe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educa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ţ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timpurie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calitate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exist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un profit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cuprins între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7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$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FE2E7">
                    <a:lumMod val="25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și 19$.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FE2E7">
                  <a:lumMod val="25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64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90599" y="5348381"/>
            <a:ext cx="5172576" cy="976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0" i="0" u="none" strike="noStrike" kern="1200" cap="none" spc="0" normalizeH="0" baseline="0" noProof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Educația timpurie,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ro-RO" sz="4000" b="0" i="0" u="none" strike="noStrike" kern="1200" cap="none" spc="0" normalizeH="0" baseline="0" noProof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 investiție în viitor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40CC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63697" y="727442"/>
            <a:ext cx="5742441" cy="559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Dezvoltarea unui cadru comprehensiv </a:t>
            </a:r>
            <a:r>
              <a:rPr kumimoji="0" lang="ro-RO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î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 </a:t>
            </a: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domeniul educației și îngrijirii timpurii a copiilor de la naștere la 6 ani, 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promovând o abordare integrată</a:t>
            </a:r>
            <a:r>
              <a:rPr kumimoji="0" lang="ro-RO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 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sectoarelor de educație, sănătate și protecție socială.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Facilitarea la nivel local și central a unor 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parteneriate sustenabile</a:t>
            </a: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cu scopul de a îmbunătăți calitatea serviciilor de educație și dezvoltare timpurie.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Culegerea de noi date care să fundamenteze dezvoltarea politicilor și a programelor din domeniul educației și îngrijirii timpurii a copiilor, prin elaborarea de studii și 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pilotarea la nivel local a unor </a:t>
            </a:r>
            <a:r>
              <a:rPr kumimoji="0" lang="ro-RO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noi </a:t>
            </a:r>
            <a:r>
              <a:rPr kumimoji="0" lang="it-IT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servicii 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 educație timpurie integrate și de calitat</a:t>
            </a:r>
            <a:r>
              <a:rPr kumimoji="0" lang="ro-RO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Elaborarea și implementarea unei 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campanii coerente de </a:t>
            </a:r>
            <a:r>
              <a:rPr kumimoji="0" lang="it-IT" sz="2900" b="1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advocacy</a:t>
            </a: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și comunicare la nivel național</a:t>
            </a:r>
            <a:r>
              <a:rPr kumimoji="0" lang="ro-RO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o-RO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usținerea </a:t>
            </a: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1</a:t>
            </a:r>
            <a:r>
              <a:rPr kumimoji="0" lang="ro-RO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comunități din Județul Brașov, a 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r>
              <a:rPr kumimoji="0" lang="ro-RO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  <a:r>
              <a:rPr kumimoji="0" lang="it-IT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comunități din Județul Bacău și a unui sector din Municipiul București pentru </a:t>
            </a:r>
            <a:r>
              <a:rPr kumimoji="0" lang="it-IT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elaborarea/revizuirea și implementarea unor strategii de dezvoltare locală, care să includă intervenții punctuale privind educația și îngrijirea timpurie a copilului precum și</a:t>
            </a:r>
            <a:r>
              <a:rPr kumimoji="0" lang="ro-RO" sz="29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dezvoltarea unor politici care sprijină organizarea comunităților în susținerea familiei </a:t>
            </a:r>
            <a:r>
              <a:rPr kumimoji="0" lang="ro-RO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– (</a:t>
            </a:r>
            <a:r>
              <a:rPr kumimoji="0" lang="ro-RO" sz="2900" b="0" i="1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comunități prietene/favorabile familiei</a:t>
            </a:r>
            <a:r>
              <a:rPr kumimoji="0" lang="ro-RO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059411" y="1804416"/>
            <a:ext cx="3505199" cy="271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contribuția</a:t>
            </a:r>
            <a:r>
              <a:rPr kumimoji="0" lang="ro-RO" sz="1800" b="0" i="0" u="none" strike="noStrike" kern="1200" cap="none" spc="0" normalizeH="0" noProof="0" dirty="0" smtClean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la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dezvoltarea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politicilor publice în domeniul educației timpurii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7E40CC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7E40CC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- îmbunătățirea cadrului de implementare al acestora la nivel național, județean și local, asigurând astfel dreptul tuturor copiilor la educație timpurie incluzivă de calitate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E40CC">
                  <a:lumMod val="50000"/>
                </a:srgb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1059410" y="1067412"/>
            <a:ext cx="420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o-RO" sz="3600" dirty="0" smtClean="0">
                <a:solidFill>
                  <a:srgbClr val="E833BF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Scop &amp; </a:t>
            </a:r>
            <a:r>
              <a:rPr lang="en-US" sz="3600" dirty="0" err="1" smtClean="0">
                <a:solidFill>
                  <a:srgbClr val="E833BF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Obiective</a:t>
            </a:r>
            <a:r>
              <a:rPr lang="en-US" sz="3600" dirty="0" smtClean="0">
                <a:solidFill>
                  <a:srgbClr val="E833BF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en-US" sz="3600" dirty="0">
              <a:solidFill>
                <a:srgbClr val="E833BF">
                  <a:lumMod val="50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38" y="66812"/>
            <a:ext cx="1486943" cy="11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8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05" y="787478"/>
            <a:ext cx="5113595" cy="3391121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3" y="-94260"/>
            <a:ext cx="3827612" cy="4499779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06" y="3557278"/>
            <a:ext cx="6535851" cy="3358246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91" y="175051"/>
            <a:ext cx="4326048" cy="3224282"/>
          </a:xfrm>
          <a:prstGeom prst="rect">
            <a:avLst/>
          </a:prstGeom>
        </p:spPr>
      </p:pic>
      <p:sp>
        <p:nvSpPr>
          <p:cNvPr id="10" name="CasetăText 9"/>
          <p:cNvSpPr txBox="1"/>
          <p:nvPr/>
        </p:nvSpPr>
        <p:spPr>
          <a:xfrm>
            <a:off x="5321289" y="5931220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sz="3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</a:t>
            </a:r>
            <a:r>
              <a:rPr lang="en-US" sz="3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</a:t>
            </a:r>
            <a:r>
              <a:rPr lang="ro-RO" sz="3600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ău</a:t>
            </a:r>
            <a:endParaRPr lang="en-US" sz="36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CasetăText 10"/>
          <p:cNvSpPr txBox="1"/>
          <p:nvPr/>
        </p:nvSpPr>
        <p:spPr>
          <a:xfrm>
            <a:off x="1208025" y="4018925"/>
            <a:ext cx="17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sz="3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Brașov</a:t>
            </a:r>
            <a:endParaRPr lang="en-US" sz="36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CasetăText 12"/>
          <p:cNvSpPr txBox="1"/>
          <p:nvPr/>
        </p:nvSpPr>
        <p:spPr>
          <a:xfrm>
            <a:off x="9373901" y="4458630"/>
            <a:ext cx="20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sz="3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Sector 3</a:t>
            </a:r>
            <a:endParaRPr lang="en-US" sz="36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CasetăText 13"/>
          <p:cNvSpPr txBox="1"/>
          <p:nvPr/>
        </p:nvSpPr>
        <p:spPr>
          <a:xfrm>
            <a:off x="4885890" y="3233251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ro-RO" sz="2800" dirty="0">
                <a:solidFill>
                  <a:srgbClr val="265991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2018-2022</a:t>
            </a:r>
          </a:p>
        </p:txBody>
      </p:sp>
      <p:sp>
        <p:nvSpPr>
          <p:cNvPr id="12" name="CasetăText 11"/>
          <p:cNvSpPr txBox="1"/>
          <p:nvPr/>
        </p:nvSpPr>
        <p:spPr>
          <a:xfrm>
            <a:off x="9354857" y="3898569"/>
            <a:ext cx="232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o-RO" sz="3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București</a:t>
            </a:r>
            <a:endParaRPr lang="en-US" sz="36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74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1194</Words>
  <Application>Microsoft Office PowerPoint</Application>
  <PresentationFormat>Custom</PresentationFormat>
  <Paragraphs>203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Sorin Dragomir</dc:creator>
  <cp:lastModifiedBy>Amalia</cp:lastModifiedBy>
  <cp:revision>22</cp:revision>
  <cp:lastPrinted>2019-07-04T06:19:41Z</cp:lastPrinted>
  <dcterms:created xsi:type="dcterms:W3CDTF">2018-12-09T22:18:30Z</dcterms:created>
  <dcterms:modified xsi:type="dcterms:W3CDTF">2020-03-03T08:52:29Z</dcterms:modified>
</cp:coreProperties>
</file>