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27"/>
  </p:notesMasterIdLst>
  <p:handoutMasterIdLst>
    <p:handoutMasterId r:id="rId28"/>
  </p:handoutMasterIdLst>
  <p:sldIdLst>
    <p:sldId id="377" r:id="rId2"/>
    <p:sldId id="359" r:id="rId3"/>
    <p:sldId id="378" r:id="rId4"/>
    <p:sldId id="379" r:id="rId5"/>
    <p:sldId id="350" r:id="rId6"/>
    <p:sldId id="361" r:id="rId7"/>
    <p:sldId id="380" r:id="rId8"/>
    <p:sldId id="388" r:id="rId9"/>
    <p:sldId id="389" r:id="rId10"/>
    <p:sldId id="390" r:id="rId11"/>
    <p:sldId id="385" r:id="rId12"/>
    <p:sldId id="391" r:id="rId13"/>
    <p:sldId id="381" r:id="rId14"/>
    <p:sldId id="277" r:id="rId15"/>
    <p:sldId id="276" r:id="rId16"/>
    <p:sldId id="279" r:id="rId17"/>
    <p:sldId id="371" r:id="rId18"/>
    <p:sldId id="372" r:id="rId19"/>
    <p:sldId id="369" r:id="rId20"/>
    <p:sldId id="386" r:id="rId21"/>
    <p:sldId id="262" r:id="rId22"/>
    <p:sldId id="374" r:id="rId23"/>
    <p:sldId id="272" r:id="rId24"/>
    <p:sldId id="365" r:id="rId25"/>
    <p:sldId id="387" r:id="rId26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direanu Cristian" initials="TC" lastIdx="1" clrIdx="0">
    <p:extLst>
      <p:ext uri="{19B8F6BF-5375-455C-9EA6-DF929625EA0E}">
        <p15:presenceInfo xmlns:p15="http://schemas.microsoft.com/office/powerpoint/2012/main" xmlns="" userId="1d439effee47196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99"/>
    <a:srgbClr val="FFFF00"/>
    <a:srgbClr val="B1F000"/>
    <a:srgbClr val="080808"/>
    <a:srgbClr val="FFC1E0"/>
    <a:srgbClr val="E2C5FF"/>
    <a:srgbClr val="FFE7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0" autoAdjust="0"/>
    <p:restoredTop sz="86355" autoAdjust="0"/>
  </p:normalViewPr>
  <p:slideViewPr>
    <p:cSldViewPr>
      <p:cViewPr>
        <p:scale>
          <a:sx n="73" d="100"/>
          <a:sy n="73" d="100"/>
        </p:scale>
        <p:origin x="-2748" y="-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ui-cloud.com/round-semi-transparent-button/" TargetMode="External"/><Relationship Id="rId1" Type="http://schemas.openxmlformats.org/officeDocument/2006/relationships/image" Target="../media/image23.gif"/><Relationship Id="rId6" Type="http://schemas.openxmlformats.org/officeDocument/2006/relationships/hyperlink" Target="http://www.allwhitebackground.com/home-white-background.html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://fleneso.blogspot.com/2012_06_01_archive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887B36-C166-4E75-9C11-9C2146785AEC}" type="doc">
      <dgm:prSet loTypeId="urn:microsoft.com/office/officeart/2005/8/layout/hProcess10#1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EEB9F8-3243-4CC8-B13E-A175DFC10AEA}">
      <dgm:prSet phldrT="[Text]" custT="1"/>
      <dgm:spPr/>
      <dgm:t>
        <a:bodyPr/>
        <a:lstStyle/>
        <a:p>
          <a:r>
            <a: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PRIMĂ </a:t>
          </a:r>
          <a:r>
            <a:rPr lang="x-none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 </a:t>
          </a:r>
          <a:r>
            <a:rPr lang="x-none" sz="2800" b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ACTIVARE</a:t>
          </a:r>
          <a:r>
            <a:rPr lang="en-US" sz="2800" b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/ INSERTIE</a:t>
          </a:r>
          <a:endParaRPr lang="x-none" sz="28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ro-RO" sz="2500" dirty="0">
              <a:solidFill>
                <a:srgbClr val="FF0000"/>
              </a:solidFill>
            </a:rPr>
            <a:t>1000-1500 lei</a:t>
          </a:r>
          <a:endParaRPr lang="x-none" sz="2500" dirty="0">
            <a:solidFill>
              <a:srgbClr val="FF0000"/>
            </a:solidFill>
          </a:endParaRPr>
        </a:p>
      </dgm:t>
    </dgm:pt>
    <dgm:pt modelId="{1EDE4BDA-33A9-41B3-90B5-C4FA36BBFD88}" type="parTrans" cxnId="{CD58747C-FA38-468D-BD7D-F5A20C910AE7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F4A7E79A-DE18-41C2-A737-0EB454F67F43}" type="sibTrans" cxnId="{CD58747C-FA38-468D-BD7D-F5A20C910AE7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8D628152-D583-4A12-9901-892AD987FF78}">
      <dgm:prSet phldrT="[Text]" custT="1"/>
      <dgm:spPr/>
      <dgm:t>
        <a:bodyPr/>
        <a:lstStyle/>
        <a:p>
          <a:r>
            <a: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PRIMĂ DE ÎNCADRARE</a:t>
          </a:r>
        </a:p>
        <a:p>
          <a:r>
            <a:rPr lang="x-none" sz="2400" dirty="0">
              <a:solidFill>
                <a:srgbClr val="FF0000"/>
              </a:solidFill>
            </a:rPr>
            <a:t>0,5 lei/km</a:t>
          </a:r>
        </a:p>
        <a:p>
          <a:r>
            <a:rPr lang="x-none" sz="2400" dirty="0">
              <a:solidFill>
                <a:srgbClr val="FF0000"/>
              </a:solidFill>
            </a:rPr>
            <a:t>55 lei/zi</a:t>
          </a:r>
          <a:endParaRPr lang="en-US" sz="2400" dirty="0">
            <a:solidFill>
              <a:srgbClr val="FF0000"/>
            </a:solidFill>
          </a:endParaRPr>
        </a:p>
      </dgm:t>
    </dgm:pt>
    <dgm:pt modelId="{41FB1C9E-045C-45D0-9FB8-1CD64DE8FAB7}" type="parTrans" cxnId="{1A8CF258-C779-4132-85F3-5DCE858C0305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BDF23594-5403-41B8-A839-B605EA56AD8C}" type="sibTrans" cxnId="{1A8CF258-C779-4132-85F3-5DCE858C0305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95E04071-351D-48D4-B9E2-90F839649A69}">
      <dgm:prSet phldrT="[Text]"/>
      <dgm:spPr/>
      <dgm:t>
        <a:bodyPr/>
        <a:lstStyle/>
        <a:p>
          <a:r>
            <a:rPr lang="x-none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PRIM</a:t>
          </a:r>
          <a:r>
            <a: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</a:t>
          </a:r>
          <a:r>
            <a:rPr lang="x-none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x-non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 </a:t>
          </a:r>
          <a:r>
            <a: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MOBILITATE</a:t>
          </a:r>
          <a:endParaRPr lang="x-none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x-none" dirty="0">
              <a:solidFill>
                <a:srgbClr val="FF0000"/>
              </a:solidFill>
            </a:rPr>
            <a:t>12.500 lei</a:t>
          </a:r>
        </a:p>
        <a:p>
          <a:r>
            <a:rPr lang="x-none" dirty="0">
              <a:solidFill>
                <a:srgbClr val="FF0000"/>
              </a:solidFill>
            </a:rPr>
            <a:t>15.000 lei</a:t>
          </a:r>
          <a:endParaRPr lang="en-US" dirty="0">
            <a:solidFill>
              <a:srgbClr val="FF0000"/>
            </a:solidFill>
          </a:endParaRPr>
        </a:p>
      </dgm:t>
    </dgm:pt>
    <dgm:pt modelId="{48AE0AAF-47FA-451E-BFEF-171AEB6E66C4}" type="parTrans" cxnId="{D98B6B7D-8862-4A34-A46E-A111E8A7FCDD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3D940034-BA00-4F0B-8DFA-AE496B4528F2}" type="sibTrans" cxnId="{D98B6B7D-8862-4A34-A46E-A111E8A7FCDD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2C4725B8-6885-4D04-82B6-5C9BD902530C}" type="pres">
      <dgm:prSet presAssocID="{6A887B36-C166-4E75-9C11-9C2146785AE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34C02B1A-E336-4D12-831D-D30517DD76EA}" type="pres">
      <dgm:prSet presAssocID="{E3EEB9F8-3243-4CC8-B13E-A175DFC10AEA}" presName="composite" presStyleCnt="0"/>
      <dgm:spPr/>
    </dgm:pt>
    <dgm:pt modelId="{9890C41F-4330-40EF-8802-FC8C305D85A0}" type="pres">
      <dgm:prSet presAssocID="{E3EEB9F8-3243-4CC8-B13E-A175DFC10AEA}" presName="imagSh" presStyleLbl="bgImgPlace1" presStyleIdx="0" presStyleCnt="3" custLinFactNeighborY="-2319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2"/>
              </a:ext>
            </a:extLst>
          </a:blip>
          <a:srcRect/>
          <a:stretch>
            <a:fillRect l="-50000" r="-50000"/>
          </a:stretch>
        </a:blipFill>
      </dgm:spPr>
    </dgm:pt>
    <dgm:pt modelId="{521BC939-BFBE-4B1A-BF24-C21A2AB7303D}" type="pres">
      <dgm:prSet presAssocID="{E3EEB9F8-3243-4CC8-B13E-A175DFC10AEA}" presName="txNode" presStyleLbl="node1" presStyleIdx="0" presStyleCnt="3" custScaleX="123851" custScaleY="119377" custLinFactNeighborY="33278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7B68F193-73DE-4446-AB3C-350EC10D8B43}" type="pres">
      <dgm:prSet presAssocID="{F4A7E79A-DE18-41C2-A737-0EB454F67F43}" presName="sibTrans" presStyleLbl="sibTrans2D1" presStyleIdx="0" presStyleCnt="2"/>
      <dgm:spPr/>
      <dgm:t>
        <a:bodyPr/>
        <a:lstStyle/>
        <a:p>
          <a:endParaRPr lang="ro-RO"/>
        </a:p>
      </dgm:t>
    </dgm:pt>
    <dgm:pt modelId="{2DB5A9EC-A7B5-4F2B-8F73-ADACFE720994}" type="pres">
      <dgm:prSet presAssocID="{F4A7E79A-DE18-41C2-A737-0EB454F67F43}" presName="connTx" presStyleLbl="sibTrans2D1" presStyleIdx="0" presStyleCnt="2"/>
      <dgm:spPr/>
      <dgm:t>
        <a:bodyPr/>
        <a:lstStyle/>
        <a:p>
          <a:endParaRPr lang="ro-RO"/>
        </a:p>
      </dgm:t>
    </dgm:pt>
    <dgm:pt modelId="{DAB3CE27-D0F4-4AAF-A7F4-6AF6859A613A}" type="pres">
      <dgm:prSet presAssocID="{8D628152-D583-4A12-9901-892AD987FF78}" presName="composite" presStyleCnt="0"/>
      <dgm:spPr/>
    </dgm:pt>
    <dgm:pt modelId="{40BFB6E3-7E6B-447A-B4D9-37D7081ADEAF}" type="pres">
      <dgm:prSet presAssocID="{8D628152-D583-4A12-9901-892AD987FF78}" presName="imagSh" presStyleLbl="bgImgPlace1" presStyleIdx="1" presStyleCnt="3" custLinFactNeighborY="-2751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/>
          <a:stretch>
            <a:fillRect l="-25000" r="-25000"/>
          </a:stretch>
        </a:blipFill>
      </dgm:spPr>
    </dgm:pt>
    <dgm:pt modelId="{842EFC33-E8EF-4D97-A0A1-8F8C343D8E12}" type="pres">
      <dgm:prSet presAssocID="{8D628152-D583-4A12-9901-892AD987FF78}" presName="txNode" presStyleLbl="node1" presStyleIdx="1" presStyleCnt="3" custScaleX="123851" custScaleY="119377" custLinFactNeighborY="33278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67D4B2EC-04CB-4BE5-AB8E-C13EADB373AE}" type="pres">
      <dgm:prSet presAssocID="{BDF23594-5403-41B8-A839-B605EA56AD8C}" presName="sibTrans" presStyleLbl="sibTrans2D1" presStyleIdx="1" presStyleCnt="2"/>
      <dgm:spPr/>
      <dgm:t>
        <a:bodyPr/>
        <a:lstStyle/>
        <a:p>
          <a:endParaRPr lang="ro-RO"/>
        </a:p>
      </dgm:t>
    </dgm:pt>
    <dgm:pt modelId="{A1170300-64F7-44B7-8778-8EEC3EA2EF05}" type="pres">
      <dgm:prSet presAssocID="{BDF23594-5403-41B8-A839-B605EA56AD8C}" presName="connTx" presStyleLbl="sibTrans2D1" presStyleIdx="1" presStyleCnt="2"/>
      <dgm:spPr/>
      <dgm:t>
        <a:bodyPr/>
        <a:lstStyle/>
        <a:p>
          <a:endParaRPr lang="ro-RO"/>
        </a:p>
      </dgm:t>
    </dgm:pt>
    <dgm:pt modelId="{1E218F29-DF8D-4D5C-831F-DE7B0975DFD5}" type="pres">
      <dgm:prSet presAssocID="{95E04071-351D-48D4-B9E2-90F839649A69}" presName="composite" presStyleCnt="0"/>
      <dgm:spPr/>
    </dgm:pt>
    <dgm:pt modelId="{9FF52D65-E33B-4635-8268-CF24F89B2606}" type="pres">
      <dgm:prSet presAssocID="{95E04071-351D-48D4-B9E2-90F839649A69}" presName="imagSh" presStyleLbl="bgImgPlace1" presStyleIdx="2" presStyleCnt="3" custLinFactNeighborY="-1887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/>
          <a:stretch>
            <a:fillRect/>
          </a:stretch>
        </a:blipFill>
      </dgm:spPr>
    </dgm:pt>
    <dgm:pt modelId="{422FC734-FB71-4AE7-9EE8-D2D4979B390D}" type="pres">
      <dgm:prSet presAssocID="{95E04071-351D-48D4-B9E2-90F839649A69}" presName="txNode" presStyleLbl="node1" presStyleIdx="2" presStyleCnt="3" custScaleX="123851" custScaleY="119377" custLinFactNeighborX="141" custLinFactNeighborY="33278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12DB2D61-36C8-40A3-BCC9-9D37D915B10B}" type="presOf" srcId="{F4A7E79A-DE18-41C2-A737-0EB454F67F43}" destId="{2DB5A9EC-A7B5-4F2B-8F73-ADACFE720994}" srcOrd="1" destOrd="0" presId="urn:microsoft.com/office/officeart/2005/8/layout/hProcess10#1"/>
    <dgm:cxn modelId="{EA1AB3CC-8612-4F80-A936-99E232F85921}" type="presOf" srcId="{95E04071-351D-48D4-B9E2-90F839649A69}" destId="{422FC734-FB71-4AE7-9EE8-D2D4979B390D}" srcOrd="0" destOrd="0" presId="urn:microsoft.com/office/officeart/2005/8/layout/hProcess10#1"/>
    <dgm:cxn modelId="{D4CF70CB-A46B-4650-9793-B3C5BAE49EC4}" type="presOf" srcId="{BDF23594-5403-41B8-A839-B605EA56AD8C}" destId="{67D4B2EC-04CB-4BE5-AB8E-C13EADB373AE}" srcOrd="0" destOrd="0" presId="urn:microsoft.com/office/officeart/2005/8/layout/hProcess10#1"/>
    <dgm:cxn modelId="{AF4505A2-E53C-49C7-8B2F-A58633FC4EB9}" type="presOf" srcId="{6A887B36-C166-4E75-9C11-9C2146785AEC}" destId="{2C4725B8-6885-4D04-82B6-5C9BD902530C}" srcOrd="0" destOrd="0" presId="urn:microsoft.com/office/officeart/2005/8/layout/hProcess10#1"/>
    <dgm:cxn modelId="{08094FCD-6214-44B0-A7B6-13DA110D87F9}" type="presOf" srcId="{F4A7E79A-DE18-41C2-A737-0EB454F67F43}" destId="{7B68F193-73DE-4446-AB3C-350EC10D8B43}" srcOrd="0" destOrd="0" presId="urn:microsoft.com/office/officeart/2005/8/layout/hProcess10#1"/>
    <dgm:cxn modelId="{D98B6B7D-8862-4A34-A46E-A111E8A7FCDD}" srcId="{6A887B36-C166-4E75-9C11-9C2146785AEC}" destId="{95E04071-351D-48D4-B9E2-90F839649A69}" srcOrd="2" destOrd="0" parTransId="{48AE0AAF-47FA-451E-BFEF-171AEB6E66C4}" sibTransId="{3D940034-BA00-4F0B-8DFA-AE496B4528F2}"/>
    <dgm:cxn modelId="{CD58747C-FA38-468D-BD7D-F5A20C910AE7}" srcId="{6A887B36-C166-4E75-9C11-9C2146785AEC}" destId="{E3EEB9F8-3243-4CC8-B13E-A175DFC10AEA}" srcOrd="0" destOrd="0" parTransId="{1EDE4BDA-33A9-41B3-90B5-C4FA36BBFD88}" sibTransId="{F4A7E79A-DE18-41C2-A737-0EB454F67F43}"/>
    <dgm:cxn modelId="{CD52FED7-6CD5-4A9F-84FC-6C652A31900C}" type="presOf" srcId="{8D628152-D583-4A12-9901-892AD987FF78}" destId="{842EFC33-E8EF-4D97-A0A1-8F8C343D8E12}" srcOrd="0" destOrd="0" presId="urn:microsoft.com/office/officeart/2005/8/layout/hProcess10#1"/>
    <dgm:cxn modelId="{FE0357CA-B248-4C14-A2D3-E0FA2582BA57}" type="presOf" srcId="{BDF23594-5403-41B8-A839-B605EA56AD8C}" destId="{A1170300-64F7-44B7-8778-8EEC3EA2EF05}" srcOrd="1" destOrd="0" presId="urn:microsoft.com/office/officeart/2005/8/layout/hProcess10#1"/>
    <dgm:cxn modelId="{CB95F55A-1E30-45B9-A2D4-54F65C2205FD}" type="presOf" srcId="{E3EEB9F8-3243-4CC8-B13E-A175DFC10AEA}" destId="{521BC939-BFBE-4B1A-BF24-C21A2AB7303D}" srcOrd="0" destOrd="0" presId="urn:microsoft.com/office/officeart/2005/8/layout/hProcess10#1"/>
    <dgm:cxn modelId="{1A8CF258-C779-4132-85F3-5DCE858C0305}" srcId="{6A887B36-C166-4E75-9C11-9C2146785AEC}" destId="{8D628152-D583-4A12-9901-892AD987FF78}" srcOrd="1" destOrd="0" parTransId="{41FB1C9E-045C-45D0-9FB8-1CD64DE8FAB7}" sibTransId="{BDF23594-5403-41B8-A839-B605EA56AD8C}"/>
    <dgm:cxn modelId="{8531642E-98EE-4293-85BC-2DA647C8A923}" type="presParOf" srcId="{2C4725B8-6885-4D04-82B6-5C9BD902530C}" destId="{34C02B1A-E336-4D12-831D-D30517DD76EA}" srcOrd="0" destOrd="0" presId="urn:microsoft.com/office/officeart/2005/8/layout/hProcess10#1"/>
    <dgm:cxn modelId="{D59B045A-2C85-41F5-AB8B-1D5E93B89622}" type="presParOf" srcId="{34C02B1A-E336-4D12-831D-D30517DD76EA}" destId="{9890C41F-4330-40EF-8802-FC8C305D85A0}" srcOrd="0" destOrd="0" presId="urn:microsoft.com/office/officeart/2005/8/layout/hProcess10#1"/>
    <dgm:cxn modelId="{F508DF3D-47D1-47BE-B3D0-CF8488E9D4D0}" type="presParOf" srcId="{34C02B1A-E336-4D12-831D-D30517DD76EA}" destId="{521BC939-BFBE-4B1A-BF24-C21A2AB7303D}" srcOrd="1" destOrd="0" presId="urn:microsoft.com/office/officeart/2005/8/layout/hProcess10#1"/>
    <dgm:cxn modelId="{9A67D10C-8AAA-4CF1-BB64-AF1406EE9490}" type="presParOf" srcId="{2C4725B8-6885-4D04-82B6-5C9BD902530C}" destId="{7B68F193-73DE-4446-AB3C-350EC10D8B43}" srcOrd="1" destOrd="0" presId="urn:microsoft.com/office/officeart/2005/8/layout/hProcess10#1"/>
    <dgm:cxn modelId="{3F3E1E99-5DAC-4016-896A-75259D11A722}" type="presParOf" srcId="{7B68F193-73DE-4446-AB3C-350EC10D8B43}" destId="{2DB5A9EC-A7B5-4F2B-8F73-ADACFE720994}" srcOrd="0" destOrd="0" presId="urn:microsoft.com/office/officeart/2005/8/layout/hProcess10#1"/>
    <dgm:cxn modelId="{994C6C78-B9B6-44D8-B5CD-05AA05377144}" type="presParOf" srcId="{2C4725B8-6885-4D04-82B6-5C9BD902530C}" destId="{DAB3CE27-D0F4-4AAF-A7F4-6AF6859A613A}" srcOrd="2" destOrd="0" presId="urn:microsoft.com/office/officeart/2005/8/layout/hProcess10#1"/>
    <dgm:cxn modelId="{1568F404-9A9F-4F97-9E07-FAEABCF7C825}" type="presParOf" srcId="{DAB3CE27-D0F4-4AAF-A7F4-6AF6859A613A}" destId="{40BFB6E3-7E6B-447A-B4D9-37D7081ADEAF}" srcOrd="0" destOrd="0" presId="urn:microsoft.com/office/officeart/2005/8/layout/hProcess10#1"/>
    <dgm:cxn modelId="{CC97381F-C43F-4C3A-AF69-C6DA1C58C8C8}" type="presParOf" srcId="{DAB3CE27-D0F4-4AAF-A7F4-6AF6859A613A}" destId="{842EFC33-E8EF-4D97-A0A1-8F8C343D8E12}" srcOrd="1" destOrd="0" presId="urn:microsoft.com/office/officeart/2005/8/layout/hProcess10#1"/>
    <dgm:cxn modelId="{A0323D7C-7682-4CE5-A1DC-779944AE8D51}" type="presParOf" srcId="{2C4725B8-6885-4D04-82B6-5C9BD902530C}" destId="{67D4B2EC-04CB-4BE5-AB8E-C13EADB373AE}" srcOrd="3" destOrd="0" presId="urn:microsoft.com/office/officeart/2005/8/layout/hProcess10#1"/>
    <dgm:cxn modelId="{B25E4EF3-9C3D-42E8-B687-CC8242E24921}" type="presParOf" srcId="{67D4B2EC-04CB-4BE5-AB8E-C13EADB373AE}" destId="{A1170300-64F7-44B7-8778-8EEC3EA2EF05}" srcOrd="0" destOrd="0" presId="urn:microsoft.com/office/officeart/2005/8/layout/hProcess10#1"/>
    <dgm:cxn modelId="{1E172307-871E-49E3-BDC3-07751CF4A2AD}" type="presParOf" srcId="{2C4725B8-6885-4D04-82B6-5C9BD902530C}" destId="{1E218F29-DF8D-4D5C-831F-DE7B0975DFD5}" srcOrd="4" destOrd="0" presId="urn:microsoft.com/office/officeart/2005/8/layout/hProcess10#1"/>
    <dgm:cxn modelId="{EF2E05FC-DB5D-4FFF-ADB8-4DDDEFB5EAFA}" type="presParOf" srcId="{1E218F29-DF8D-4D5C-831F-DE7B0975DFD5}" destId="{9FF52D65-E33B-4635-8268-CF24F89B2606}" srcOrd="0" destOrd="0" presId="urn:microsoft.com/office/officeart/2005/8/layout/hProcess10#1"/>
    <dgm:cxn modelId="{9EC7A579-9269-4493-9107-BDF4661C87D5}" type="presParOf" srcId="{1E218F29-DF8D-4D5C-831F-DE7B0975DFD5}" destId="{422FC734-FB71-4AE7-9EE8-D2D4979B390D}" srcOrd="1" destOrd="0" presId="urn:microsoft.com/office/officeart/2005/8/layout/hProcess10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3996" cy="5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2924" y="0"/>
            <a:ext cx="2963996" cy="5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4905"/>
            <a:ext cx="2963996" cy="5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2924" y="9394905"/>
            <a:ext cx="2963996" cy="5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883C90-EF65-4640-9F73-C943F2FC2E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862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557" cy="49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046" y="0"/>
            <a:ext cx="2947093" cy="49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53" y="4716923"/>
            <a:ext cx="5439369" cy="446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Se face clic pentru editarea stilurilor textului Coordonatorului</a:t>
            </a:r>
          </a:p>
          <a:p>
            <a:pPr lvl="1"/>
            <a:r>
              <a:rPr lang="en-US" noProof="0"/>
              <a:t>Nivelul secund</a:t>
            </a:r>
          </a:p>
          <a:p>
            <a:pPr lvl="2"/>
            <a:r>
              <a:rPr lang="en-US" noProof="0"/>
              <a:t>Al treilea nivel</a:t>
            </a:r>
          </a:p>
          <a:p>
            <a:pPr lvl="3"/>
            <a:r>
              <a:rPr lang="en-US" noProof="0"/>
              <a:t>Al patrulea nivel</a:t>
            </a:r>
          </a:p>
          <a:p>
            <a:pPr lvl="4"/>
            <a:r>
              <a:rPr lang="en-US" noProof="0"/>
              <a:t>Al cincilea nivel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459"/>
            <a:ext cx="2945557" cy="49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046" y="9430459"/>
            <a:ext cx="2947093" cy="49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14D8ED8-CD63-4E4C-818D-6AEC9FF14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713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4D8ED8-CD63-4E4C-818D-6AEC9FF147E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93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4D8ED8-CD63-4E4C-818D-6AEC9FF147E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90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4D8ED8-CD63-4E4C-818D-6AEC9FF147E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07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4D8ED8-CD63-4E4C-818D-6AEC9FF147E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47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887DC-9CBA-4EE6-B227-AEF04180DD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13CB4-50B6-4B3E-AA10-EC0FC3E2CC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13CB4-50B6-4B3E-AA10-EC0FC3E2CC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13CB4-50B6-4B3E-AA10-EC0FC3E2CC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13CB4-50B6-4B3E-AA10-EC0FC3E2CC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13CB4-50B6-4B3E-AA10-EC0FC3E2CC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13CB4-50B6-4B3E-AA10-EC0FC3E2CC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13CB4-50B6-4B3E-AA10-EC0FC3E2CC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13CB4-50B6-4B3E-AA10-EC0FC3E2CC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13CB4-50B6-4B3E-AA10-EC0FC3E2CC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13CB4-50B6-4B3E-AA10-EC0FC3E2CC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D313CB4-50B6-4B3E-AA10-EC0FC3E2CC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mailto:iorgel.Avram@bcl.anofm.ro" TargetMode="External"/><Relationship Id="rId3" Type="http://schemas.openxmlformats.org/officeDocument/2006/relationships/hyperlink" Target="mailto:ihaela.Nicolcea@bcl.anofm.ro" TargetMode="External"/><Relationship Id="rId7" Type="http://schemas.openxmlformats.org/officeDocument/2006/relationships/hyperlink" Target="mailto:Cristina.Rotaru@bc.anofm.ro" TargetMode="External"/><Relationship Id="rId2" Type="http://schemas.openxmlformats.org/officeDocument/2006/relationships/hyperlink" Target="mailto:ihaela.Munteanu@bc.anofm.r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briel.Creanga@bc.anofm.ro" TargetMode="External"/><Relationship Id="rId5" Type="http://schemas.openxmlformats.org/officeDocument/2006/relationships/hyperlink" Target="mailto:iviu.Mirianu@bc.anofm.ro" TargetMode="External"/><Relationship Id="rId4" Type="http://schemas.openxmlformats.org/officeDocument/2006/relationships/hyperlink" Target="mailto:Liviu.Zanfirescu@bcl.anofm.r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nofm.ro/index.html?agentie=Bac%C4%83u&amp;categ=5&amp;subcateg=4&amp;page=0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7FA9A98E-D1EC-4BDF-AB5D-706B712BAB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xmlns="" id="{6E5121E5-3B2B-4242-82F9-253A99083E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cuhk.edu.hk/sci/ssep/opportunity.jpg">
            <a:extLst>
              <a:ext uri="{FF2B5EF4-FFF2-40B4-BE49-F238E27FC236}">
                <a16:creationId xmlns:a16="http://schemas.microsoft.com/office/drawing/2014/main" xmlns="" id="{620CB81D-6498-4A68-A533-11E48A00A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59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tăText 3">
            <a:extLst>
              <a:ext uri="{FF2B5EF4-FFF2-40B4-BE49-F238E27FC236}">
                <a16:creationId xmlns:a16="http://schemas.microsoft.com/office/drawing/2014/main" xmlns="" id="{BFCA0C48-52BF-47E8-85F5-1C980E617A2D}"/>
              </a:ext>
            </a:extLst>
          </p:cNvPr>
          <p:cNvSpPr txBox="1"/>
          <p:nvPr/>
        </p:nvSpPr>
        <p:spPr>
          <a:xfrm>
            <a:off x="4432661" y="6150114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1981F6E-E23A-4ED9-989F-B605A2A6618A}" type="datetime4">
              <a:rPr lang="ro-RO" sz="4000" i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pPr/>
              <a:t>20 mai 2020</a:t>
            </a:fld>
            <a:endParaRPr lang="en-US" sz="4000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" name="Titlu 1">
            <a:extLst>
              <a:ext uri="{FF2B5EF4-FFF2-40B4-BE49-F238E27FC236}">
                <a16:creationId xmlns:a16="http://schemas.microsoft.com/office/drawing/2014/main" xmlns="" id="{B5C7FFA7-BEFA-442E-986D-B7FD7D722E4C}"/>
              </a:ext>
            </a:extLst>
          </p:cNvPr>
          <p:cNvSpPr txBox="1">
            <a:spLocks/>
          </p:cNvSpPr>
          <p:nvPr/>
        </p:nvSpPr>
        <p:spPr>
          <a:xfrm>
            <a:off x="3759922" y="4226993"/>
            <a:ext cx="5384078" cy="17801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o-RO" sz="2400" b="1" dirty="0" smtClean="0">
                <a:solidFill>
                  <a:srgbClr val="000099"/>
                </a:solidFill>
                <a:latin typeface="Georgia" panose="02040502050405020303" pitchFamily="18" charset="0"/>
              </a:rPr>
              <a:t>“</a:t>
            </a:r>
            <a:r>
              <a:rPr lang="en-US" sz="2800" b="1" i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NU </a:t>
            </a:r>
            <a:r>
              <a:rPr lang="en-US" sz="2800" b="1" i="1" dirty="0">
                <a:solidFill>
                  <a:srgbClr val="000099"/>
                </a:solidFill>
                <a:latin typeface="Arial Black" panose="020B0A04020102020204" pitchFamily="34" charset="0"/>
              </a:rPr>
              <a:t>VOI FI UN OM </a:t>
            </a:r>
            <a:r>
              <a:rPr lang="en-US" sz="2800" b="1" i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OBI</a:t>
            </a:r>
            <a:r>
              <a:rPr lang="ro-RO" sz="2800" b="1" i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Ș</a:t>
            </a:r>
            <a:r>
              <a:rPr lang="en-US" sz="2800" b="1" i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NUIT</a:t>
            </a:r>
            <a:r>
              <a:rPr lang="en-US" sz="2800" b="1" i="1" dirty="0">
                <a:solidFill>
                  <a:srgbClr val="000099"/>
                </a:solidFill>
                <a:latin typeface="Arial Black" panose="020B0A04020102020204" pitchFamily="34" charset="0"/>
              </a:rPr>
              <a:t>, PENTRU C</a:t>
            </a:r>
            <a:r>
              <a:rPr lang="ro-RO" sz="2800" b="1" i="1" dirty="0">
                <a:solidFill>
                  <a:srgbClr val="000099"/>
                </a:solidFill>
                <a:latin typeface="Arial Black" panose="020B0A04020102020204" pitchFamily="34" charset="0"/>
              </a:rPr>
              <a:t>Ă</a:t>
            </a:r>
            <a:r>
              <a:rPr lang="en-US" sz="2800" b="1" i="1" dirty="0">
                <a:solidFill>
                  <a:srgbClr val="000099"/>
                </a:solidFill>
                <a:latin typeface="Arial Black" panose="020B0A04020102020204" pitchFamily="34" charset="0"/>
              </a:rPr>
              <a:t> AM DREPTUL </a:t>
            </a:r>
            <a:r>
              <a:rPr lang="en-US" sz="2800" b="1" i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S</a:t>
            </a:r>
            <a:r>
              <a:rPr lang="ro-RO" sz="2800" b="1" i="1" dirty="0">
                <a:solidFill>
                  <a:srgbClr val="000099"/>
                </a:solidFill>
                <a:latin typeface="Arial Black" panose="020B0A04020102020204" pitchFamily="34" charset="0"/>
              </a:rPr>
              <a:t>Ă</a:t>
            </a:r>
            <a:r>
              <a:rPr lang="en-US" sz="2800" b="1" i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en-US" sz="2800" b="1" i="1" dirty="0">
                <a:solidFill>
                  <a:srgbClr val="000099"/>
                </a:solidFill>
                <a:latin typeface="Arial Black" panose="020B0A04020102020204" pitchFamily="34" charset="0"/>
              </a:rPr>
              <a:t>FIU EXTRAORDINAR “</a:t>
            </a:r>
            <a:br>
              <a:rPr lang="en-US" sz="2800" b="1" i="1" dirty="0">
                <a:solidFill>
                  <a:srgbClr val="000099"/>
                </a:solidFill>
                <a:latin typeface="Arial Black" panose="020B0A04020102020204" pitchFamily="34" charset="0"/>
              </a:rPr>
            </a:br>
            <a:r>
              <a:rPr lang="en-US" sz="2800" b="1" i="1" dirty="0">
                <a:solidFill>
                  <a:srgbClr val="000099"/>
                </a:solidFill>
                <a:latin typeface="Arial Black" panose="020B0A04020102020204" pitchFamily="34" charset="0"/>
              </a:rPr>
              <a:t>                                           PETER O’TOOLE</a:t>
            </a:r>
            <a:endParaRPr lang="ro-RO" sz="2800" b="1" i="1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78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35104"/>
            <a:ext cx="4343400" cy="562087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en-US" sz="2800" b="1" i="1" dirty="0">
                <a:solidFill>
                  <a:srgbClr val="000099"/>
                </a:solidFill>
              </a:rPr>
              <a:t>CHESTIONAR EVALUARE INTERESE CEI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35104"/>
            <a:ext cx="4343400" cy="562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2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457199" y="152400"/>
            <a:ext cx="8429897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i="1" dirty="0">
                <a:solidFill>
                  <a:srgbClr val="000099"/>
                </a:solidFill>
              </a:rPr>
              <a:t>FORMULAR GRUP TINTA PROIECT INTESPO </a:t>
            </a:r>
            <a:r>
              <a:rPr lang="en-US" sz="2800" b="1" i="1" dirty="0" smtClean="0">
                <a:solidFill>
                  <a:srgbClr val="000099"/>
                </a:solidFill>
              </a:rPr>
              <a:t>113589 (1/2)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11691"/>
            <a:ext cx="4343400" cy="61413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09514"/>
            <a:ext cx="4343400" cy="61413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457200" y="152400"/>
            <a:ext cx="8382000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i="1" dirty="0">
                <a:solidFill>
                  <a:srgbClr val="000099"/>
                </a:solidFill>
              </a:rPr>
              <a:t>FORMULAR GRUP TINTA PROIECT INTESPO </a:t>
            </a:r>
            <a:r>
              <a:rPr lang="en-US" sz="2800" b="1" i="1" dirty="0" smtClean="0">
                <a:solidFill>
                  <a:srgbClr val="000099"/>
                </a:solidFill>
              </a:rPr>
              <a:t>113589 (2/2)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7690"/>
            <a:ext cx="4406328" cy="62303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669" y="627690"/>
            <a:ext cx="4406328" cy="623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55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>
            <a:extLst>
              <a:ext uri="{FF2B5EF4-FFF2-40B4-BE49-F238E27FC236}">
                <a16:creationId xmlns:a16="http://schemas.microsoft.com/office/drawing/2014/main" xmlns="" id="{78BCF7CC-80C9-468B-8C79-2D19B40A6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221" y="2240280"/>
            <a:ext cx="4315779" cy="4279392"/>
          </a:xfrm>
        </p:spPr>
        <p:txBody>
          <a:bodyPr>
            <a:normAutofit/>
          </a:bodyPr>
          <a:lstStyle/>
          <a:p>
            <a:r>
              <a:rPr lang="ro-RO" dirty="0">
                <a:solidFill>
                  <a:srgbClr val="000099"/>
                </a:solidFill>
              </a:rPr>
              <a:t>Pasul I </a:t>
            </a:r>
            <a:r>
              <a:rPr lang="ro-RO" dirty="0"/>
              <a:t>– informează-te!</a:t>
            </a:r>
          </a:p>
          <a:p>
            <a:r>
              <a:rPr lang="ro-RO" dirty="0">
                <a:solidFill>
                  <a:srgbClr val="000099"/>
                </a:solidFill>
              </a:rPr>
              <a:t>Pasul II </a:t>
            </a:r>
            <a:r>
              <a:rPr lang="ro-RO" dirty="0"/>
              <a:t>– folosește informația!</a:t>
            </a:r>
          </a:p>
          <a:p>
            <a:r>
              <a:rPr lang="ro-RO" dirty="0">
                <a:solidFill>
                  <a:srgbClr val="000099"/>
                </a:solidFill>
              </a:rPr>
              <a:t>Pasul III</a:t>
            </a:r>
            <a:r>
              <a:rPr lang="ro-RO" dirty="0"/>
              <a:t> – înscrie-te!</a:t>
            </a:r>
          </a:p>
          <a:p>
            <a:r>
              <a:rPr lang="ro-RO" dirty="0">
                <a:solidFill>
                  <a:srgbClr val="000099"/>
                </a:solidFill>
              </a:rPr>
              <a:t>Pasul IV </a:t>
            </a:r>
            <a:r>
              <a:rPr lang="ro-RO" dirty="0"/>
              <a:t>– decide direcția!</a:t>
            </a:r>
          </a:p>
          <a:p>
            <a:endParaRPr lang="ro-RO" dirty="0"/>
          </a:p>
          <a:p>
            <a:endParaRPr lang="ro-RO" dirty="0"/>
          </a:p>
          <a:p>
            <a:pPr>
              <a:buFont typeface="Wingdings" panose="05000000000000000000" pitchFamily="2" charset="2"/>
              <a:buChar char="Ø"/>
            </a:pPr>
            <a:r>
              <a:rPr lang="ro-RO" dirty="0"/>
              <a:t>Ai avantaje financiare!</a:t>
            </a:r>
          </a:p>
          <a:p>
            <a:endParaRPr lang="en-US" dirty="0"/>
          </a:p>
        </p:txBody>
      </p:sp>
      <p:sp>
        <p:nvSpPr>
          <p:cNvPr id="3" name="Titlu 2">
            <a:extLst>
              <a:ext uri="{FF2B5EF4-FFF2-40B4-BE49-F238E27FC236}">
                <a16:creationId xmlns:a16="http://schemas.microsoft.com/office/drawing/2014/main" xmlns="" id="{16B1A97E-70F8-43FF-B501-B7597A681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prstTxWarp prst="textWave2">
              <a:avLst/>
            </a:prstTxWarp>
            <a:normAutofit/>
          </a:bodyPr>
          <a:lstStyle/>
          <a:p>
            <a:r>
              <a:rPr lang="ro-RO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 o decizie bună pentru tine!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xmlns="" id="{6E2F7357-B60E-4616-B619-1CC447B949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7781" t="6465" r="5654" b="31035"/>
          <a:stretch/>
        </p:blipFill>
        <p:spPr>
          <a:xfrm>
            <a:off x="4572000" y="3068976"/>
            <a:ext cx="4315779" cy="345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7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81001" y="228600"/>
            <a:ext cx="8247460" cy="2057400"/>
          </a:xfrm>
        </p:spPr>
        <p:txBody>
          <a:bodyPr>
            <a:noAutofit/>
          </a:bodyPr>
          <a:lstStyle/>
          <a:p>
            <a:r>
              <a:rPr lang="en-US" sz="32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latin typeface="Arial Black" panose="020B0A04020102020204" pitchFamily="34" charset="0"/>
              </a:rPr>
              <a:t>DAC</a:t>
            </a:r>
            <a:r>
              <a:rPr lang="ro-RO" sz="32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latin typeface="Arial Black" panose="020B0A04020102020204" pitchFamily="34" charset="0"/>
              </a:rPr>
              <a:t>Ă</a:t>
            </a:r>
            <a:r>
              <a:rPr lang="en-US" sz="32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r>
              <a:rPr lang="en-US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latin typeface="Arial Black" panose="020B0A04020102020204" pitchFamily="34" charset="0"/>
              </a:rPr>
              <a:t>VEI INTRA LA </a:t>
            </a:r>
            <a:r>
              <a:rPr lang="en-US" sz="32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latin typeface="Arial Black" panose="020B0A04020102020204" pitchFamily="34" charset="0"/>
              </a:rPr>
              <a:t>FACULTATE:  </a:t>
            </a:r>
            <a:endParaRPr lang="ro-RO" sz="32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Substituent conținut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099" y="4229642"/>
            <a:ext cx="4361802" cy="1722013"/>
          </a:xfrm>
        </p:spPr>
      </p:pic>
      <p:pic>
        <p:nvPicPr>
          <p:cNvPr id="5" name="I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451" y="2172242"/>
            <a:ext cx="2143125" cy="166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84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74220" y="609601"/>
            <a:ext cx="7783981" cy="2546374"/>
          </a:xfrm>
        </p:spPr>
        <p:txBody>
          <a:bodyPr>
            <a:normAutofit fontScale="90000"/>
          </a:bodyPr>
          <a:lstStyle/>
          <a:p>
            <a:r>
              <a:rPr lang="en-US" sz="2700" b="1" i="1" dirty="0">
                <a:latin typeface="Arial Black" panose="020B0A04020102020204" pitchFamily="34" charset="0"/>
              </a:rPr>
              <a:t>	</a:t>
            </a:r>
            <a:r>
              <a:rPr lang="ro-RO" sz="3600" b="1" i="1" dirty="0">
                <a:solidFill>
                  <a:srgbClr val="000099"/>
                </a:solidFill>
                <a:latin typeface="Arial Black" panose="020B0A04020102020204" pitchFamily="34" charset="0"/>
              </a:rPr>
              <a:t>Ș</a:t>
            </a:r>
            <a:r>
              <a:rPr lang="en-US" sz="3600" b="1" i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I </a:t>
            </a:r>
            <a:r>
              <a:rPr lang="en-US" sz="3600" b="1" i="1" dirty="0">
                <a:solidFill>
                  <a:srgbClr val="000099"/>
                </a:solidFill>
                <a:latin typeface="Arial Black" panose="020B0A04020102020204" pitchFamily="34" charset="0"/>
              </a:rPr>
              <a:t>DACA NU INTRI LA FACULTATE, NU </a:t>
            </a:r>
            <a:r>
              <a:rPr lang="en-US" sz="3600" b="1" i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GASE</a:t>
            </a:r>
            <a:r>
              <a:rPr lang="ro-RO" sz="3600" b="1" i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Ș</a:t>
            </a:r>
            <a:r>
              <a:rPr lang="en-US" sz="3600" b="1" i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TI </a:t>
            </a:r>
            <a:r>
              <a:rPr lang="en-US" sz="3600" b="1" i="1" dirty="0">
                <a:solidFill>
                  <a:srgbClr val="000099"/>
                </a:solidFill>
                <a:latin typeface="Arial Black" panose="020B0A04020102020204" pitchFamily="34" charset="0"/>
              </a:rPr>
              <a:t>JOBUL POTRIVIT … </a:t>
            </a:r>
            <a:r>
              <a:rPr lang="ro-RO" sz="3600" b="1" i="1" dirty="0">
                <a:solidFill>
                  <a:srgbClr val="000099"/>
                </a:solidFill>
                <a:latin typeface="Arial Black" panose="020B0A04020102020204" pitchFamily="34" charset="0"/>
              </a:rPr>
              <a:t/>
            </a:r>
            <a:br>
              <a:rPr lang="ro-RO" sz="3600" b="1" i="1" dirty="0">
                <a:solidFill>
                  <a:srgbClr val="000099"/>
                </a:solidFill>
                <a:latin typeface="Arial Black" panose="020B0A04020102020204" pitchFamily="34" charset="0"/>
              </a:rPr>
            </a:br>
            <a:r>
              <a:rPr lang="en-US" sz="3600" b="1" i="1" dirty="0">
                <a:solidFill>
                  <a:srgbClr val="000099"/>
                </a:solidFill>
                <a:latin typeface="Arial Black" panose="020B0A04020102020204" pitchFamily="34" charset="0"/>
              </a:rPr>
              <a:t>NU </a:t>
            </a:r>
            <a:r>
              <a:rPr lang="en-US" sz="3600" b="1" i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AP</a:t>
            </a:r>
            <a:r>
              <a:rPr lang="ro-RO" sz="3600" b="1" i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Ă</a:t>
            </a:r>
            <a:r>
              <a:rPr lang="en-US" sz="3600" b="1" i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SA  </a:t>
            </a:r>
            <a:r>
              <a:rPr lang="en-US" sz="3600" b="1" i="1" dirty="0">
                <a:solidFill>
                  <a:srgbClr val="000099"/>
                </a:solidFill>
                <a:latin typeface="Arial Black" panose="020B0A04020102020204" pitchFamily="34" charset="0"/>
              </a:rPr>
              <a:t>BUTONUL DE </a:t>
            </a:r>
            <a:r>
              <a:rPr lang="en-US" sz="36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PANICA</a:t>
            </a:r>
            <a:r>
              <a:rPr lang="en-US" sz="3600" b="1" i="1" dirty="0">
                <a:solidFill>
                  <a:srgbClr val="000099"/>
                </a:solidFill>
                <a:latin typeface="Arial Black" panose="020B0A04020102020204" pitchFamily="34" charset="0"/>
              </a:rPr>
              <a:t> …</a:t>
            </a:r>
            <a:endParaRPr lang="ro-RO" sz="2025" b="1" i="1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674220" y="5462408"/>
            <a:ext cx="7783980" cy="1090791"/>
          </a:xfrm>
        </p:spPr>
        <p:txBody>
          <a:bodyPr>
            <a:noAutofit/>
          </a:bodyPr>
          <a:lstStyle/>
          <a:p>
            <a:r>
              <a:rPr lang="en-US" sz="1800" b="1" i="1" dirty="0">
                <a:latin typeface="Arial Black" panose="020B0A04020102020204" pitchFamily="34" charset="0"/>
              </a:rPr>
              <a:t>	</a:t>
            </a:r>
            <a:r>
              <a:rPr lang="en-US" b="1" i="1" dirty="0">
                <a:solidFill>
                  <a:srgbClr val="000099"/>
                </a:solidFill>
                <a:latin typeface="Arial Black" panose="020B0A04020102020204" pitchFamily="34" charset="0"/>
              </a:rPr>
              <a:t>AI DREPTUL LA </a:t>
            </a:r>
            <a:r>
              <a:rPr lang="en-US" b="1" i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INDEMNIZA</a:t>
            </a:r>
            <a:r>
              <a:rPr lang="ro-RO" b="1" i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ȚI</a:t>
            </a:r>
            <a:r>
              <a:rPr lang="en-US" b="1" i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A  </a:t>
            </a:r>
            <a:r>
              <a:rPr lang="en-US" b="1" i="1" dirty="0">
                <a:solidFill>
                  <a:srgbClr val="000099"/>
                </a:solidFill>
                <a:latin typeface="Arial Black" panose="020B0A04020102020204" pitchFamily="34" charset="0"/>
              </a:rPr>
              <a:t>DE SOMAJ –</a:t>
            </a:r>
            <a:endParaRPr lang="ro-RO" b="1" i="1" dirty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r>
              <a:rPr lang="en-US" b="1" i="1" dirty="0">
                <a:solidFill>
                  <a:srgbClr val="000099"/>
                </a:solidFill>
                <a:latin typeface="Arial Black" panose="020B0A04020102020204" pitchFamily="34" charset="0"/>
              </a:rPr>
              <a:t> O SOLUTIE DE AVARIE PENTRU A AVEA TIMP SA GASESTI </a:t>
            </a:r>
            <a:r>
              <a:rPr lang="en-US" b="1" i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SOLU</a:t>
            </a:r>
            <a:r>
              <a:rPr lang="ro-RO" b="1" i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Ț</a:t>
            </a:r>
            <a:r>
              <a:rPr lang="en-US" b="1" i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II </a:t>
            </a:r>
            <a:r>
              <a:rPr lang="en-US" b="1" i="1" dirty="0">
                <a:solidFill>
                  <a:srgbClr val="000099"/>
                </a:solidFill>
                <a:latin typeface="Arial Black" panose="020B0A04020102020204" pitchFamily="34" charset="0"/>
              </a:rPr>
              <a:t>POTRIVITE PENTRU VIITOR </a:t>
            </a:r>
            <a:endParaRPr lang="ro-RO" b="1" i="1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I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155974"/>
            <a:ext cx="2780807" cy="156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7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INDEMNIZA</a:t>
            </a:r>
            <a:r>
              <a:rPr lang="ro-RO" b="1" i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Ț</a:t>
            </a:r>
            <a:r>
              <a:rPr lang="en-US" b="1" i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IA </a:t>
            </a:r>
            <a:r>
              <a:rPr lang="en-US" b="1" i="1" dirty="0">
                <a:solidFill>
                  <a:srgbClr val="000099"/>
                </a:solidFill>
                <a:latin typeface="Arial Black" panose="020B0A04020102020204" pitchFamily="34" charset="0"/>
              </a:rPr>
              <a:t>DE </a:t>
            </a:r>
            <a:r>
              <a:rPr lang="ro-RO" b="1" i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Ș</a:t>
            </a:r>
            <a:r>
              <a:rPr lang="en-US" b="1" i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OMAJ </a:t>
            </a:r>
            <a:endParaRPr lang="ro-RO" b="1" i="1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758536" y="2457450"/>
            <a:ext cx="7869923" cy="2833217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000099"/>
                </a:solidFill>
                <a:latin typeface="Arial Black" panose="020B0A04020102020204" pitchFamily="34" charset="0"/>
              </a:rPr>
              <a:t>      </a:t>
            </a:r>
            <a:r>
              <a:rPr lang="ro-RO" i="1" dirty="0">
                <a:solidFill>
                  <a:srgbClr val="000099"/>
                </a:solidFill>
                <a:latin typeface="Arial Black" panose="020B0A04020102020204" pitchFamily="34" charset="0"/>
              </a:rPr>
              <a:t>Pentru </a:t>
            </a:r>
            <a:r>
              <a:rPr lang="ro-RO" i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absolventi</a:t>
            </a:r>
            <a:r>
              <a:rPr lang="ro-RO" i="1" dirty="0">
                <a:solidFill>
                  <a:srgbClr val="000099"/>
                </a:solidFill>
                <a:latin typeface="Arial Black" panose="020B0A04020102020204" pitchFamily="34" charset="0"/>
              </a:rPr>
              <a:t>, </a:t>
            </a:r>
            <a:r>
              <a:rPr lang="ro-RO" i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indemnizatia</a:t>
            </a:r>
            <a:r>
              <a:rPr lang="ro-RO" i="1" dirty="0">
                <a:solidFill>
                  <a:srgbClr val="000099"/>
                </a:solidFill>
                <a:latin typeface="Arial Black" panose="020B0A04020102020204" pitchFamily="34" charset="0"/>
              </a:rPr>
              <a:t> de </a:t>
            </a:r>
            <a:r>
              <a:rPr lang="ro-RO" i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somaj</a:t>
            </a:r>
            <a:r>
              <a:rPr lang="ro-RO" i="1" dirty="0">
                <a:solidFill>
                  <a:srgbClr val="000099"/>
                </a:solidFill>
                <a:latin typeface="Arial Black" panose="020B0A04020102020204" pitchFamily="34" charset="0"/>
              </a:rPr>
              <a:t> este o suma fixa, lunara, al </a:t>
            </a:r>
            <a:r>
              <a:rPr lang="ro-RO" i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carei</a:t>
            </a:r>
            <a:r>
              <a:rPr lang="ro-RO" i="1" dirty="0">
                <a:solidFill>
                  <a:srgbClr val="000099"/>
                </a:solidFill>
                <a:latin typeface="Arial Black" panose="020B0A04020102020204" pitchFamily="34" charset="0"/>
              </a:rPr>
              <a:t> cuantum </a:t>
            </a:r>
            <a:r>
              <a:rPr lang="ro-RO" i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reprezinta</a:t>
            </a:r>
            <a:r>
              <a:rPr lang="ro-RO" i="1" dirty="0">
                <a:solidFill>
                  <a:srgbClr val="000099"/>
                </a:solidFill>
                <a:latin typeface="Arial Black" panose="020B0A04020102020204" pitchFamily="34" charset="0"/>
              </a:rPr>
              <a:t> 50% din valoarea indicatorului social de </a:t>
            </a:r>
            <a:r>
              <a:rPr lang="ro-RO" i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referinta</a:t>
            </a:r>
            <a:r>
              <a:rPr lang="ro-RO" i="1" dirty="0">
                <a:solidFill>
                  <a:srgbClr val="000099"/>
                </a:solidFill>
                <a:latin typeface="Arial Black" panose="020B0A04020102020204" pitchFamily="34" charset="0"/>
              </a:rPr>
              <a:t> in vigoare la data stabilirii acesteia</a:t>
            </a:r>
            <a:r>
              <a:rPr lang="en-US" i="1" dirty="0">
                <a:solidFill>
                  <a:srgbClr val="000099"/>
                </a:solidFill>
                <a:latin typeface="Arial Black" panose="020B0A04020102020204" pitchFamily="34" charset="0"/>
              </a:rPr>
              <a:t> , </a:t>
            </a:r>
            <a:r>
              <a:rPr lang="en-US" i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adica</a:t>
            </a:r>
            <a:r>
              <a:rPr lang="en-US" i="1" dirty="0">
                <a:solidFill>
                  <a:srgbClr val="000099"/>
                </a:solidFill>
                <a:latin typeface="Arial Black" panose="020B0A04020102020204" pitchFamily="34" charset="0"/>
              </a:rPr>
              <a:t> la </a:t>
            </a:r>
            <a:r>
              <a:rPr lang="en-US" i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aceasta</a:t>
            </a:r>
            <a:r>
              <a:rPr lang="en-US" i="1" dirty="0">
                <a:solidFill>
                  <a:srgbClr val="000099"/>
                </a:solidFill>
                <a:latin typeface="Arial Black" panose="020B0A04020102020204" pitchFamily="34" charset="0"/>
              </a:rPr>
              <a:t> data </a:t>
            </a:r>
            <a:r>
              <a:rPr lang="en-US" i="1" dirty="0">
                <a:solidFill>
                  <a:srgbClr val="FF0000"/>
                </a:solidFill>
                <a:latin typeface="Arial Black" panose="020B0A04020102020204" pitchFamily="34" charset="0"/>
              </a:rPr>
              <a:t>250 lei  </a:t>
            </a:r>
            <a:r>
              <a:rPr lang="en-US" i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timp</a:t>
            </a:r>
            <a:r>
              <a:rPr lang="en-US" i="1" dirty="0">
                <a:solidFill>
                  <a:srgbClr val="000099"/>
                </a:solidFill>
                <a:latin typeface="Arial Black" panose="020B0A04020102020204" pitchFamily="34" charset="0"/>
              </a:rPr>
              <a:t> de </a:t>
            </a:r>
            <a:r>
              <a:rPr lang="en-US" i="1" dirty="0">
                <a:solidFill>
                  <a:srgbClr val="FF0000"/>
                </a:solidFill>
                <a:latin typeface="Arial Black" panose="020B0A04020102020204" pitchFamily="34" charset="0"/>
              </a:rPr>
              <a:t>6 </a:t>
            </a:r>
            <a:r>
              <a:rPr lang="en-US" i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luni</a:t>
            </a:r>
            <a:r>
              <a:rPr lang="en-US" i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endParaRPr lang="ro-RO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022" y="5290667"/>
            <a:ext cx="2337955" cy="143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0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55A97257-FDA9-40F1-94FA-0ACFE4AF1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9144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Medierea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muncii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CasetăText 9">
            <a:extLst>
              <a:ext uri="{FF2B5EF4-FFF2-40B4-BE49-F238E27FC236}">
                <a16:creationId xmlns:a16="http://schemas.microsoft.com/office/drawing/2014/main" xmlns="" id="{26B05272-A981-46F2-982D-C8B23A337A73}"/>
              </a:ext>
            </a:extLst>
          </p:cNvPr>
          <p:cNvSpPr txBox="1"/>
          <p:nvPr/>
        </p:nvSpPr>
        <p:spPr>
          <a:xfrm>
            <a:off x="3048000" y="6150114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400" b="1" i="1" dirty="0">
                <a:solidFill>
                  <a:schemeClr val="tx2"/>
                </a:solidFill>
              </a:rPr>
              <a:t>Dacă vrei să te angajezi...</a:t>
            </a:r>
            <a:endParaRPr lang="en-US" sz="4400" b="1" i="1" dirty="0">
              <a:solidFill>
                <a:schemeClr val="tx2"/>
              </a:solidFill>
            </a:endParaRPr>
          </a:p>
        </p:txBody>
      </p:sp>
      <p:pic>
        <p:nvPicPr>
          <p:cNvPr id="8194" name="Picture 2" descr="https://www.expatica.com/media/upload/590210.jpg">
            <a:extLst>
              <a:ext uri="{FF2B5EF4-FFF2-40B4-BE49-F238E27FC236}">
                <a16:creationId xmlns:a16="http://schemas.microsoft.com/office/drawing/2014/main" xmlns="" id="{C6AD86B4-9CA7-4AA1-80EA-5E59E7A8B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47801"/>
            <a:ext cx="4663439" cy="268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otografia postatÄ de AgenÈia NaÈionalÄ pentru Ocuparea ForÈei de MuncÄ.">
            <a:extLst>
              <a:ext uri="{FF2B5EF4-FFF2-40B4-BE49-F238E27FC236}">
                <a16:creationId xmlns:a16="http://schemas.microsoft.com/office/drawing/2014/main" xmlns="" id="{6D413422-9EF3-495D-92AE-1851445B4E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3" b="1"/>
          <a:stretch/>
        </p:blipFill>
        <p:spPr bwMode="auto">
          <a:xfrm>
            <a:off x="228601" y="3341943"/>
            <a:ext cx="5163350" cy="296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44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46221BC2-EB40-4310-BCD8-F7AE301D3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ro-RO" sz="5400" b="1" i="1" dirty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Beneficii la angajare:</a:t>
            </a:r>
            <a:endParaRPr lang="en-US" sz="5400" b="1" i="1" dirty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xmlns="" id="{0A70B606-81CE-478B-A99B-6169D0731B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Nomogramă 3">
            <a:extLst>
              <a:ext uri="{FF2B5EF4-FFF2-40B4-BE49-F238E27FC236}">
                <a16:creationId xmlns:a16="http://schemas.microsoft.com/office/drawing/2014/main" xmlns="" id="{DCB5B688-F69B-4F18-BA3A-871D9CAB60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7906241"/>
              </p:ext>
            </p:extLst>
          </p:nvPr>
        </p:nvGraphicFramePr>
        <p:xfrm>
          <a:off x="533400" y="1295400"/>
          <a:ext cx="81534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utoShape 10">
            <a:extLst>
              <a:ext uri="{FF2B5EF4-FFF2-40B4-BE49-F238E27FC236}">
                <a16:creationId xmlns:a16="http://schemas.microsoft.com/office/drawing/2014/main" xmlns="" id="{E987D088-D99F-4FE9-94EB-477A117E3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128" y="5976425"/>
            <a:ext cx="7873672" cy="825707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ro-RO" sz="2800" dirty="0">
                <a:solidFill>
                  <a:srgbClr val="FFFF00"/>
                </a:solidFill>
              </a:rPr>
              <a:t>CONDIŢIE!!! </a:t>
            </a:r>
          </a:p>
          <a:p>
            <a:pPr algn="ctr"/>
            <a:r>
              <a:rPr lang="ro-RO" sz="2800" b="1" dirty="0"/>
              <a:t>Să fii în baza de date a AJOFM și </a:t>
            </a:r>
            <a:r>
              <a:rPr lang="ro-RO" sz="3600" b="1" dirty="0"/>
              <a:t>să le soliciți!</a:t>
            </a:r>
            <a:endParaRPr lang="ro-RO" sz="2800" b="1" dirty="0"/>
          </a:p>
        </p:txBody>
      </p:sp>
      <p:pic>
        <p:nvPicPr>
          <p:cNvPr id="10242" name="Picture 2" descr="http://upload.wikimedia.org/wikipedia/commons/b/b7/Logo_mobility_RGB_neu.jpg">
            <a:extLst>
              <a:ext uri="{FF2B5EF4-FFF2-40B4-BE49-F238E27FC236}">
                <a16:creationId xmlns:a16="http://schemas.microsoft.com/office/drawing/2014/main" xmlns="" id="{84565D5F-E31A-4300-9F41-B480A79B7B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26"/>
          <a:stretch/>
        </p:blipFill>
        <p:spPr bwMode="auto">
          <a:xfrm>
            <a:off x="5029200" y="914400"/>
            <a:ext cx="3276600" cy="97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2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ciseo.ro/wp-content/uploads/2015/06/cursuri-de-formare-profesionala.png">
            <a:extLst>
              <a:ext uri="{FF2B5EF4-FFF2-40B4-BE49-F238E27FC236}">
                <a16:creationId xmlns:a16="http://schemas.microsoft.com/office/drawing/2014/main" xmlns="" id="{3496BBB0-B2AE-497D-A85A-223BA4407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1"/>
            <a:ext cx="8115300" cy="2514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Absolvirea unui curs de calificare, startul pentru dezvoltarea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124200"/>
            <a:ext cx="7714824" cy="350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279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600200"/>
            <a:ext cx="8686800" cy="2971800"/>
          </a:xfrm>
        </p:spPr>
        <p:txBody>
          <a:bodyPr>
            <a:noAutofit/>
          </a:bodyPr>
          <a:lstStyle/>
          <a:p>
            <a:r>
              <a:rPr lang="ro-RO" sz="72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Tinerii: </a:t>
            </a:r>
            <a:r>
              <a:rPr lang="ro-RO" sz="66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o-RO" sz="66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o-RO" sz="72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bine informați, stăpâni pe situație!</a:t>
            </a:r>
            <a:endParaRPr lang="en-US" sz="6600" b="1" i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81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401638"/>
            <a:ext cx="7110413" cy="605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714375" y="814991"/>
            <a:ext cx="7715250" cy="3709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lnSpc>
                <a:spcPct val="150000"/>
              </a:lnSpc>
              <a:spcAft>
                <a:spcPts val="0"/>
              </a:spcAft>
            </a:pPr>
            <a:r>
              <a:rPr lang="en-US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latin typeface="Arial Black" panose="020B0A04020102020204" pitchFamily="34" charset="0"/>
                <a:ea typeface="+mj-ea"/>
                <a:cs typeface="+mj-cs"/>
              </a:rPr>
              <a:t>DAC</a:t>
            </a:r>
            <a:r>
              <a:rPr lang="ro-RO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latin typeface="Arial Black" panose="020B0A04020102020204" pitchFamily="34" charset="0"/>
                <a:ea typeface="+mj-ea"/>
                <a:cs typeface="+mj-cs"/>
              </a:rPr>
              <a:t>Ă</a:t>
            </a:r>
            <a:r>
              <a:rPr lang="en-US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ro-RO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latin typeface="Arial Black" panose="020B0A04020102020204" pitchFamily="34" charset="0"/>
                <a:ea typeface="+mj-ea"/>
                <a:cs typeface="+mj-cs"/>
              </a:rPr>
              <a:t>ÎȚ</a:t>
            </a:r>
            <a:r>
              <a:rPr lang="en-US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latin typeface="Arial Black" panose="020B0A04020102020204" pitchFamily="34" charset="0"/>
                <a:ea typeface="+mj-ea"/>
                <a:cs typeface="+mj-cs"/>
              </a:rPr>
              <a:t>I VEI GASI UN  LOC DE MUNC</a:t>
            </a:r>
            <a:r>
              <a:rPr lang="ro-RO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latin typeface="Arial Black" panose="020B0A04020102020204" pitchFamily="34" charset="0"/>
                <a:ea typeface="+mj-ea"/>
                <a:cs typeface="+mj-cs"/>
              </a:rPr>
              <a:t>Ă</a:t>
            </a:r>
            <a:r>
              <a:rPr lang="en-US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latin typeface="Arial Black" panose="020B0A04020102020204" pitchFamily="34" charset="0"/>
                <a:ea typeface="+mj-ea"/>
                <a:cs typeface="+mj-cs"/>
              </a:rPr>
              <a:t>, VEI AVEA SIGURAN</a:t>
            </a:r>
            <a:r>
              <a:rPr lang="ro-RO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latin typeface="Arial Black" panose="020B0A04020102020204" pitchFamily="34" charset="0"/>
                <a:ea typeface="+mj-ea"/>
                <a:cs typeface="+mj-cs"/>
              </a:rPr>
              <a:t>ȚĂ</a:t>
            </a:r>
            <a:r>
              <a:rPr lang="en-US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latin typeface="Arial Black" panose="020B0A04020102020204" pitchFamily="34" charset="0"/>
                <a:ea typeface="+mj-ea"/>
                <a:cs typeface="+mj-cs"/>
              </a:rPr>
              <a:t>,</a:t>
            </a:r>
            <a:r>
              <a:rPr lang="ro-RO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en-US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latin typeface="Arial Black" panose="020B0A04020102020204" pitchFamily="34" charset="0"/>
                <a:ea typeface="+mj-ea"/>
                <a:cs typeface="+mj-cs"/>
              </a:rPr>
              <a:t>VEI AVEA INDEPENDEN</a:t>
            </a:r>
            <a:r>
              <a:rPr lang="ro-RO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latin typeface="Arial Black" panose="020B0A04020102020204" pitchFamily="34" charset="0"/>
                <a:ea typeface="+mj-ea"/>
                <a:cs typeface="+mj-cs"/>
              </a:rPr>
              <a:t>ȚĂ</a:t>
            </a:r>
            <a:r>
              <a:rPr lang="en-US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latin typeface="Arial Black" panose="020B0A04020102020204" pitchFamily="34" charset="0"/>
                <a:ea typeface="+mj-ea"/>
                <a:cs typeface="+mj-cs"/>
              </a:rPr>
              <a:t>, VEI AVEA </a:t>
            </a:r>
            <a:r>
              <a:rPr lang="ro-RO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latin typeface="Arial Black" panose="020B0A04020102020204" pitchFamily="34" charset="0"/>
                <a:ea typeface="+mj-ea"/>
                <a:cs typeface="+mj-cs"/>
              </a:rPr>
              <a:t>Î</a:t>
            </a:r>
            <a:r>
              <a:rPr lang="en-US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latin typeface="Arial Black" panose="020B0A04020102020204" pitchFamily="34" charset="0"/>
                <a:ea typeface="+mj-ea"/>
                <a:cs typeface="+mj-cs"/>
              </a:rPr>
              <a:t>NCREDERE, VEI FI RESPECTAT!</a:t>
            </a:r>
            <a:endParaRPr lang="ro-RO" sz="32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478" y="4992415"/>
            <a:ext cx="2452147" cy="1463636"/>
          </a:xfrm>
          <a:prstGeom prst="rect">
            <a:avLst/>
          </a:prstGeom>
        </p:spPr>
      </p:pic>
      <p:pic>
        <p:nvPicPr>
          <p:cNvPr id="5" name="I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524083"/>
            <a:ext cx="2135981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65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 3">
            <a:extLst>
              <a:ext uri="{FF2B5EF4-FFF2-40B4-BE49-F238E27FC236}">
                <a16:creationId xmlns:a16="http://schemas.microsoft.com/office/drawing/2014/main" xmlns="" id="{451C7C74-63D6-460B-82BF-31A47ECB11CE}"/>
              </a:ext>
            </a:extLst>
          </p:cNvPr>
          <p:cNvSpPr/>
          <p:nvPr/>
        </p:nvSpPr>
        <p:spPr>
          <a:xfrm>
            <a:off x="1634764" y="1386938"/>
            <a:ext cx="58744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Ce faci TU acum?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asetăText 4">
            <a:extLst>
              <a:ext uri="{FF2B5EF4-FFF2-40B4-BE49-F238E27FC236}">
                <a16:creationId xmlns:a16="http://schemas.microsoft.com/office/drawing/2014/main" xmlns="" id="{447BC4B9-BCE7-428F-8B73-92C1FB9A0BE2}"/>
              </a:ext>
            </a:extLst>
          </p:cNvPr>
          <p:cNvSpPr txBox="1"/>
          <p:nvPr/>
        </p:nvSpPr>
        <p:spPr>
          <a:xfrm rot="21067575">
            <a:off x="486561" y="3988761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CasetăText 5">
            <a:extLst>
              <a:ext uri="{FF2B5EF4-FFF2-40B4-BE49-F238E27FC236}">
                <a16:creationId xmlns:a16="http://schemas.microsoft.com/office/drawing/2014/main" xmlns="" id="{C2CA830D-F34D-48D6-BB60-82CD63A5C243}"/>
              </a:ext>
            </a:extLst>
          </p:cNvPr>
          <p:cNvSpPr txBox="1"/>
          <p:nvPr/>
        </p:nvSpPr>
        <p:spPr>
          <a:xfrm rot="1146637">
            <a:off x="5874473" y="3376262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Dreptunghi 7">
            <a:extLst>
              <a:ext uri="{FF2B5EF4-FFF2-40B4-BE49-F238E27FC236}">
                <a16:creationId xmlns:a16="http://schemas.microsoft.com/office/drawing/2014/main" xmlns="" id="{CCC8EC02-9CA1-481C-B24B-F1AFE2E9631E}"/>
              </a:ext>
            </a:extLst>
          </p:cNvPr>
          <p:cNvSpPr/>
          <p:nvPr/>
        </p:nvSpPr>
        <p:spPr>
          <a:xfrm>
            <a:off x="1027130" y="5772961"/>
            <a:ext cx="6853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i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Experți AJOFM </a:t>
            </a:r>
            <a:r>
              <a:rPr lang="ro-RO" sz="5400" b="1" i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</a:t>
            </a:r>
            <a:r>
              <a:rPr lang="en-US" sz="5400" b="1" i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acau</a:t>
            </a:r>
            <a:endParaRPr lang="en-US" sz="5400" b="1" i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3314" name="Picture 2" descr="http://www.gradinitaiepurasulbocanila.ro/after-school/images/inscriere.png">
            <a:extLst>
              <a:ext uri="{FF2B5EF4-FFF2-40B4-BE49-F238E27FC236}">
                <a16:creationId xmlns:a16="http://schemas.microsoft.com/office/drawing/2014/main" xmlns="" id="{9D634B95-F78C-435F-969B-69FE175B2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612167"/>
            <a:ext cx="3352800" cy="306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77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1325332"/>
            <a:ext cx="8219209" cy="3703868"/>
          </a:xfrm>
        </p:spPr>
        <p:txBody>
          <a:bodyPr>
            <a:normAutofit fontScale="90000"/>
          </a:bodyPr>
          <a:lstStyle/>
          <a:p>
            <a:pPr defTabSz="685800">
              <a:spcBef>
                <a:spcPts val="0"/>
              </a:spcBef>
            </a:pPr>
            <a:r>
              <a:rPr lang="it-IT" dirty="0">
                <a:solidFill>
                  <a:srgbClr val="333333"/>
                </a:solidFill>
                <a:latin typeface="Arial Black" panose="020B0A04020102020204" pitchFamily="34" charset="0"/>
              </a:rPr>
              <a:t>”</a:t>
            </a:r>
            <a:r>
              <a:rPr lang="it-IT" i="1" dirty="0">
                <a:solidFill>
                  <a:srgbClr val="333333"/>
                </a:solidFill>
                <a:latin typeface="Arial Black" panose="020B0A04020102020204" pitchFamily="34" charset="0"/>
              </a:rPr>
              <a:t>Ai tot ce </a:t>
            </a:r>
            <a:r>
              <a:rPr lang="ro-RO" i="1" dirty="0">
                <a:solidFill>
                  <a:srgbClr val="333333"/>
                </a:solidFill>
                <a:latin typeface="Arial Black" panose="020B0A04020102020204" pitchFamily="34" charset="0"/>
              </a:rPr>
              <a:t>î</a:t>
            </a:r>
            <a:r>
              <a:rPr lang="it-IT" i="1" dirty="0">
                <a:solidFill>
                  <a:srgbClr val="333333"/>
                </a:solidFill>
                <a:latin typeface="Arial Black" panose="020B0A04020102020204" pitchFamily="34" charset="0"/>
              </a:rPr>
              <a:t>ți dore</a:t>
            </a:r>
            <a:r>
              <a:rPr lang="ro-RO" i="1" dirty="0">
                <a:solidFill>
                  <a:srgbClr val="333333"/>
                </a:solidFill>
                <a:latin typeface="Arial Black" panose="020B0A04020102020204" pitchFamily="34" charset="0"/>
              </a:rPr>
              <a:t>ș</a:t>
            </a:r>
            <a:r>
              <a:rPr lang="it-IT" i="1" dirty="0">
                <a:solidFill>
                  <a:srgbClr val="333333"/>
                </a:solidFill>
                <a:latin typeface="Arial Black" panose="020B0A04020102020204" pitchFamily="34" charset="0"/>
              </a:rPr>
              <a:t>ti pentru a construi ceva mai mare ca tine.</a:t>
            </a:r>
            <a:r>
              <a:rPr lang="it-IT" dirty="0">
                <a:solidFill>
                  <a:srgbClr val="333333"/>
                </a:solidFill>
                <a:latin typeface="Arial Black" panose="020B0A04020102020204" pitchFamily="34" charset="0"/>
              </a:rPr>
              <a:t>” (</a:t>
            </a:r>
            <a:r>
              <a:rPr lang="it-IT" b="1" dirty="0">
                <a:solidFill>
                  <a:srgbClr val="333333"/>
                </a:solidFill>
                <a:latin typeface="Arial Black" panose="020B0A04020102020204" pitchFamily="34" charset="0"/>
              </a:rPr>
              <a:t>Seth Godin</a:t>
            </a:r>
            <a:r>
              <a:rPr lang="it-IT" dirty="0">
                <a:solidFill>
                  <a:srgbClr val="333333"/>
                </a:solidFill>
                <a:latin typeface="Arial Black" panose="020B0A04020102020204" pitchFamily="34" charset="0"/>
              </a:rPr>
              <a:t>)</a:t>
            </a:r>
            <a:r>
              <a:rPr lang="ro-RO" dirty="0">
                <a:solidFill>
                  <a:prstClr val="black"/>
                </a:solidFill>
                <a:latin typeface="Arial Black" panose="020B0A04020102020204" pitchFamily="34" charset="0"/>
              </a:rPr>
              <a:t/>
            </a:r>
            <a:br>
              <a:rPr lang="ro-RO" dirty="0">
                <a:solidFill>
                  <a:prstClr val="black"/>
                </a:solidFill>
                <a:latin typeface="Arial Black" panose="020B0A04020102020204" pitchFamily="34" charset="0"/>
              </a:rPr>
            </a:br>
            <a:r>
              <a:rPr lang="ro-RO" sz="3600" dirty="0"/>
              <a:t/>
            </a:r>
            <a:br>
              <a:rPr lang="ro-RO" sz="3600" dirty="0"/>
            </a:br>
            <a:r>
              <a:rPr lang="en-US" i="1" dirty="0">
                <a:solidFill>
                  <a:srgbClr val="000099"/>
                </a:solidFill>
                <a:latin typeface="Arial Black" panose="020B0A04020102020204" pitchFamily="34" charset="0"/>
              </a:rPr>
              <a:t/>
            </a:r>
            <a:br>
              <a:rPr lang="en-US" i="1" dirty="0">
                <a:solidFill>
                  <a:srgbClr val="000099"/>
                </a:solidFill>
                <a:latin typeface="Arial Black" panose="020B0A04020102020204" pitchFamily="34" charset="0"/>
              </a:rPr>
            </a:br>
            <a:r>
              <a:rPr lang="en-US" i="1" dirty="0">
                <a:solidFill>
                  <a:srgbClr val="000099"/>
                </a:solidFill>
                <a:latin typeface="Arial Black" panose="020B0A04020102020204" pitchFamily="34" charset="0"/>
              </a:rPr>
              <a:t/>
            </a:r>
            <a:br>
              <a:rPr lang="en-US" i="1" dirty="0">
                <a:solidFill>
                  <a:srgbClr val="000099"/>
                </a:solidFill>
                <a:latin typeface="Arial Black" panose="020B0A04020102020204" pitchFamily="34" charset="0"/>
              </a:rPr>
            </a:br>
            <a:endParaRPr lang="ro-RO" sz="2025" i="1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Substituent conținut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3657600"/>
            <a:ext cx="2992582" cy="243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72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u 2">
            <a:extLst>
              <a:ext uri="{FF2B5EF4-FFF2-40B4-BE49-F238E27FC236}">
                <a16:creationId xmlns:a16="http://schemas.microsoft.com/office/drawing/2014/main" xmlns="" id="{F62B6FDA-BD16-4205-8EF4-B1ACFBE2F8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-media-cache-ak0.pinimg.com/564x/f9/ea/86/f9ea8647e021366124c86a918c8e7c05.jpg">
            <a:extLst>
              <a:ext uri="{FF2B5EF4-FFF2-40B4-BE49-F238E27FC236}">
                <a16:creationId xmlns:a16="http://schemas.microsoft.com/office/drawing/2014/main" xmlns="" id="{5F4EB723-326A-41E6-9CAC-5BC641905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7650"/>
            <a:ext cx="7848599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-i.huffpost.com/gen/2682776/images/o-RESPECT-facebook.jpg">
            <a:extLst>
              <a:ext uri="{FF2B5EF4-FFF2-40B4-BE49-F238E27FC236}">
                <a16:creationId xmlns:a16="http://schemas.microsoft.com/office/drawing/2014/main" xmlns="" id="{119835C7-A065-4427-B850-253C473AE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" y="2286000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60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1" y="1447800"/>
            <a:ext cx="8686799" cy="5181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Bacau – 0234.576286  ;           M</a:t>
            </a:r>
            <a:r>
              <a:rPr lang="en-US" sz="2000" dirty="0" smtClean="0">
                <a:latin typeface="Arial" pitchFamily="34" charset="0"/>
                <a:cs typeface="Arial" pitchFamily="34" charset="0"/>
                <a:hlinkClick r:id="rId2"/>
              </a:rPr>
              <a:t>ihaela.Munteanu@bc.anofm.ro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      </a:t>
            </a:r>
            <a:r>
              <a:rPr lang="en-US" sz="2000" dirty="0">
                <a:solidFill>
                  <a:srgbClr val="073E87"/>
                </a:solidFill>
                <a:latin typeface="Arial" pitchFamily="34" charset="0"/>
                <a:cs typeface="Arial" pitchFamily="34" charset="0"/>
              </a:rPr>
              <a:t>0771363396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   Daniela.Mazilu@bc.anofm.ro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Onesti - 0234. 314546              M</a:t>
            </a:r>
            <a:r>
              <a:rPr lang="en-US" sz="2000" dirty="0" smtClean="0">
                <a:latin typeface="Arial" pitchFamily="34" charset="0"/>
                <a:cs typeface="Arial" pitchFamily="34" charset="0"/>
                <a:hlinkClick r:id="rId3"/>
              </a:rPr>
              <a:t>ihaela.Nicolcea@bcl.anofm.ro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     </a:t>
            </a:r>
          </a:p>
          <a:p>
            <a:pPr marL="0" indent="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                                         Rodica.Olteanu@bcl.anofm.ro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Comanesti – 0234.374339       </a:t>
            </a:r>
            <a:r>
              <a:rPr lang="en-US" sz="2000" dirty="0" smtClean="0">
                <a:latin typeface="Arial" pitchFamily="34" charset="0"/>
                <a:cs typeface="Arial" pitchFamily="34" charset="0"/>
                <a:hlinkClick r:id="rId4"/>
              </a:rPr>
              <a:t>Liviu.Zanfirescu@bcl.anofm.ro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                                        Irina.Zanfirescu@bc.anofm.ro</a:t>
            </a:r>
          </a:p>
          <a:p>
            <a:pPr lvl="4"/>
            <a:endParaRPr lang="en-US" sz="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Moinesti – 0234.361690           L</a:t>
            </a:r>
            <a:r>
              <a:rPr lang="en-US" sz="2000" dirty="0" smtClean="0">
                <a:latin typeface="Arial" pitchFamily="34" charset="0"/>
                <a:cs typeface="Arial" pitchFamily="34" charset="0"/>
                <a:hlinkClick r:id="rId5"/>
              </a:rPr>
              <a:t>iviu.Mirianu@bc.anofm.ro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1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Buhusi – 0234.261238             G</a:t>
            </a:r>
            <a:r>
              <a:rPr lang="en-US" sz="2000" dirty="0" smtClean="0">
                <a:latin typeface="Arial" pitchFamily="34" charset="0"/>
                <a:cs typeface="Arial" pitchFamily="34" charset="0"/>
                <a:hlinkClick r:id="rId6"/>
              </a:rPr>
              <a:t>abriel.Creanga@bcl.anofm.ro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Podu Turcului – 0234.289218   </a:t>
            </a:r>
            <a:r>
              <a:rPr lang="en-US" sz="2000" dirty="0" smtClean="0">
                <a:latin typeface="Arial" pitchFamily="34" charset="0"/>
                <a:cs typeface="Arial" pitchFamily="34" charset="0"/>
                <a:hlinkClick r:id="rId7"/>
              </a:rPr>
              <a:t>Cristina.Rotaru@bc.anofm.ro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                                         Georgian.Mihai@bc.anofm.ro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Tg. Ocna – 0234.244173          G</a:t>
            </a:r>
            <a:r>
              <a:rPr lang="en-US" sz="2000" dirty="0" smtClean="0">
                <a:latin typeface="Arial" pitchFamily="34" charset="0"/>
                <a:cs typeface="Arial" pitchFamily="34" charset="0"/>
                <a:hlinkClick r:id="rId8"/>
              </a:rPr>
              <a:t>iorgel.Avram@bcl.anofm.ro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Racaciuni – 0234.251262          Vasilica.Istrate@bc.anofm.ro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2847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Narrow" pitchFamily="34" charset="0"/>
              </a:rPr>
              <a:t>DATE DE CONTACT AJOFM BACAU</a:t>
            </a:r>
            <a:endParaRPr lang="en-US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47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85D5D1AC-E893-420E-A749-3C0F223107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xmlns="" id="{2C1341AB-9634-44D8-8BD1-D93126DB3D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tse1.mm.bing.net/th?id=OIP.g-UOLurwjul9KuXAkNijDQAAAA&amp;pid=15.1&amp;P=0&amp;w=231&amp;h=152">
            <a:extLst>
              <a:ext uri="{FF2B5EF4-FFF2-40B4-BE49-F238E27FC236}">
                <a16:creationId xmlns:a16="http://schemas.microsoft.com/office/drawing/2014/main" xmlns="" id="{8022548F-5365-4350-89FC-5203649D6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27114"/>
            <a:ext cx="9130428" cy="683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tăText 3">
            <a:extLst>
              <a:ext uri="{FF2B5EF4-FFF2-40B4-BE49-F238E27FC236}">
                <a16:creationId xmlns:a16="http://schemas.microsoft.com/office/drawing/2014/main" xmlns="" id="{E161A2B3-C1C2-473E-BD00-74044CD7C809}"/>
              </a:ext>
            </a:extLst>
          </p:cNvPr>
          <p:cNvSpPr txBox="1"/>
          <p:nvPr/>
        </p:nvSpPr>
        <p:spPr>
          <a:xfrm>
            <a:off x="1204794" y="571500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PROMOTIA 2020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7" name="Bulă de gânduri: nor 6">
            <a:extLst>
              <a:ext uri="{FF2B5EF4-FFF2-40B4-BE49-F238E27FC236}">
                <a16:creationId xmlns:a16="http://schemas.microsoft.com/office/drawing/2014/main" xmlns="" id="{30A3456C-D7B6-4891-B143-9842A37BC912}"/>
              </a:ext>
            </a:extLst>
          </p:cNvPr>
          <p:cNvSpPr/>
          <p:nvPr/>
        </p:nvSpPr>
        <p:spPr>
          <a:xfrm>
            <a:off x="5044440" y="464603"/>
            <a:ext cx="3947160" cy="2271193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o-RO" sz="28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Găsirea unui  loc de muncă... țară / străinătate</a:t>
            </a:r>
            <a:endParaRPr lang="en-US" sz="28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9" name="Bulă de gânduri: nor 8">
            <a:extLst>
              <a:ext uri="{FF2B5EF4-FFF2-40B4-BE49-F238E27FC236}">
                <a16:creationId xmlns:a16="http://schemas.microsoft.com/office/drawing/2014/main" xmlns="" id="{09AE5F52-DCCF-4EC6-B9DA-920D9F115710}"/>
              </a:ext>
            </a:extLst>
          </p:cNvPr>
          <p:cNvSpPr/>
          <p:nvPr/>
        </p:nvSpPr>
        <p:spPr>
          <a:xfrm flipH="1">
            <a:off x="152400" y="91007"/>
            <a:ext cx="4419600" cy="2271193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Continuarea</a:t>
            </a:r>
            <a:r>
              <a:rPr lang="en-US" sz="24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studiilor</a:t>
            </a:r>
            <a:r>
              <a:rPr lang="en-US" sz="24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– </a:t>
            </a:r>
            <a:r>
              <a:rPr lang="en-US" sz="240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prin</a:t>
            </a:r>
            <a:r>
              <a:rPr lang="en-US" sz="24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intrarea</a:t>
            </a:r>
            <a:r>
              <a:rPr lang="en-US" sz="24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intr</a:t>
            </a:r>
            <a:r>
              <a:rPr lang="en-US" sz="24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-o forma de inv</a:t>
            </a:r>
            <a:r>
              <a:rPr lang="ro-RO" sz="240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ăță</a:t>
            </a:r>
            <a:r>
              <a:rPr lang="en-US" sz="24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</a:t>
            </a:r>
            <a:r>
              <a:rPr lang="ro-RO" sz="24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â</a:t>
            </a:r>
            <a:r>
              <a:rPr lang="en-US" sz="240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nt</a:t>
            </a:r>
            <a:r>
              <a:rPr lang="en-US" sz="24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superior</a:t>
            </a:r>
          </a:p>
        </p:txBody>
      </p:sp>
    </p:spTree>
    <p:extLst>
      <p:ext uri="{BB962C8B-B14F-4D97-AF65-F5344CB8AC3E}">
        <p14:creationId xmlns:p14="http://schemas.microsoft.com/office/powerpoint/2010/main" val="173492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u 2">
            <a:extLst>
              <a:ext uri="{FF2B5EF4-FFF2-40B4-BE49-F238E27FC236}">
                <a16:creationId xmlns:a16="http://schemas.microsoft.com/office/drawing/2014/main" xmlns="" id="{7ABC8D47-2587-426B-9E7E-24FC73181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094942">
            <a:off x="101732" y="3255427"/>
            <a:ext cx="9144000" cy="3017868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INDIFERENT DE ALEGEREA TA, INREGISTRAREA IN TERMEN DE 60 DE ZILE DE LA ABSOLVIRE ESTE IN AVANTAJUL TAU</a:t>
            </a:r>
            <a:endParaRPr lang="ro-RO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098" name="Picture 2" descr="https://tse1.mm.bing.net/th?id=OIP.bZ3qrI2G7pKhI5GjXJprqQHaEn&amp;pid=15.1&amp;P=0&amp;w=246&amp;h=154">
            <a:extLst>
              <a:ext uri="{FF2B5EF4-FFF2-40B4-BE49-F238E27FC236}">
                <a16:creationId xmlns:a16="http://schemas.microsoft.com/office/drawing/2014/main" xmlns="" id="{A555FD65-685B-4E35-BCD2-6EB7E3F2F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07218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25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">
        <p:circle/>
      </p:transition>
    </mc:Choice>
    <mc:Fallback xmlns="">
      <p:transition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 rot="19749069">
            <a:off x="198135" y="913489"/>
            <a:ext cx="4099488" cy="194475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altLang="en-US" sz="3200" b="1" dirty="0">
                <a:solidFill>
                  <a:srgbClr val="002060"/>
                </a:solidFill>
              </a:rPr>
              <a:t>CE TREBUIE SĂ FACI?</a:t>
            </a:r>
            <a:endParaRPr lang="ro-RO" altLang="en-US" sz="3200" b="1" dirty="0">
              <a:solidFill>
                <a:srgbClr val="002060"/>
              </a:solidFill>
            </a:endParaRPr>
          </a:p>
          <a:p>
            <a:pPr algn="ctr"/>
            <a:endParaRPr lang="en-GB" dirty="0"/>
          </a:p>
        </p:txBody>
      </p:sp>
      <p:pic>
        <p:nvPicPr>
          <p:cNvPr id="5" name="Picture 4" descr="http://re-start.ro/wp-content/uploads/2017/02/16652069_245816292541340_369708772_n.png">
            <a:extLst>
              <a:ext uri="{FF2B5EF4-FFF2-40B4-BE49-F238E27FC236}">
                <a16:creationId xmlns:a16="http://schemas.microsoft.com/office/drawing/2014/main" xmlns="" id="{6A3C348B-F9CF-4498-8B1E-3C817674D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8241">
            <a:off x="6007275" y="463077"/>
            <a:ext cx="2700580" cy="2655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ine 2">
            <a:extLst>
              <a:ext uri="{FF2B5EF4-FFF2-40B4-BE49-F238E27FC236}">
                <a16:creationId xmlns:a16="http://schemas.microsoft.com/office/drawing/2014/main" xmlns="" id="{66A74516-6205-4857-9FBE-F696665987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86744" y="4421830"/>
            <a:ext cx="3970512" cy="2360845"/>
          </a:xfrm>
          <a:prstGeom prst="rect">
            <a:avLst/>
          </a:prstGeom>
        </p:spPr>
      </p:pic>
      <p:sp>
        <p:nvSpPr>
          <p:cNvPr id="7" name="Flowchart: Punched Tape 5">
            <a:extLst>
              <a:ext uri="{FF2B5EF4-FFF2-40B4-BE49-F238E27FC236}">
                <a16:creationId xmlns:a16="http://schemas.microsoft.com/office/drawing/2014/main" xmlns="" id="{C9F4AA8A-0661-4168-A48B-9CAC8B5DDB93}"/>
              </a:ext>
            </a:extLst>
          </p:cNvPr>
          <p:cNvSpPr/>
          <p:nvPr/>
        </p:nvSpPr>
        <p:spPr>
          <a:xfrm>
            <a:off x="429542" y="2910840"/>
            <a:ext cx="8153400" cy="152623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i="1" dirty="0">
                <a:solidFill>
                  <a:srgbClr val="000099"/>
                </a:solidFill>
              </a:rPr>
              <a:t>Agenția pentru Ocuparea Forței de Muncă </a:t>
            </a:r>
            <a:r>
              <a:rPr lang="x-none" sz="2000" i="1" dirty="0" smtClean="0">
                <a:solidFill>
                  <a:srgbClr val="000099"/>
                </a:solidFill>
              </a:rPr>
              <a:t>B</a:t>
            </a:r>
            <a:r>
              <a:rPr lang="en-US" sz="2000" i="1" dirty="0" smtClean="0">
                <a:solidFill>
                  <a:srgbClr val="000099"/>
                </a:solidFill>
              </a:rPr>
              <a:t>acau</a:t>
            </a:r>
            <a:r>
              <a:rPr lang="x-none" sz="2000" i="1" dirty="0" smtClean="0">
                <a:solidFill>
                  <a:srgbClr val="000099"/>
                </a:solidFill>
              </a:rPr>
              <a:t> </a:t>
            </a:r>
            <a:r>
              <a:rPr lang="x-none" sz="2000" i="1" dirty="0">
                <a:solidFill>
                  <a:srgbClr val="000099"/>
                </a:solidFill>
              </a:rPr>
              <a:t>te </a:t>
            </a:r>
            <a:r>
              <a:rPr lang="ro-RO" sz="2000" i="1" dirty="0">
                <a:solidFill>
                  <a:srgbClr val="000099"/>
                </a:solidFill>
              </a:rPr>
              <a:t>sprijină să îți întocmești dosarul în vederea accesării ajutorului de șomaj și te </a:t>
            </a:r>
            <a:r>
              <a:rPr lang="x-none" sz="2000" i="1" dirty="0">
                <a:solidFill>
                  <a:srgbClr val="000099"/>
                </a:solidFill>
              </a:rPr>
              <a:t>ajută să-ți găsești </a:t>
            </a:r>
            <a:r>
              <a:rPr lang="ro-RO" sz="2000" i="1" dirty="0">
                <a:solidFill>
                  <a:srgbClr val="000099"/>
                </a:solidFill>
              </a:rPr>
              <a:t>locul de muncă</a:t>
            </a:r>
            <a:r>
              <a:rPr lang="x-none" sz="2000" i="1" dirty="0">
                <a:solidFill>
                  <a:srgbClr val="000099"/>
                </a:solidFill>
              </a:rPr>
              <a:t> potrivit </a:t>
            </a:r>
            <a:r>
              <a:rPr lang="ro-RO" sz="2000" i="1" dirty="0">
                <a:solidFill>
                  <a:srgbClr val="000099"/>
                </a:solidFill>
              </a:rPr>
              <a:t>prin </a:t>
            </a:r>
            <a:r>
              <a:rPr lang="en-US" sz="2000" i="1" dirty="0" err="1">
                <a:solidFill>
                  <a:srgbClr val="000099"/>
                </a:solidFill>
              </a:rPr>
              <a:t>sprijin</a:t>
            </a:r>
            <a:r>
              <a:rPr lang="ro-RO" sz="2000" i="1" dirty="0">
                <a:solidFill>
                  <a:srgbClr val="000099"/>
                </a:solidFill>
              </a:rPr>
              <a:t> </a:t>
            </a:r>
            <a:r>
              <a:rPr lang="x-none" sz="2000" i="1" dirty="0">
                <a:solidFill>
                  <a:srgbClr val="000099"/>
                </a:solidFill>
              </a:rPr>
              <a:t>financiar </a:t>
            </a:r>
            <a:r>
              <a:rPr lang="ro-RO" sz="2000" i="1" dirty="0">
                <a:solidFill>
                  <a:srgbClr val="000099"/>
                </a:solidFill>
              </a:rPr>
              <a:t>la </a:t>
            </a:r>
            <a:r>
              <a:rPr lang="x-none" sz="2000" i="1" dirty="0">
                <a:solidFill>
                  <a:srgbClr val="000099"/>
                </a:solidFill>
              </a:rPr>
              <a:t>angaja</a:t>
            </a:r>
            <a:r>
              <a:rPr lang="ro-RO" sz="2000" i="1" dirty="0">
                <a:solidFill>
                  <a:srgbClr val="000099"/>
                </a:solidFill>
              </a:rPr>
              <a:t>re</a:t>
            </a:r>
            <a:r>
              <a:rPr lang="x-none" sz="2000" i="1" dirty="0">
                <a:solidFill>
                  <a:srgbClr val="000099"/>
                </a:solidFill>
              </a:rPr>
              <a:t>.</a:t>
            </a:r>
            <a:endParaRPr lang="en-GB" sz="1600" i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66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uceava.anofm.ro/main/Poza%20site%206.jpg">
            <a:extLst>
              <a:ext uri="{FF2B5EF4-FFF2-40B4-BE49-F238E27FC236}">
                <a16:creationId xmlns:a16="http://schemas.microsoft.com/office/drawing/2014/main" xmlns="" id="{B320D7DC-A954-48EB-8CED-8F8D4A79EE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94" b="8889"/>
          <a:stretch/>
        </p:blipFill>
        <p:spPr bwMode="auto">
          <a:xfrm>
            <a:off x="297657" y="1600200"/>
            <a:ext cx="217884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tăText 1">
            <a:extLst>
              <a:ext uri="{FF2B5EF4-FFF2-40B4-BE49-F238E27FC236}">
                <a16:creationId xmlns:a16="http://schemas.microsoft.com/office/drawing/2014/main" xmlns="" id="{8A03B48A-ADED-469E-90EB-4E0CEA67F3CF}"/>
              </a:ext>
            </a:extLst>
          </p:cNvPr>
          <p:cNvSpPr txBox="1"/>
          <p:nvPr/>
        </p:nvSpPr>
        <p:spPr>
          <a:xfrm>
            <a:off x="2590799" y="304800"/>
            <a:ext cx="6255543" cy="6163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1100" i="1" dirty="0" smtClean="0">
              <a:latin typeface="Arial Black" panose="020B0A040201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i="1" dirty="0" smtClean="0">
                <a:latin typeface="Arial Black" panose="020B0A04020102020204" pitchFamily="34" charset="0"/>
              </a:rPr>
              <a:t>Furnizarea </a:t>
            </a:r>
            <a:r>
              <a:rPr lang="en-US" sz="2400" i="1" dirty="0">
                <a:latin typeface="Arial Black" panose="020B0A04020102020204" pitchFamily="34" charset="0"/>
              </a:rPr>
              <a:t>de </a:t>
            </a:r>
            <a:r>
              <a:rPr lang="en-US" sz="2400" i="1" dirty="0" smtClean="0">
                <a:latin typeface="Arial Black" panose="020B0A04020102020204" pitchFamily="34" charset="0"/>
              </a:rPr>
              <a:t>informa</a:t>
            </a:r>
            <a:r>
              <a:rPr lang="ro-RO" sz="2400" i="1" dirty="0">
                <a:latin typeface="Arial Black" panose="020B0A04020102020204" pitchFamily="34" charset="0"/>
              </a:rPr>
              <a:t>ț</a:t>
            </a:r>
            <a:r>
              <a:rPr lang="en-US" sz="2400" i="1" dirty="0" smtClean="0">
                <a:latin typeface="Arial Black" panose="020B0A04020102020204" pitchFamily="34" charset="0"/>
              </a:rPr>
              <a:t>ii </a:t>
            </a:r>
            <a:r>
              <a:rPr lang="en-US" sz="2400" i="1" dirty="0" err="1">
                <a:latin typeface="Arial Black" panose="020B0A04020102020204" pitchFamily="34" charset="0"/>
              </a:rPr>
              <a:t>privind</a:t>
            </a:r>
            <a:r>
              <a:rPr lang="en-US" sz="2400" i="1" dirty="0">
                <a:latin typeface="Arial Black" panose="020B0A04020102020204" pitchFamily="34" charset="0"/>
              </a:rPr>
              <a:t> </a:t>
            </a:r>
            <a:r>
              <a:rPr lang="en-US" sz="2400" i="1" dirty="0" smtClean="0">
                <a:latin typeface="Arial Black" panose="020B0A04020102020204" pitchFamily="34" charset="0"/>
              </a:rPr>
              <a:t>pia</a:t>
            </a:r>
            <a:r>
              <a:rPr lang="ro-RO" sz="2400" i="1" dirty="0" smtClean="0">
                <a:latin typeface="Arial Black" panose="020B0A04020102020204" pitchFamily="34" charset="0"/>
              </a:rPr>
              <a:t>ț</a:t>
            </a:r>
            <a:r>
              <a:rPr lang="en-US" sz="2400" i="1" dirty="0" smtClean="0">
                <a:latin typeface="Arial Black" panose="020B0A04020102020204" pitchFamily="34" charset="0"/>
              </a:rPr>
              <a:t>a </a:t>
            </a:r>
            <a:r>
              <a:rPr lang="en-US" sz="2400" i="1" dirty="0" err="1">
                <a:latin typeface="Arial Black" panose="020B0A04020102020204" pitchFamily="34" charset="0"/>
              </a:rPr>
              <a:t>muncii</a:t>
            </a:r>
            <a:r>
              <a:rPr lang="en-US" sz="2400" i="1" dirty="0">
                <a:latin typeface="Arial Black" panose="020B0A04020102020204" pitchFamily="34" charset="0"/>
              </a:rPr>
              <a:t> </a:t>
            </a:r>
            <a:r>
              <a:rPr lang="en-US" sz="2400" i="1" dirty="0" err="1">
                <a:latin typeface="Arial Black" panose="020B0A04020102020204" pitchFamily="34" charset="0"/>
              </a:rPr>
              <a:t>si</a:t>
            </a:r>
            <a:r>
              <a:rPr lang="en-US" sz="2400" i="1" dirty="0">
                <a:latin typeface="Arial Black" panose="020B0A04020102020204" pitchFamily="34" charset="0"/>
              </a:rPr>
              <a:t> </a:t>
            </a:r>
            <a:r>
              <a:rPr lang="en-US" sz="2400" i="1" dirty="0" err="1" smtClean="0">
                <a:latin typeface="Arial Black" panose="020B0A04020102020204" pitchFamily="34" charset="0"/>
              </a:rPr>
              <a:t>evolu</a:t>
            </a:r>
            <a:r>
              <a:rPr lang="ro-RO" sz="2400" i="1" dirty="0">
                <a:latin typeface="Arial Black" panose="020B0A04020102020204" pitchFamily="34" charset="0"/>
              </a:rPr>
              <a:t>ț</a:t>
            </a:r>
            <a:r>
              <a:rPr lang="en-US" sz="2400" i="1" dirty="0" err="1" smtClean="0">
                <a:latin typeface="Arial Black" panose="020B0A04020102020204" pitchFamily="34" charset="0"/>
              </a:rPr>
              <a:t>ia</a:t>
            </a:r>
            <a:r>
              <a:rPr lang="en-US" sz="2400" i="1" dirty="0" smtClean="0">
                <a:latin typeface="Arial Black" panose="020B0A04020102020204" pitchFamily="34" charset="0"/>
              </a:rPr>
              <a:t> </a:t>
            </a:r>
            <a:r>
              <a:rPr lang="en-US" sz="2400" i="1" dirty="0" err="1" smtClean="0">
                <a:latin typeface="Arial Black" panose="020B0A04020102020204" pitchFamily="34" charset="0"/>
              </a:rPr>
              <a:t>ocupa</a:t>
            </a:r>
            <a:r>
              <a:rPr lang="ro-RO" sz="2400" i="1" dirty="0" smtClean="0">
                <a:latin typeface="Arial Black" panose="020B0A04020102020204" pitchFamily="34" charset="0"/>
              </a:rPr>
              <a:t>ț</a:t>
            </a:r>
            <a:r>
              <a:rPr lang="en-US" sz="2400" i="1" dirty="0" smtClean="0">
                <a:latin typeface="Arial Black" panose="020B0A04020102020204" pitchFamily="34" charset="0"/>
              </a:rPr>
              <a:t>ilor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i="1" dirty="0">
                <a:solidFill>
                  <a:prstClr val="black"/>
                </a:solidFill>
                <a:latin typeface="Arial Black" panose="020B0A04020102020204" pitchFamily="34" charset="0"/>
              </a:rPr>
              <a:t>Instruire in metode si tehnici de c</a:t>
            </a:r>
            <a:r>
              <a:rPr lang="ro-RO" sz="2400" i="1" dirty="0">
                <a:solidFill>
                  <a:prstClr val="black"/>
                </a:solidFill>
                <a:latin typeface="Arial Black" panose="020B0A04020102020204" pitchFamily="34" charset="0"/>
              </a:rPr>
              <a:t>ă</a:t>
            </a:r>
            <a:r>
              <a:rPr lang="en-US" sz="2400" i="1" dirty="0">
                <a:solidFill>
                  <a:prstClr val="black"/>
                </a:solidFill>
                <a:latin typeface="Arial Black" panose="020B0A04020102020204" pitchFamily="34" charset="0"/>
              </a:rPr>
              <a:t>utare a unui loc de munca 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i="1" dirty="0">
                <a:solidFill>
                  <a:prstClr val="black"/>
                </a:solidFill>
                <a:latin typeface="Arial Black" panose="020B0A04020102020204" pitchFamily="34" charset="0"/>
              </a:rPr>
              <a:t>Dezvoltarea abilita</a:t>
            </a:r>
            <a:r>
              <a:rPr lang="ro-RO" sz="2400" i="1" dirty="0">
                <a:solidFill>
                  <a:prstClr val="black"/>
                </a:solidFill>
                <a:latin typeface="Arial Black" panose="020B0A04020102020204" pitchFamily="34" charset="0"/>
              </a:rPr>
              <a:t>ț</a:t>
            </a:r>
            <a:r>
              <a:rPr lang="en-US" sz="2400" i="1" dirty="0">
                <a:solidFill>
                  <a:prstClr val="black"/>
                </a:solidFill>
                <a:latin typeface="Arial Black" panose="020B0A04020102020204" pitchFamily="34" charset="0"/>
              </a:rPr>
              <a:t>ilor si increderii in sine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i="1" dirty="0" smtClean="0">
                <a:latin typeface="Arial Black" panose="020B0A04020102020204" pitchFamily="34" charset="0"/>
              </a:rPr>
              <a:t>Formare profesionala in ocupatii solicitate pe piata muncii</a:t>
            </a:r>
            <a:endParaRPr lang="en-US" sz="2400" i="1" dirty="0">
              <a:latin typeface="Arial Black" panose="020B0A040201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i="1" dirty="0" err="1">
                <a:latin typeface="Arial Black" panose="020B0A04020102020204" pitchFamily="34" charset="0"/>
              </a:rPr>
              <a:t>Profilarea</a:t>
            </a:r>
            <a:r>
              <a:rPr lang="en-US" sz="2400" i="1" dirty="0">
                <a:latin typeface="Arial Black" panose="020B0A04020102020204" pitchFamily="34" charset="0"/>
              </a:rPr>
              <a:t> </a:t>
            </a:r>
            <a:r>
              <a:rPr lang="en-US" sz="2400" i="1" dirty="0" err="1">
                <a:latin typeface="Arial Black" panose="020B0A04020102020204" pitchFamily="34" charset="0"/>
              </a:rPr>
              <a:t>si</a:t>
            </a:r>
            <a:r>
              <a:rPr lang="en-US" sz="2400" i="1" dirty="0">
                <a:latin typeface="Arial Black" panose="020B0A04020102020204" pitchFamily="34" charset="0"/>
              </a:rPr>
              <a:t> </a:t>
            </a:r>
            <a:r>
              <a:rPr lang="en-US" sz="2400" i="1" dirty="0" err="1">
                <a:latin typeface="Arial Black" panose="020B0A04020102020204" pitchFamily="34" charset="0"/>
              </a:rPr>
              <a:t>incadrarea</a:t>
            </a:r>
            <a:r>
              <a:rPr lang="en-US" sz="2400" i="1" dirty="0">
                <a:latin typeface="Arial Black" panose="020B0A04020102020204" pitchFamily="34" charset="0"/>
              </a:rPr>
              <a:t> in </a:t>
            </a:r>
            <a:r>
              <a:rPr lang="en-US" sz="2400" i="1" dirty="0" err="1">
                <a:latin typeface="Arial Black" panose="020B0A04020102020204" pitchFamily="34" charset="0"/>
              </a:rPr>
              <a:t>nivelul</a:t>
            </a:r>
            <a:r>
              <a:rPr lang="en-US" sz="2400" i="1" dirty="0">
                <a:latin typeface="Arial Black" panose="020B0A04020102020204" pitchFamily="34" charset="0"/>
              </a:rPr>
              <a:t> de </a:t>
            </a:r>
            <a:r>
              <a:rPr lang="en-US" sz="2400" i="1" dirty="0" err="1">
                <a:latin typeface="Arial Black" panose="020B0A04020102020204" pitchFamily="34" charset="0"/>
              </a:rPr>
              <a:t>ocupabilitate</a:t>
            </a:r>
            <a:r>
              <a:rPr lang="en-US" sz="2400" i="1" dirty="0">
                <a:latin typeface="Arial Black" panose="020B0A04020102020204" pitchFamily="34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64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F291B5F3-6EEF-4FC9-976B-A63B57E4E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28800"/>
            <a:ext cx="8686800" cy="4724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CARTE </a:t>
            </a:r>
            <a:r>
              <a:rPr lang="en-US" sz="32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IDENTITATE </a:t>
            </a:r>
            <a:r>
              <a:rPr lang="en-US" sz="2800" dirty="0">
                <a:solidFill>
                  <a:srgbClr val="000099"/>
                </a:solidFill>
              </a:rPr>
              <a:t>- Original </a:t>
            </a:r>
            <a:r>
              <a:rPr lang="ro-RO" sz="2800" dirty="0">
                <a:solidFill>
                  <a:srgbClr val="000099"/>
                </a:solidFill>
              </a:rPr>
              <a:t>ș</a:t>
            </a:r>
            <a:r>
              <a:rPr lang="en-US" sz="2800" dirty="0" err="1">
                <a:solidFill>
                  <a:srgbClr val="000099"/>
                </a:solidFill>
              </a:rPr>
              <a:t>i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copie</a:t>
            </a:r>
            <a:r>
              <a:rPr lang="ro-RO" sz="2800" dirty="0">
                <a:solidFill>
                  <a:srgbClr val="000099"/>
                </a:solidFill>
              </a:rPr>
              <a:t/>
            </a:r>
            <a:br>
              <a:rPr lang="ro-RO" sz="2800" dirty="0">
                <a:solidFill>
                  <a:srgbClr val="000099"/>
                </a:solidFill>
              </a:rPr>
            </a:br>
            <a:r>
              <a:rPr lang="en-US" sz="32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ACTE </a:t>
            </a:r>
            <a:r>
              <a:rPr lang="en-US" sz="32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STUDII </a:t>
            </a:r>
            <a:r>
              <a:rPr lang="ro-RO" sz="32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Ș</a:t>
            </a:r>
            <a:r>
              <a:rPr lang="en-US" sz="32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DE CALIFICARE</a:t>
            </a:r>
            <a:r>
              <a:rPr lang="en-US" sz="3200" b="1" i="1" dirty="0">
                <a:solidFill>
                  <a:srgbClr val="000099"/>
                </a:solidFill>
              </a:rPr>
              <a:t> </a:t>
            </a:r>
            <a:r>
              <a:rPr lang="en-US" sz="2800" dirty="0">
                <a:solidFill>
                  <a:srgbClr val="000099"/>
                </a:solidFill>
              </a:rPr>
              <a:t>- Original </a:t>
            </a:r>
            <a:r>
              <a:rPr lang="ro-RO" sz="2800" dirty="0">
                <a:solidFill>
                  <a:srgbClr val="000099"/>
                </a:solidFill>
              </a:rPr>
              <a:t>ș</a:t>
            </a:r>
            <a:r>
              <a:rPr lang="en-US" sz="2800" dirty="0" err="1">
                <a:solidFill>
                  <a:srgbClr val="000099"/>
                </a:solidFill>
              </a:rPr>
              <a:t>i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</a:rPr>
              <a:t>copie</a:t>
            </a:r>
            <a:r>
              <a:rPr lang="en-US" sz="2800" dirty="0" smtClean="0">
                <a:solidFill>
                  <a:srgbClr val="000099"/>
                </a:solidFill>
              </a:rPr>
              <a:t/>
            </a:r>
            <a:br>
              <a:rPr lang="en-US" sz="2800" dirty="0" smtClean="0">
                <a:solidFill>
                  <a:srgbClr val="000099"/>
                </a:solidFill>
              </a:rPr>
            </a:br>
            <a:r>
              <a:rPr lang="en-US" sz="2800" b="1" i="1" dirty="0" smtClean="0">
                <a:solidFill>
                  <a:srgbClr val="000099"/>
                </a:solidFill>
              </a:rPr>
              <a:t>DECLARATIA  MEDICALA </a:t>
            </a:r>
            <a:br>
              <a:rPr lang="en-US" sz="2800" b="1" i="1" dirty="0" smtClean="0">
                <a:solidFill>
                  <a:srgbClr val="000099"/>
                </a:solidFill>
              </a:rPr>
            </a:br>
            <a:r>
              <a:rPr lang="en-US" sz="2800" b="1" i="1" dirty="0" smtClean="0">
                <a:solidFill>
                  <a:srgbClr val="000099"/>
                </a:solidFill>
              </a:rPr>
              <a:t>ACORDUL DE PRELUCRARE DATE</a:t>
            </a:r>
            <a:br>
              <a:rPr lang="en-US" sz="2800" b="1" i="1" dirty="0" smtClean="0">
                <a:solidFill>
                  <a:srgbClr val="000099"/>
                </a:solidFill>
              </a:rPr>
            </a:br>
            <a:r>
              <a:rPr lang="en-US" sz="2800" b="1" i="1" dirty="0" smtClean="0">
                <a:solidFill>
                  <a:srgbClr val="000099"/>
                </a:solidFill>
              </a:rPr>
              <a:t>CHESTIONAR EVALUARE INTERESE CEI</a:t>
            </a:r>
            <a:br>
              <a:rPr lang="en-US" sz="2800" b="1" i="1" dirty="0" smtClean="0">
                <a:solidFill>
                  <a:srgbClr val="000099"/>
                </a:solidFill>
              </a:rPr>
            </a:br>
            <a:r>
              <a:rPr lang="en-US" sz="2800" b="1" i="1" dirty="0" smtClean="0">
                <a:solidFill>
                  <a:srgbClr val="000099"/>
                </a:solidFill>
              </a:rPr>
              <a:t>FORMULAR GRUP TINTA PROIECT INTESPO 113589</a:t>
            </a:r>
            <a:endParaRPr lang="en-US" sz="3200" b="1" i="1" dirty="0">
              <a:solidFill>
                <a:srgbClr val="FF3300"/>
              </a:solidFill>
            </a:endParaRP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xmlns="" id="{E31D7828-4448-439B-B160-D7027266E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0032" y="381000"/>
            <a:ext cx="7772400" cy="1828800"/>
          </a:xfrm>
        </p:spPr>
        <p:txBody>
          <a:bodyPr>
            <a:normAutofit/>
          </a:bodyPr>
          <a:lstStyle/>
          <a:p>
            <a:r>
              <a:rPr lang="en-US" sz="5200" i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hlinkClick r:id="rId2"/>
              </a:rPr>
              <a:t>ACTE NECESARE</a:t>
            </a:r>
          </a:p>
          <a:p>
            <a:endParaRPr lang="en-US" u="sng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hlinkClick r:id="rId2"/>
            </a:endParaRPr>
          </a:p>
          <a:p>
            <a:endParaRPr lang="en-US" i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096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DECLARATIA MEDICALA</a:t>
            </a:r>
            <a:endParaRPr 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8153400" cy="459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40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609600"/>
          </a:xfrm>
        </p:spPr>
        <p:txBody>
          <a:bodyPr>
            <a:noAutofit/>
          </a:bodyPr>
          <a:lstStyle/>
          <a:p>
            <a:r>
              <a:rPr lang="en-US" sz="2800" b="1" i="1" dirty="0">
                <a:solidFill>
                  <a:srgbClr val="000099"/>
                </a:solidFill>
              </a:rPr>
              <a:t>ACORDUL DE PRELUCRARE DATE</a:t>
            </a:r>
            <a:br>
              <a:rPr lang="en-US" sz="2800" b="1" i="1" dirty="0">
                <a:solidFill>
                  <a:srgbClr val="000099"/>
                </a:solidFill>
              </a:rPr>
            </a:b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762000"/>
            <a:ext cx="4495800" cy="5899207"/>
          </a:xfrm>
        </p:spPr>
      </p:pic>
    </p:spTree>
    <p:extLst>
      <p:ext uri="{BB962C8B-B14F-4D97-AF65-F5344CB8AC3E}">
        <p14:creationId xmlns:p14="http://schemas.microsoft.com/office/powerpoint/2010/main" val="348404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2966</TotalTime>
  <Words>458</Words>
  <Application>Microsoft Office PowerPoint</Application>
  <PresentationFormat>On-screen Show (4:3)</PresentationFormat>
  <Paragraphs>77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Waveform</vt:lpstr>
      <vt:lpstr>PowerPoint Presentation</vt:lpstr>
      <vt:lpstr>Tinerii:  bine informați, stăpâni pe situație!</vt:lpstr>
      <vt:lpstr>PowerPoint Presentation</vt:lpstr>
      <vt:lpstr>PowerPoint Presentation</vt:lpstr>
      <vt:lpstr>PowerPoint Presentation</vt:lpstr>
      <vt:lpstr>PowerPoint Presentation</vt:lpstr>
      <vt:lpstr>CARTE DE IDENTITATE - Original și copie ACTE DE STUDII ȘI DE CALIFICARE - Original și copie DECLARATIA  MEDICALA  ACORDUL DE PRELUCRARE DATE CHESTIONAR EVALUARE INTERESE CEI FORMULAR GRUP TINTA PROIECT INTESPO 113589</vt:lpstr>
      <vt:lpstr>DECLARATIA MEDICALA</vt:lpstr>
      <vt:lpstr>ACORDUL DE PRELUCRARE DATE </vt:lpstr>
      <vt:lpstr>CHESTIONAR EVALUARE INTERESE CEI</vt:lpstr>
      <vt:lpstr>PowerPoint Presentation</vt:lpstr>
      <vt:lpstr>PowerPoint Presentation</vt:lpstr>
      <vt:lpstr>Ia o decizie bună pentru tine!</vt:lpstr>
      <vt:lpstr>DACĂ VEI INTRA LA FACULTATE:  </vt:lpstr>
      <vt:lpstr> ȘI DACA NU INTRI LA FACULTATE, NU GASEȘTI JOBUL POTRIVIT …  NU APĂSA  BUTONUL DE PANICA …</vt:lpstr>
      <vt:lpstr>INDEMNIZAȚIA DE ȘOMAJ </vt:lpstr>
      <vt:lpstr>Medierea muncii</vt:lpstr>
      <vt:lpstr>Beneficii la angajare:</vt:lpstr>
      <vt:lpstr>PowerPoint Presentation</vt:lpstr>
      <vt:lpstr>PowerPoint Presentation</vt:lpstr>
      <vt:lpstr>PowerPoint Presentation</vt:lpstr>
      <vt:lpstr>PowerPoint Presentation</vt:lpstr>
      <vt:lpstr>”Ai tot ce îți dorești pentru a construi ceva mai mare ca tine.” (Seth Godin)    </vt:lpstr>
      <vt:lpstr>PowerPoint Presentation</vt:lpstr>
      <vt:lpstr>DATE DE CONTACT AJOFM BACAU</vt:lpstr>
    </vt:vector>
  </TitlesOfParts>
  <Company>anofm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Agenюia Naюionalг pentru Ocuparea Forюei de Muncг</dc:title>
  <dc:creator>ele</dc:creator>
  <cp:lastModifiedBy>gabi</cp:lastModifiedBy>
  <cp:revision>489</cp:revision>
  <cp:lastPrinted>2018-12-03T07:02:56Z</cp:lastPrinted>
  <dcterms:created xsi:type="dcterms:W3CDTF">2005-05-17T10:55:14Z</dcterms:created>
  <dcterms:modified xsi:type="dcterms:W3CDTF">2020-05-20T07:00:14Z</dcterms:modified>
</cp:coreProperties>
</file>